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8" r:id="rId3"/>
    <p:sldId id="260" r:id="rId4"/>
    <p:sldId id="266" r:id="rId5"/>
    <p:sldId id="262" r:id="rId6"/>
    <p:sldId id="261" r:id="rId7"/>
    <p:sldId id="259" r:id="rId8"/>
    <p:sldId id="257" r:id="rId9"/>
    <p:sldId id="267" r:id="rId10"/>
    <p:sldId id="264" r:id="rId11"/>
    <p:sldId id="265" r:id="rId12"/>
    <p:sldId id="270" r:id="rId13"/>
    <p:sldId id="271" r:id="rId14"/>
    <p:sldId id="269" r:id="rId15"/>
    <p:sldId id="268" r:id="rId16"/>
    <p:sldId id="274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20D9E2-3727-41B3-A239-00362DE73AD8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8F1304-5117-4D31-BB69-8F858BF77572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ar-SA" dirty="0" smtClean="0"/>
            <a:t>وظائف الادارة</a:t>
          </a:r>
          <a:endParaRPr lang="en-US" dirty="0"/>
        </a:p>
      </dgm:t>
    </dgm:pt>
    <dgm:pt modelId="{FBBB3A22-F96B-4843-90F2-6AC355F8B6C8}" type="parTrans" cxnId="{88173BF1-EA28-4C34-B006-59181C2AB7CA}">
      <dgm:prSet/>
      <dgm:spPr/>
      <dgm:t>
        <a:bodyPr/>
        <a:lstStyle/>
        <a:p>
          <a:endParaRPr lang="en-US"/>
        </a:p>
      </dgm:t>
    </dgm:pt>
    <dgm:pt modelId="{BD183FF4-DF36-4D57-A1BB-7BC8A3F66FBD}" type="sibTrans" cxnId="{88173BF1-EA28-4C34-B006-59181C2AB7CA}">
      <dgm:prSet/>
      <dgm:spPr/>
      <dgm:t>
        <a:bodyPr/>
        <a:lstStyle/>
        <a:p>
          <a:endParaRPr lang="en-US"/>
        </a:p>
      </dgm:t>
    </dgm:pt>
    <dgm:pt modelId="{4343AE32-3F10-4B90-9F91-1619B428A502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ar-SA" dirty="0" smtClean="0">
              <a:solidFill>
                <a:srgbClr val="002060"/>
              </a:solidFill>
            </a:rPr>
            <a:t>التخطيط</a:t>
          </a:r>
          <a:endParaRPr lang="en-US" dirty="0">
            <a:solidFill>
              <a:srgbClr val="002060"/>
            </a:solidFill>
          </a:endParaRPr>
        </a:p>
      </dgm:t>
    </dgm:pt>
    <dgm:pt modelId="{7FB00FE6-40B6-46CE-92F5-698569B882B0}" type="parTrans" cxnId="{1E80DE9F-17D6-4A2E-97B8-C7422AEDC337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en-US"/>
        </a:p>
      </dgm:t>
    </dgm:pt>
    <dgm:pt modelId="{8CA002BC-276B-4207-82D4-0A1B003EAF0C}" type="sibTrans" cxnId="{1E80DE9F-17D6-4A2E-97B8-C7422AEDC337}">
      <dgm:prSet/>
      <dgm:spPr/>
      <dgm:t>
        <a:bodyPr/>
        <a:lstStyle/>
        <a:p>
          <a:endParaRPr lang="en-US"/>
        </a:p>
      </dgm:t>
    </dgm:pt>
    <dgm:pt modelId="{7096B047-1AE3-461B-BC02-B10FEE3FA57E}">
      <dgm:prSet phldrT="[Text]"/>
      <dgm:spPr>
        <a:solidFill>
          <a:srgbClr val="C00000"/>
        </a:solidFill>
      </dgm:spPr>
      <dgm:t>
        <a:bodyPr/>
        <a:lstStyle/>
        <a:p>
          <a:r>
            <a:rPr lang="ar-SA" dirty="0" smtClean="0">
              <a:solidFill>
                <a:schemeClr val="bg1"/>
              </a:solidFill>
            </a:rPr>
            <a:t>الرقابة</a:t>
          </a:r>
          <a:endParaRPr lang="en-US" dirty="0">
            <a:solidFill>
              <a:schemeClr val="bg1"/>
            </a:solidFill>
          </a:endParaRPr>
        </a:p>
      </dgm:t>
    </dgm:pt>
    <dgm:pt modelId="{B2EC376D-8548-43F3-A29B-75B198ABD153}" type="parTrans" cxnId="{A0FC7BD9-1036-4903-B903-2FD89FAE4183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en-US"/>
        </a:p>
      </dgm:t>
    </dgm:pt>
    <dgm:pt modelId="{4B8EAA01-CF99-4B75-97C5-1D5F6F410A6A}" type="sibTrans" cxnId="{A0FC7BD9-1036-4903-B903-2FD89FAE4183}">
      <dgm:prSet/>
      <dgm:spPr/>
      <dgm:t>
        <a:bodyPr/>
        <a:lstStyle/>
        <a:p>
          <a:endParaRPr lang="en-US"/>
        </a:p>
      </dgm:t>
    </dgm:pt>
    <dgm:pt modelId="{CBFA8D29-5548-40A8-A795-4AF9C89E4308}">
      <dgm:prSet phldrT="[Text]"/>
      <dgm:spPr>
        <a:solidFill>
          <a:srgbClr val="92D050"/>
        </a:solidFill>
      </dgm:spPr>
      <dgm:t>
        <a:bodyPr/>
        <a:lstStyle/>
        <a:p>
          <a:r>
            <a:rPr lang="ar-SA" dirty="0" smtClean="0"/>
            <a:t>التوجيه</a:t>
          </a:r>
          <a:endParaRPr lang="en-US" dirty="0"/>
        </a:p>
      </dgm:t>
    </dgm:pt>
    <dgm:pt modelId="{11D82F8F-9EA3-468E-9E29-8B706B6F4CD9}" type="parTrans" cxnId="{DB446E72-709C-4ABB-97E3-2A2221F1FEE9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en-US"/>
        </a:p>
      </dgm:t>
    </dgm:pt>
    <dgm:pt modelId="{CB17EB6C-207F-4A13-BC0A-F48504C1844B}" type="sibTrans" cxnId="{DB446E72-709C-4ABB-97E3-2A2221F1FEE9}">
      <dgm:prSet/>
      <dgm:spPr/>
      <dgm:t>
        <a:bodyPr/>
        <a:lstStyle/>
        <a:p>
          <a:endParaRPr lang="en-US"/>
        </a:p>
      </dgm:t>
    </dgm:pt>
    <dgm:pt modelId="{93E84AAB-8530-4645-98F0-55994C80C99A}">
      <dgm:prSet phldrT="[Text]"/>
      <dgm:spPr>
        <a:solidFill>
          <a:srgbClr val="002060"/>
        </a:solidFill>
      </dgm:spPr>
      <dgm:t>
        <a:bodyPr/>
        <a:lstStyle/>
        <a:p>
          <a:r>
            <a:rPr lang="ar-SA" dirty="0" smtClean="0"/>
            <a:t>التنظيم</a:t>
          </a:r>
          <a:endParaRPr lang="en-US" dirty="0"/>
        </a:p>
      </dgm:t>
    </dgm:pt>
    <dgm:pt modelId="{95ABA64A-7CAA-45F7-976A-A7FC9F380D55}" type="parTrans" cxnId="{077D4909-DF66-43D9-A48B-023C76F93B44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en-US"/>
        </a:p>
      </dgm:t>
    </dgm:pt>
    <dgm:pt modelId="{8BD4630E-C976-4909-9767-A6F73B1A7D4B}" type="sibTrans" cxnId="{077D4909-DF66-43D9-A48B-023C76F93B44}">
      <dgm:prSet/>
      <dgm:spPr/>
      <dgm:t>
        <a:bodyPr/>
        <a:lstStyle/>
        <a:p>
          <a:endParaRPr lang="en-US"/>
        </a:p>
      </dgm:t>
    </dgm:pt>
    <dgm:pt modelId="{26D2DB06-884B-48A6-8FAC-BDF4961DE8F1}" type="pres">
      <dgm:prSet presAssocID="{0420D9E2-3727-41B3-A239-00362DE73AD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0F6725-3BD5-4134-BAC8-90563E68AFE1}" type="pres">
      <dgm:prSet presAssocID="{5E8F1304-5117-4D31-BB69-8F858BF77572}" presName="centerShape" presStyleLbl="node0" presStyleIdx="0" presStyleCnt="1" custLinFactNeighborY="-1397"/>
      <dgm:spPr/>
      <dgm:t>
        <a:bodyPr/>
        <a:lstStyle/>
        <a:p>
          <a:endParaRPr lang="en-US"/>
        </a:p>
      </dgm:t>
    </dgm:pt>
    <dgm:pt modelId="{DAE5EFE1-3A47-44BC-9183-F042BC2150B6}" type="pres">
      <dgm:prSet presAssocID="{7FB00FE6-40B6-46CE-92F5-698569B882B0}" presName="parTrans" presStyleLbl="sibTrans2D1" presStyleIdx="0" presStyleCnt="4"/>
      <dgm:spPr/>
      <dgm:t>
        <a:bodyPr/>
        <a:lstStyle/>
        <a:p>
          <a:endParaRPr lang="en-US"/>
        </a:p>
      </dgm:t>
    </dgm:pt>
    <dgm:pt modelId="{A53AB0E0-AB00-4ED5-BF48-279A02DBFC27}" type="pres">
      <dgm:prSet presAssocID="{7FB00FE6-40B6-46CE-92F5-698569B882B0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8B052FDF-8BD0-4CB4-9EBD-7A9CBA8D9397}" type="pres">
      <dgm:prSet presAssocID="{4343AE32-3F10-4B90-9F91-1619B428A50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9D65F-DCC9-499F-B481-61F336007FDE}" type="pres">
      <dgm:prSet presAssocID="{B2EC376D-8548-43F3-A29B-75B198ABD153}" presName="parTrans" presStyleLbl="sibTrans2D1" presStyleIdx="1" presStyleCnt="4"/>
      <dgm:spPr/>
      <dgm:t>
        <a:bodyPr/>
        <a:lstStyle/>
        <a:p>
          <a:endParaRPr lang="en-US"/>
        </a:p>
      </dgm:t>
    </dgm:pt>
    <dgm:pt modelId="{32D6184B-7FD0-4986-8F00-ADB66E44C46C}" type="pres">
      <dgm:prSet presAssocID="{B2EC376D-8548-43F3-A29B-75B198ABD153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430D2723-3927-4B2D-8446-2AD2AF1CD6FD}" type="pres">
      <dgm:prSet presAssocID="{7096B047-1AE3-461B-BC02-B10FEE3FA57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0AD431-0366-44B2-A226-FAE295EEA62E}" type="pres">
      <dgm:prSet presAssocID="{11D82F8F-9EA3-468E-9E29-8B706B6F4CD9}" presName="parTrans" presStyleLbl="sibTrans2D1" presStyleIdx="2" presStyleCnt="4"/>
      <dgm:spPr/>
      <dgm:t>
        <a:bodyPr/>
        <a:lstStyle/>
        <a:p>
          <a:endParaRPr lang="en-US"/>
        </a:p>
      </dgm:t>
    </dgm:pt>
    <dgm:pt modelId="{B2D56F08-26BB-4500-BB54-90FB7AFC16EB}" type="pres">
      <dgm:prSet presAssocID="{11D82F8F-9EA3-468E-9E29-8B706B6F4CD9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043C424A-F333-4461-9C97-2F98FB99A00E}" type="pres">
      <dgm:prSet presAssocID="{CBFA8D29-5548-40A8-A795-4AF9C89E430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B33F98-2AC9-4657-A4BA-27821C01A744}" type="pres">
      <dgm:prSet presAssocID="{95ABA64A-7CAA-45F7-976A-A7FC9F380D55}" presName="parTrans" presStyleLbl="sibTrans2D1" presStyleIdx="3" presStyleCnt="4"/>
      <dgm:spPr/>
      <dgm:t>
        <a:bodyPr/>
        <a:lstStyle/>
        <a:p>
          <a:endParaRPr lang="en-US"/>
        </a:p>
      </dgm:t>
    </dgm:pt>
    <dgm:pt modelId="{26ABF02C-B251-4AF1-AA7D-C9C295CD907B}" type="pres">
      <dgm:prSet presAssocID="{95ABA64A-7CAA-45F7-976A-A7FC9F380D55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29EC0C62-8B53-47FA-9C41-47B0B55E7CFF}" type="pres">
      <dgm:prSet presAssocID="{93E84AAB-8530-4645-98F0-55994C80C99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A42AA2-50AC-488A-BB6B-3A3D0EE30FF3}" type="presOf" srcId="{11D82F8F-9EA3-468E-9E29-8B706B6F4CD9}" destId="{2C0AD431-0366-44B2-A226-FAE295EEA62E}" srcOrd="0" destOrd="0" presId="urn:microsoft.com/office/officeart/2005/8/layout/radial5"/>
    <dgm:cxn modelId="{B0EF8CB0-D657-4E86-8530-1ACCB31B2A0A}" type="presOf" srcId="{7096B047-1AE3-461B-BC02-B10FEE3FA57E}" destId="{430D2723-3927-4B2D-8446-2AD2AF1CD6FD}" srcOrd="0" destOrd="0" presId="urn:microsoft.com/office/officeart/2005/8/layout/radial5"/>
    <dgm:cxn modelId="{2368016A-70E4-40D4-BCDF-CBB367445481}" type="presOf" srcId="{95ABA64A-7CAA-45F7-976A-A7FC9F380D55}" destId="{26ABF02C-B251-4AF1-AA7D-C9C295CD907B}" srcOrd="1" destOrd="0" presId="urn:microsoft.com/office/officeart/2005/8/layout/radial5"/>
    <dgm:cxn modelId="{9314AA69-7DEA-4F22-9033-CF8DD668E2FD}" type="presOf" srcId="{B2EC376D-8548-43F3-A29B-75B198ABD153}" destId="{7599D65F-DCC9-499F-B481-61F336007FDE}" srcOrd="0" destOrd="0" presId="urn:microsoft.com/office/officeart/2005/8/layout/radial5"/>
    <dgm:cxn modelId="{E9CF3A85-9F42-4D5E-952B-4E95621A0B41}" type="presOf" srcId="{B2EC376D-8548-43F3-A29B-75B198ABD153}" destId="{32D6184B-7FD0-4986-8F00-ADB66E44C46C}" srcOrd="1" destOrd="0" presId="urn:microsoft.com/office/officeart/2005/8/layout/radial5"/>
    <dgm:cxn modelId="{32C69ED8-3B38-4CEF-9296-3837EBD019BD}" type="presOf" srcId="{0420D9E2-3727-41B3-A239-00362DE73AD8}" destId="{26D2DB06-884B-48A6-8FAC-BDF4961DE8F1}" srcOrd="0" destOrd="0" presId="urn:microsoft.com/office/officeart/2005/8/layout/radial5"/>
    <dgm:cxn modelId="{285A46D1-74E3-4D78-A557-8F1EA2BA8CA2}" type="presOf" srcId="{11D82F8F-9EA3-468E-9E29-8B706B6F4CD9}" destId="{B2D56F08-26BB-4500-BB54-90FB7AFC16EB}" srcOrd="1" destOrd="0" presId="urn:microsoft.com/office/officeart/2005/8/layout/radial5"/>
    <dgm:cxn modelId="{7C232992-172D-4259-B43C-A3C4A8FE9122}" type="presOf" srcId="{4343AE32-3F10-4B90-9F91-1619B428A502}" destId="{8B052FDF-8BD0-4CB4-9EBD-7A9CBA8D9397}" srcOrd="0" destOrd="0" presId="urn:microsoft.com/office/officeart/2005/8/layout/radial5"/>
    <dgm:cxn modelId="{A0FC7BD9-1036-4903-B903-2FD89FAE4183}" srcId="{5E8F1304-5117-4D31-BB69-8F858BF77572}" destId="{7096B047-1AE3-461B-BC02-B10FEE3FA57E}" srcOrd="1" destOrd="0" parTransId="{B2EC376D-8548-43F3-A29B-75B198ABD153}" sibTransId="{4B8EAA01-CF99-4B75-97C5-1D5F6F410A6A}"/>
    <dgm:cxn modelId="{3C9A03BF-9691-47AC-8875-DDC3CD7F0092}" type="presOf" srcId="{7FB00FE6-40B6-46CE-92F5-698569B882B0}" destId="{DAE5EFE1-3A47-44BC-9183-F042BC2150B6}" srcOrd="0" destOrd="0" presId="urn:microsoft.com/office/officeart/2005/8/layout/radial5"/>
    <dgm:cxn modelId="{88173BF1-EA28-4C34-B006-59181C2AB7CA}" srcId="{0420D9E2-3727-41B3-A239-00362DE73AD8}" destId="{5E8F1304-5117-4D31-BB69-8F858BF77572}" srcOrd="0" destOrd="0" parTransId="{FBBB3A22-F96B-4843-90F2-6AC355F8B6C8}" sibTransId="{BD183FF4-DF36-4D57-A1BB-7BC8A3F66FBD}"/>
    <dgm:cxn modelId="{365E4D0E-EDC8-4A50-9DE0-0A10AF1F7E95}" type="presOf" srcId="{95ABA64A-7CAA-45F7-976A-A7FC9F380D55}" destId="{9DB33F98-2AC9-4657-A4BA-27821C01A744}" srcOrd="0" destOrd="0" presId="urn:microsoft.com/office/officeart/2005/8/layout/radial5"/>
    <dgm:cxn modelId="{2D2727D9-3B23-4D5A-A439-0B08D8DD6B1A}" type="presOf" srcId="{CBFA8D29-5548-40A8-A795-4AF9C89E4308}" destId="{043C424A-F333-4461-9C97-2F98FB99A00E}" srcOrd="0" destOrd="0" presId="urn:microsoft.com/office/officeart/2005/8/layout/radial5"/>
    <dgm:cxn modelId="{077D4909-DF66-43D9-A48B-023C76F93B44}" srcId="{5E8F1304-5117-4D31-BB69-8F858BF77572}" destId="{93E84AAB-8530-4645-98F0-55994C80C99A}" srcOrd="3" destOrd="0" parTransId="{95ABA64A-7CAA-45F7-976A-A7FC9F380D55}" sibTransId="{8BD4630E-C976-4909-9767-A6F73B1A7D4B}"/>
    <dgm:cxn modelId="{237FC131-7E8D-474E-9F76-E7BE0EB3C093}" type="presOf" srcId="{93E84AAB-8530-4645-98F0-55994C80C99A}" destId="{29EC0C62-8B53-47FA-9C41-47B0B55E7CFF}" srcOrd="0" destOrd="0" presId="urn:microsoft.com/office/officeart/2005/8/layout/radial5"/>
    <dgm:cxn modelId="{E452F790-FDC3-42ED-A5B8-79E2D9EEE0BF}" type="presOf" srcId="{5E8F1304-5117-4D31-BB69-8F858BF77572}" destId="{5E0F6725-3BD5-4134-BAC8-90563E68AFE1}" srcOrd="0" destOrd="0" presId="urn:microsoft.com/office/officeart/2005/8/layout/radial5"/>
    <dgm:cxn modelId="{1618E5C7-8BC2-456B-8215-66D5D5C9D49A}" type="presOf" srcId="{7FB00FE6-40B6-46CE-92F5-698569B882B0}" destId="{A53AB0E0-AB00-4ED5-BF48-279A02DBFC27}" srcOrd="1" destOrd="0" presId="urn:microsoft.com/office/officeart/2005/8/layout/radial5"/>
    <dgm:cxn modelId="{DB446E72-709C-4ABB-97E3-2A2221F1FEE9}" srcId="{5E8F1304-5117-4D31-BB69-8F858BF77572}" destId="{CBFA8D29-5548-40A8-A795-4AF9C89E4308}" srcOrd="2" destOrd="0" parTransId="{11D82F8F-9EA3-468E-9E29-8B706B6F4CD9}" sibTransId="{CB17EB6C-207F-4A13-BC0A-F48504C1844B}"/>
    <dgm:cxn modelId="{1E80DE9F-17D6-4A2E-97B8-C7422AEDC337}" srcId="{5E8F1304-5117-4D31-BB69-8F858BF77572}" destId="{4343AE32-3F10-4B90-9F91-1619B428A502}" srcOrd="0" destOrd="0" parTransId="{7FB00FE6-40B6-46CE-92F5-698569B882B0}" sibTransId="{8CA002BC-276B-4207-82D4-0A1B003EAF0C}"/>
    <dgm:cxn modelId="{EAE3772B-4C65-4BF5-8D2F-0E21C93AC7C2}" type="presParOf" srcId="{26D2DB06-884B-48A6-8FAC-BDF4961DE8F1}" destId="{5E0F6725-3BD5-4134-BAC8-90563E68AFE1}" srcOrd="0" destOrd="0" presId="urn:microsoft.com/office/officeart/2005/8/layout/radial5"/>
    <dgm:cxn modelId="{95BCA13E-E1A2-4552-9985-F9506807292C}" type="presParOf" srcId="{26D2DB06-884B-48A6-8FAC-BDF4961DE8F1}" destId="{DAE5EFE1-3A47-44BC-9183-F042BC2150B6}" srcOrd="1" destOrd="0" presId="urn:microsoft.com/office/officeart/2005/8/layout/radial5"/>
    <dgm:cxn modelId="{E9D56861-A6DD-4C58-8F35-BC9711437009}" type="presParOf" srcId="{DAE5EFE1-3A47-44BC-9183-F042BC2150B6}" destId="{A53AB0E0-AB00-4ED5-BF48-279A02DBFC27}" srcOrd="0" destOrd="0" presId="urn:microsoft.com/office/officeart/2005/8/layout/radial5"/>
    <dgm:cxn modelId="{80B86F5B-3FC8-42FA-B764-E148CBC88C49}" type="presParOf" srcId="{26D2DB06-884B-48A6-8FAC-BDF4961DE8F1}" destId="{8B052FDF-8BD0-4CB4-9EBD-7A9CBA8D9397}" srcOrd="2" destOrd="0" presId="urn:microsoft.com/office/officeart/2005/8/layout/radial5"/>
    <dgm:cxn modelId="{D28594D1-7FC1-40C6-A7F5-9A2555C5B598}" type="presParOf" srcId="{26D2DB06-884B-48A6-8FAC-BDF4961DE8F1}" destId="{7599D65F-DCC9-499F-B481-61F336007FDE}" srcOrd="3" destOrd="0" presId="urn:microsoft.com/office/officeart/2005/8/layout/radial5"/>
    <dgm:cxn modelId="{3DFA0689-B34A-4302-8D05-5593638787A0}" type="presParOf" srcId="{7599D65F-DCC9-499F-B481-61F336007FDE}" destId="{32D6184B-7FD0-4986-8F00-ADB66E44C46C}" srcOrd="0" destOrd="0" presId="urn:microsoft.com/office/officeart/2005/8/layout/radial5"/>
    <dgm:cxn modelId="{1E420152-569B-4962-AB93-F024E8271FDD}" type="presParOf" srcId="{26D2DB06-884B-48A6-8FAC-BDF4961DE8F1}" destId="{430D2723-3927-4B2D-8446-2AD2AF1CD6FD}" srcOrd="4" destOrd="0" presId="urn:microsoft.com/office/officeart/2005/8/layout/radial5"/>
    <dgm:cxn modelId="{391FD017-6D8D-47BC-A33A-07FC8F220CE4}" type="presParOf" srcId="{26D2DB06-884B-48A6-8FAC-BDF4961DE8F1}" destId="{2C0AD431-0366-44B2-A226-FAE295EEA62E}" srcOrd="5" destOrd="0" presId="urn:microsoft.com/office/officeart/2005/8/layout/radial5"/>
    <dgm:cxn modelId="{E943F42B-E409-4873-B185-12DD8B4C5084}" type="presParOf" srcId="{2C0AD431-0366-44B2-A226-FAE295EEA62E}" destId="{B2D56F08-26BB-4500-BB54-90FB7AFC16EB}" srcOrd="0" destOrd="0" presId="urn:microsoft.com/office/officeart/2005/8/layout/radial5"/>
    <dgm:cxn modelId="{3015836D-3676-47DD-A12D-34551C4875B6}" type="presParOf" srcId="{26D2DB06-884B-48A6-8FAC-BDF4961DE8F1}" destId="{043C424A-F333-4461-9C97-2F98FB99A00E}" srcOrd="6" destOrd="0" presId="urn:microsoft.com/office/officeart/2005/8/layout/radial5"/>
    <dgm:cxn modelId="{CD043505-950B-4A6F-B18E-55BFF6096373}" type="presParOf" srcId="{26D2DB06-884B-48A6-8FAC-BDF4961DE8F1}" destId="{9DB33F98-2AC9-4657-A4BA-27821C01A744}" srcOrd="7" destOrd="0" presId="urn:microsoft.com/office/officeart/2005/8/layout/radial5"/>
    <dgm:cxn modelId="{30884B5D-3DCB-44FE-932A-EEC278A6E5BD}" type="presParOf" srcId="{9DB33F98-2AC9-4657-A4BA-27821C01A744}" destId="{26ABF02C-B251-4AF1-AA7D-C9C295CD907B}" srcOrd="0" destOrd="0" presId="urn:microsoft.com/office/officeart/2005/8/layout/radial5"/>
    <dgm:cxn modelId="{AD863B57-427D-4C4D-A5C5-A597621C82C3}" type="presParOf" srcId="{26D2DB06-884B-48A6-8FAC-BDF4961DE8F1}" destId="{29EC0C62-8B53-47FA-9C41-47B0B55E7CF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A7AE1F-D84F-4FDD-B81F-588A09E19B3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01FC26-C08F-4A87-85AD-050C8EA533E2}">
      <dgm:prSet phldrT="[Text]"/>
      <dgm:spPr>
        <a:solidFill>
          <a:srgbClr val="0070C0"/>
        </a:solidFill>
      </dgm:spPr>
      <dgm:t>
        <a:bodyPr/>
        <a:lstStyle/>
        <a:p>
          <a:r>
            <a:rPr lang="ar-SA" b="1" dirty="0" smtClean="0">
              <a:cs typeface="PT Bold Broken" pitchFamily="2" charset="-78"/>
            </a:rPr>
            <a:t>السياسات</a:t>
          </a:r>
          <a:endParaRPr lang="en-US" dirty="0"/>
        </a:p>
      </dgm:t>
    </dgm:pt>
    <dgm:pt modelId="{0FA6579A-A553-463E-B5DA-1982D0EDE0DA}" type="parTrans" cxnId="{44162CDF-73C5-47CB-8906-56429A2E74CB}">
      <dgm:prSet/>
      <dgm:spPr/>
      <dgm:t>
        <a:bodyPr/>
        <a:lstStyle/>
        <a:p>
          <a:endParaRPr lang="en-US"/>
        </a:p>
      </dgm:t>
    </dgm:pt>
    <dgm:pt modelId="{ED4B0A6A-B92B-400C-98E8-6065BDA64B73}" type="sibTrans" cxnId="{44162CDF-73C5-47CB-8906-56429A2E74CB}">
      <dgm:prSet/>
      <dgm:spPr/>
      <dgm:t>
        <a:bodyPr/>
        <a:lstStyle/>
        <a:p>
          <a:endParaRPr lang="en-US"/>
        </a:p>
      </dgm:t>
    </dgm:pt>
    <dgm:pt modelId="{14A5B58E-7FCC-46C0-8517-50DAD4A81680}">
      <dgm:prSet phldrT="[Text]"/>
      <dgm:spPr>
        <a:solidFill>
          <a:srgbClr val="FF0000"/>
        </a:solidFill>
      </dgm:spPr>
      <dgm:t>
        <a:bodyPr/>
        <a:lstStyle/>
        <a:p>
          <a:r>
            <a:rPr lang="ar-SA" b="1" dirty="0" smtClean="0">
              <a:cs typeface="PT Bold Broken" pitchFamily="2" charset="-78"/>
            </a:rPr>
            <a:t>التنبؤ بالأحداث المستقبلة </a:t>
          </a:r>
          <a:endParaRPr lang="en-US" dirty="0"/>
        </a:p>
      </dgm:t>
    </dgm:pt>
    <dgm:pt modelId="{A5462366-4CC3-49A4-B496-990836127C8B}" type="parTrans" cxnId="{0BDF3A5B-9DDC-4B13-94F1-26D71E1018E6}">
      <dgm:prSet/>
      <dgm:spPr/>
      <dgm:t>
        <a:bodyPr/>
        <a:lstStyle/>
        <a:p>
          <a:endParaRPr lang="en-US"/>
        </a:p>
      </dgm:t>
    </dgm:pt>
    <dgm:pt modelId="{F99965E5-505E-4E6C-A4FC-269AF60DADBF}" type="sibTrans" cxnId="{0BDF3A5B-9DDC-4B13-94F1-26D71E1018E6}">
      <dgm:prSet/>
      <dgm:spPr/>
      <dgm:t>
        <a:bodyPr/>
        <a:lstStyle/>
        <a:p>
          <a:endParaRPr lang="en-US"/>
        </a:p>
      </dgm:t>
    </dgm:pt>
    <dgm:pt modelId="{7ED3C4BD-16CD-4949-AB46-01FA6BCF6573}">
      <dgm:prSet phldrT="[Text]"/>
      <dgm:spPr>
        <a:solidFill>
          <a:srgbClr val="7030A0"/>
        </a:solidFill>
      </dgm:spPr>
      <dgm:t>
        <a:bodyPr/>
        <a:lstStyle/>
        <a:p>
          <a:r>
            <a:rPr lang="ar-SA" b="1" dirty="0" smtClean="0">
              <a:cs typeface="PT Bold Broken" pitchFamily="2" charset="-78"/>
            </a:rPr>
            <a:t>الأهداف</a:t>
          </a:r>
          <a:endParaRPr lang="en-US" dirty="0"/>
        </a:p>
      </dgm:t>
    </dgm:pt>
    <dgm:pt modelId="{437E1A72-388B-4F8C-8820-718F0F79FBEA}" type="parTrans" cxnId="{004EFFC7-44E4-47CB-98BA-5D49C996DB26}">
      <dgm:prSet/>
      <dgm:spPr/>
      <dgm:t>
        <a:bodyPr/>
        <a:lstStyle/>
        <a:p>
          <a:endParaRPr lang="en-US"/>
        </a:p>
      </dgm:t>
    </dgm:pt>
    <dgm:pt modelId="{1642B500-70D5-447D-AB43-55F94C9D0380}" type="sibTrans" cxnId="{004EFFC7-44E4-47CB-98BA-5D49C996DB26}">
      <dgm:prSet/>
      <dgm:spPr/>
      <dgm:t>
        <a:bodyPr/>
        <a:lstStyle/>
        <a:p>
          <a:endParaRPr lang="en-US"/>
        </a:p>
      </dgm:t>
    </dgm:pt>
    <dgm:pt modelId="{29A2E959-BD40-46E9-BD27-9B3DF37F4C18}">
      <dgm:prSet phldrT="[Text]"/>
      <dgm:spPr>
        <a:solidFill>
          <a:srgbClr val="FFC000"/>
        </a:solidFill>
      </dgm:spPr>
      <dgm:t>
        <a:bodyPr/>
        <a:lstStyle/>
        <a:p>
          <a:r>
            <a:rPr lang="ar-SA" b="1" dirty="0" smtClean="0">
              <a:cs typeface="PT Bold Broken" pitchFamily="2" charset="-78"/>
            </a:rPr>
            <a:t>الإجراءات</a:t>
          </a:r>
          <a:endParaRPr lang="en-US" dirty="0"/>
        </a:p>
      </dgm:t>
    </dgm:pt>
    <dgm:pt modelId="{34E2B73A-5D63-4E6A-9881-7150363621DD}" type="parTrans" cxnId="{50B98BCA-130F-4061-B224-910D949A6E8A}">
      <dgm:prSet/>
      <dgm:spPr/>
      <dgm:t>
        <a:bodyPr/>
        <a:lstStyle/>
        <a:p>
          <a:endParaRPr lang="en-US"/>
        </a:p>
      </dgm:t>
    </dgm:pt>
    <dgm:pt modelId="{DDB0231D-001C-47B1-8163-2E082B5E9EB3}" type="sibTrans" cxnId="{50B98BCA-130F-4061-B224-910D949A6E8A}">
      <dgm:prSet/>
      <dgm:spPr/>
      <dgm:t>
        <a:bodyPr/>
        <a:lstStyle/>
        <a:p>
          <a:endParaRPr lang="en-US"/>
        </a:p>
      </dgm:t>
    </dgm:pt>
    <dgm:pt modelId="{2E515C2D-F238-46C5-8570-2D0270EE8FF6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ar-SA" b="1" dirty="0" smtClean="0">
              <a:cs typeface="PT Bold Broken" pitchFamily="2" charset="-78"/>
            </a:rPr>
            <a:t>البرامج</a:t>
          </a:r>
          <a:endParaRPr lang="en-US" dirty="0"/>
        </a:p>
      </dgm:t>
    </dgm:pt>
    <dgm:pt modelId="{AA6D3705-4926-44A5-BDE2-DB4478280243}" type="parTrans" cxnId="{73551A0B-2571-43BA-A48A-50B7B9D1BE9F}">
      <dgm:prSet/>
      <dgm:spPr/>
      <dgm:t>
        <a:bodyPr/>
        <a:lstStyle/>
        <a:p>
          <a:endParaRPr lang="en-US"/>
        </a:p>
      </dgm:t>
    </dgm:pt>
    <dgm:pt modelId="{FE7C44A5-FB8C-4BA3-98B0-F6B106F07CE6}" type="sibTrans" cxnId="{73551A0B-2571-43BA-A48A-50B7B9D1BE9F}">
      <dgm:prSet/>
      <dgm:spPr/>
      <dgm:t>
        <a:bodyPr/>
        <a:lstStyle/>
        <a:p>
          <a:endParaRPr lang="en-US"/>
        </a:p>
      </dgm:t>
    </dgm:pt>
    <dgm:pt modelId="{F423B50A-55A3-4366-A046-F99D155C53D9}">
      <dgm:prSet phldrT="[Text]"/>
      <dgm:spPr>
        <a:solidFill>
          <a:srgbClr val="92D050"/>
        </a:solidFill>
      </dgm:spPr>
      <dgm:t>
        <a:bodyPr/>
        <a:lstStyle/>
        <a:p>
          <a:r>
            <a:rPr lang="ar-SA" b="1" dirty="0" smtClean="0">
              <a:cs typeface="PT Bold Broken" pitchFamily="2" charset="-78"/>
            </a:rPr>
            <a:t>الوسائل و الأدوات اللازمة للخطة </a:t>
          </a:r>
          <a:endParaRPr lang="en-US" dirty="0"/>
        </a:p>
      </dgm:t>
    </dgm:pt>
    <dgm:pt modelId="{DC505873-6648-4614-9A90-A2654BB6D900}" type="parTrans" cxnId="{5B4A2357-A63F-4226-9359-A7FB8F530583}">
      <dgm:prSet/>
      <dgm:spPr/>
      <dgm:t>
        <a:bodyPr/>
        <a:lstStyle/>
        <a:p>
          <a:endParaRPr lang="en-US"/>
        </a:p>
      </dgm:t>
    </dgm:pt>
    <dgm:pt modelId="{764410BC-E72F-45FD-B614-164D599A75FD}" type="sibTrans" cxnId="{5B4A2357-A63F-4226-9359-A7FB8F530583}">
      <dgm:prSet/>
      <dgm:spPr/>
      <dgm:t>
        <a:bodyPr/>
        <a:lstStyle/>
        <a:p>
          <a:endParaRPr lang="en-US"/>
        </a:p>
      </dgm:t>
    </dgm:pt>
    <dgm:pt modelId="{91977BC3-20C4-44CD-8E0C-9053B932CEF7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ar-SA" b="1" dirty="0" smtClean="0">
              <a:cs typeface="PT Bold Broken" pitchFamily="2" charset="-78"/>
            </a:rPr>
            <a:t>الموازنة التخطيطية </a:t>
          </a:r>
          <a:endParaRPr lang="en-US" dirty="0"/>
        </a:p>
      </dgm:t>
    </dgm:pt>
    <dgm:pt modelId="{74D2BA6C-1599-48B9-8FC9-B4355E3348C1}" type="parTrans" cxnId="{F0F89220-F0B9-4525-929B-64DA544FF19F}">
      <dgm:prSet/>
      <dgm:spPr/>
      <dgm:t>
        <a:bodyPr/>
        <a:lstStyle/>
        <a:p>
          <a:endParaRPr lang="en-US"/>
        </a:p>
      </dgm:t>
    </dgm:pt>
    <dgm:pt modelId="{6756BA5E-291D-45DD-83CF-1E652CBC7313}" type="sibTrans" cxnId="{F0F89220-F0B9-4525-929B-64DA544FF19F}">
      <dgm:prSet/>
      <dgm:spPr/>
      <dgm:t>
        <a:bodyPr/>
        <a:lstStyle/>
        <a:p>
          <a:endParaRPr lang="en-US"/>
        </a:p>
      </dgm:t>
    </dgm:pt>
    <dgm:pt modelId="{BD10E925-EC41-411A-88B4-0950A5122FEC}" type="pres">
      <dgm:prSet presAssocID="{48A7AE1F-D84F-4FDD-B81F-588A09E19B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1B3EB5-2D75-4EAB-BC6E-2376FEE61061}" type="pres">
      <dgm:prSet presAssocID="{C901FC26-C08F-4A87-85AD-050C8EA533E2}" presName="node" presStyleLbl="node1" presStyleIdx="0" presStyleCnt="7" custScaleX="23961" custScaleY="26167" custLinFactNeighborY="48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8FF413-B1CF-4094-8B76-9DC5B219D764}" type="pres">
      <dgm:prSet presAssocID="{ED4B0A6A-B92B-400C-98E8-6065BDA64B73}" presName="sibTrans" presStyleCnt="0"/>
      <dgm:spPr/>
    </dgm:pt>
    <dgm:pt modelId="{DFABF403-C707-4526-ABC7-319684F2B340}" type="pres">
      <dgm:prSet presAssocID="{14A5B58E-7FCC-46C0-8517-50DAD4A81680}" presName="node" presStyleLbl="node1" presStyleIdx="1" presStyleCnt="7" custScaleX="23961" custScaleY="26167" custLinFactNeighborY="48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11A4F-9E25-4544-98F0-738AE2898853}" type="pres">
      <dgm:prSet presAssocID="{F99965E5-505E-4E6C-A4FC-269AF60DADBF}" presName="sibTrans" presStyleCnt="0"/>
      <dgm:spPr/>
    </dgm:pt>
    <dgm:pt modelId="{24E4E9B8-16B8-40B5-A811-72123E6C1666}" type="pres">
      <dgm:prSet presAssocID="{7ED3C4BD-16CD-4949-AB46-01FA6BCF6573}" presName="node" presStyleLbl="node1" presStyleIdx="2" presStyleCnt="7" custScaleX="23961" custScaleY="26167" custLinFactNeighborY="48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FDF23-1BB8-4936-9675-7A998930CB5A}" type="pres">
      <dgm:prSet presAssocID="{1642B500-70D5-447D-AB43-55F94C9D0380}" presName="sibTrans" presStyleCnt="0"/>
      <dgm:spPr/>
    </dgm:pt>
    <dgm:pt modelId="{3484F26A-118F-4B85-ADA5-37A949D63D27}" type="pres">
      <dgm:prSet presAssocID="{29A2E959-BD40-46E9-BD27-9B3DF37F4C18}" presName="node" presStyleLbl="node1" presStyleIdx="3" presStyleCnt="7" custScaleX="23961" custScaleY="26167" custLinFactNeighborX="34049" custLinFactNeighborY="1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609E92-2084-48CF-80BF-5B057385125F}" type="pres">
      <dgm:prSet presAssocID="{DDB0231D-001C-47B1-8163-2E082B5E9EB3}" presName="sibTrans" presStyleCnt="0"/>
      <dgm:spPr/>
    </dgm:pt>
    <dgm:pt modelId="{89DA5BEE-3BAD-440D-A326-6263DE5CDCBF}" type="pres">
      <dgm:prSet presAssocID="{2E515C2D-F238-46C5-8570-2D0270EE8FF6}" presName="node" presStyleLbl="node1" presStyleIdx="4" presStyleCnt="7" custScaleX="23961" custScaleY="26167" custLinFactNeighborX="34210" custLinFactNeighborY="24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2C8A8-60FA-4931-9F9D-CA02EFDB664A}" type="pres">
      <dgm:prSet presAssocID="{FE7C44A5-FB8C-4BA3-98B0-F6B106F07CE6}" presName="sibTrans" presStyleCnt="0"/>
      <dgm:spPr/>
    </dgm:pt>
    <dgm:pt modelId="{FCFEAEB3-9750-41A3-84A1-C557D0BC1310}" type="pres">
      <dgm:prSet presAssocID="{F423B50A-55A3-4366-A046-F99D155C53D9}" presName="node" presStyleLbl="node1" presStyleIdx="5" presStyleCnt="7" custScaleX="23961" custScaleY="26167" custLinFactNeighborX="-67742" custLinFactNeighborY="1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A966AA-CBC4-434F-A264-7C65E87F033F}" type="pres">
      <dgm:prSet presAssocID="{764410BC-E72F-45FD-B614-164D599A75FD}" presName="sibTrans" presStyleCnt="0"/>
      <dgm:spPr/>
    </dgm:pt>
    <dgm:pt modelId="{6D684392-F04E-4D6E-AA9B-1DE096E50E48}" type="pres">
      <dgm:prSet presAssocID="{91977BC3-20C4-44CD-8E0C-9053B932CEF7}" presName="node" presStyleLbl="node1" presStyleIdx="6" presStyleCnt="7" custScaleX="23961" custScaleY="26167" custLinFactNeighborX="-440" custLinFactNeighborY="-39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44CC5B-094F-4F99-A07E-529534577019}" type="presOf" srcId="{2E515C2D-F238-46C5-8570-2D0270EE8FF6}" destId="{89DA5BEE-3BAD-440D-A326-6263DE5CDCBF}" srcOrd="0" destOrd="0" presId="urn:microsoft.com/office/officeart/2005/8/layout/default"/>
    <dgm:cxn modelId="{5CBBFA7F-747D-4C7E-A98D-BCD7E99B209B}" type="presOf" srcId="{F423B50A-55A3-4366-A046-F99D155C53D9}" destId="{FCFEAEB3-9750-41A3-84A1-C557D0BC1310}" srcOrd="0" destOrd="0" presId="urn:microsoft.com/office/officeart/2005/8/layout/default"/>
    <dgm:cxn modelId="{290474F8-7BAC-42D0-B44B-06E4D9057EA4}" type="presOf" srcId="{7ED3C4BD-16CD-4949-AB46-01FA6BCF6573}" destId="{24E4E9B8-16B8-40B5-A811-72123E6C1666}" srcOrd="0" destOrd="0" presId="urn:microsoft.com/office/officeart/2005/8/layout/default"/>
    <dgm:cxn modelId="{6003E566-3209-4515-911E-29720286394C}" type="presOf" srcId="{29A2E959-BD40-46E9-BD27-9B3DF37F4C18}" destId="{3484F26A-118F-4B85-ADA5-37A949D63D27}" srcOrd="0" destOrd="0" presId="urn:microsoft.com/office/officeart/2005/8/layout/default"/>
    <dgm:cxn modelId="{50B98BCA-130F-4061-B224-910D949A6E8A}" srcId="{48A7AE1F-D84F-4FDD-B81F-588A09E19B33}" destId="{29A2E959-BD40-46E9-BD27-9B3DF37F4C18}" srcOrd="3" destOrd="0" parTransId="{34E2B73A-5D63-4E6A-9881-7150363621DD}" sibTransId="{DDB0231D-001C-47B1-8163-2E082B5E9EB3}"/>
    <dgm:cxn modelId="{1B0D1526-5DE5-4E7E-8110-F1BE4128863A}" type="presOf" srcId="{91977BC3-20C4-44CD-8E0C-9053B932CEF7}" destId="{6D684392-F04E-4D6E-AA9B-1DE096E50E48}" srcOrd="0" destOrd="0" presId="urn:microsoft.com/office/officeart/2005/8/layout/default"/>
    <dgm:cxn modelId="{004EFFC7-44E4-47CB-98BA-5D49C996DB26}" srcId="{48A7AE1F-D84F-4FDD-B81F-588A09E19B33}" destId="{7ED3C4BD-16CD-4949-AB46-01FA6BCF6573}" srcOrd="2" destOrd="0" parTransId="{437E1A72-388B-4F8C-8820-718F0F79FBEA}" sibTransId="{1642B500-70D5-447D-AB43-55F94C9D0380}"/>
    <dgm:cxn modelId="{44162CDF-73C5-47CB-8906-56429A2E74CB}" srcId="{48A7AE1F-D84F-4FDD-B81F-588A09E19B33}" destId="{C901FC26-C08F-4A87-85AD-050C8EA533E2}" srcOrd="0" destOrd="0" parTransId="{0FA6579A-A553-463E-B5DA-1982D0EDE0DA}" sibTransId="{ED4B0A6A-B92B-400C-98E8-6065BDA64B73}"/>
    <dgm:cxn modelId="{9F7F97C4-1E6C-4EB8-827B-E828E00B5186}" type="presOf" srcId="{48A7AE1F-D84F-4FDD-B81F-588A09E19B33}" destId="{BD10E925-EC41-411A-88B4-0950A5122FEC}" srcOrd="0" destOrd="0" presId="urn:microsoft.com/office/officeart/2005/8/layout/default"/>
    <dgm:cxn modelId="{0BDF3A5B-9DDC-4B13-94F1-26D71E1018E6}" srcId="{48A7AE1F-D84F-4FDD-B81F-588A09E19B33}" destId="{14A5B58E-7FCC-46C0-8517-50DAD4A81680}" srcOrd="1" destOrd="0" parTransId="{A5462366-4CC3-49A4-B496-990836127C8B}" sibTransId="{F99965E5-505E-4E6C-A4FC-269AF60DADBF}"/>
    <dgm:cxn modelId="{5B4A2357-A63F-4226-9359-A7FB8F530583}" srcId="{48A7AE1F-D84F-4FDD-B81F-588A09E19B33}" destId="{F423B50A-55A3-4366-A046-F99D155C53D9}" srcOrd="5" destOrd="0" parTransId="{DC505873-6648-4614-9A90-A2654BB6D900}" sibTransId="{764410BC-E72F-45FD-B614-164D599A75FD}"/>
    <dgm:cxn modelId="{F8781155-3B03-4233-B6A2-73B9E3D86283}" type="presOf" srcId="{C901FC26-C08F-4A87-85AD-050C8EA533E2}" destId="{AB1B3EB5-2D75-4EAB-BC6E-2376FEE61061}" srcOrd="0" destOrd="0" presId="urn:microsoft.com/office/officeart/2005/8/layout/default"/>
    <dgm:cxn modelId="{D9B8BE79-89AC-4AAD-AC7A-66AD3C1EC5F8}" type="presOf" srcId="{14A5B58E-7FCC-46C0-8517-50DAD4A81680}" destId="{DFABF403-C707-4526-ABC7-319684F2B340}" srcOrd="0" destOrd="0" presId="urn:microsoft.com/office/officeart/2005/8/layout/default"/>
    <dgm:cxn modelId="{73551A0B-2571-43BA-A48A-50B7B9D1BE9F}" srcId="{48A7AE1F-D84F-4FDD-B81F-588A09E19B33}" destId="{2E515C2D-F238-46C5-8570-2D0270EE8FF6}" srcOrd="4" destOrd="0" parTransId="{AA6D3705-4926-44A5-BDE2-DB4478280243}" sibTransId="{FE7C44A5-FB8C-4BA3-98B0-F6B106F07CE6}"/>
    <dgm:cxn modelId="{F0F89220-F0B9-4525-929B-64DA544FF19F}" srcId="{48A7AE1F-D84F-4FDD-B81F-588A09E19B33}" destId="{91977BC3-20C4-44CD-8E0C-9053B932CEF7}" srcOrd="6" destOrd="0" parTransId="{74D2BA6C-1599-48B9-8FC9-B4355E3348C1}" sibTransId="{6756BA5E-291D-45DD-83CF-1E652CBC7313}"/>
    <dgm:cxn modelId="{BCA08097-7A93-4FCF-BC9B-635E55053832}" type="presParOf" srcId="{BD10E925-EC41-411A-88B4-0950A5122FEC}" destId="{AB1B3EB5-2D75-4EAB-BC6E-2376FEE61061}" srcOrd="0" destOrd="0" presId="urn:microsoft.com/office/officeart/2005/8/layout/default"/>
    <dgm:cxn modelId="{FA3BDB3D-C773-4658-9AD4-03D48368B093}" type="presParOf" srcId="{BD10E925-EC41-411A-88B4-0950A5122FEC}" destId="{018FF413-B1CF-4094-8B76-9DC5B219D764}" srcOrd="1" destOrd="0" presId="urn:microsoft.com/office/officeart/2005/8/layout/default"/>
    <dgm:cxn modelId="{A09D5797-1F35-4AEB-A487-5E0E25998ECC}" type="presParOf" srcId="{BD10E925-EC41-411A-88B4-0950A5122FEC}" destId="{DFABF403-C707-4526-ABC7-319684F2B340}" srcOrd="2" destOrd="0" presId="urn:microsoft.com/office/officeart/2005/8/layout/default"/>
    <dgm:cxn modelId="{21662B41-7D32-4E14-9C47-8F9DA0564B7C}" type="presParOf" srcId="{BD10E925-EC41-411A-88B4-0950A5122FEC}" destId="{F7011A4F-9E25-4544-98F0-738AE2898853}" srcOrd="3" destOrd="0" presId="urn:microsoft.com/office/officeart/2005/8/layout/default"/>
    <dgm:cxn modelId="{F4A7A390-D74B-4051-BD42-8E27E66346E8}" type="presParOf" srcId="{BD10E925-EC41-411A-88B4-0950A5122FEC}" destId="{24E4E9B8-16B8-40B5-A811-72123E6C1666}" srcOrd="4" destOrd="0" presId="urn:microsoft.com/office/officeart/2005/8/layout/default"/>
    <dgm:cxn modelId="{FD5B92DB-C62C-480B-9E82-9BEF1AE03D28}" type="presParOf" srcId="{BD10E925-EC41-411A-88B4-0950A5122FEC}" destId="{727FDF23-1BB8-4936-9675-7A998930CB5A}" srcOrd="5" destOrd="0" presId="urn:microsoft.com/office/officeart/2005/8/layout/default"/>
    <dgm:cxn modelId="{CDE11C65-0D63-4487-8EEF-9FDB15079357}" type="presParOf" srcId="{BD10E925-EC41-411A-88B4-0950A5122FEC}" destId="{3484F26A-118F-4B85-ADA5-37A949D63D27}" srcOrd="6" destOrd="0" presId="urn:microsoft.com/office/officeart/2005/8/layout/default"/>
    <dgm:cxn modelId="{103A69B2-ADD0-4151-B99A-43FD5AA63909}" type="presParOf" srcId="{BD10E925-EC41-411A-88B4-0950A5122FEC}" destId="{0A609E92-2084-48CF-80BF-5B057385125F}" srcOrd="7" destOrd="0" presId="urn:microsoft.com/office/officeart/2005/8/layout/default"/>
    <dgm:cxn modelId="{FC6A7DE8-A845-45D4-8F3F-BAF25BB5C053}" type="presParOf" srcId="{BD10E925-EC41-411A-88B4-0950A5122FEC}" destId="{89DA5BEE-3BAD-440D-A326-6263DE5CDCBF}" srcOrd="8" destOrd="0" presId="urn:microsoft.com/office/officeart/2005/8/layout/default"/>
    <dgm:cxn modelId="{2A60EAA0-22F2-4B70-A937-87BD3B77BEB5}" type="presParOf" srcId="{BD10E925-EC41-411A-88B4-0950A5122FEC}" destId="{FBF2C8A8-60FA-4931-9F9D-CA02EFDB664A}" srcOrd="9" destOrd="0" presId="urn:microsoft.com/office/officeart/2005/8/layout/default"/>
    <dgm:cxn modelId="{DDC88731-2936-45C9-9C09-C1FA9048B2E4}" type="presParOf" srcId="{BD10E925-EC41-411A-88B4-0950A5122FEC}" destId="{FCFEAEB3-9750-41A3-84A1-C557D0BC1310}" srcOrd="10" destOrd="0" presId="urn:microsoft.com/office/officeart/2005/8/layout/default"/>
    <dgm:cxn modelId="{E7E28D95-D6A9-4E5A-A4AA-BCFA78DE2115}" type="presParOf" srcId="{BD10E925-EC41-411A-88B4-0950A5122FEC}" destId="{40A966AA-CBC4-434F-A264-7C65E87F033F}" srcOrd="11" destOrd="0" presId="urn:microsoft.com/office/officeart/2005/8/layout/default"/>
    <dgm:cxn modelId="{9583BF9A-5282-4829-AE48-F1D84539C77C}" type="presParOf" srcId="{BD10E925-EC41-411A-88B4-0950A5122FEC}" destId="{6D684392-F04E-4D6E-AA9B-1DE096E50E4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0F6725-3BD5-4134-BAC8-90563E68AFE1}">
      <dsp:nvSpPr>
        <dsp:cNvPr id="0" name=""/>
        <dsp:cNvSpPr/>
      </dsp:nvSpPr>
      <dsp:spPr>
        <a:xfrm>
          <a:off x="3174241" y="1456024"/>
          <a:ext cx="1068341" cy="1068341"/>
        </a:xfrm>
        <a:prstGeom prst="ellipse">
          <a:avLst/>
        </a:prstGeom>
        <a:solidFill>
          <a:schemeClr val="accent6">
            <a:lumMod val="5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وظائف الادارة</a:t>
          </a:r>
          <a:endParaRPr lang="en-US" sz="2400" kern="1200" dirty="0"/>
        </a:p>
      </dsp:txBody>
      <dsp:txXfrm>
        <a:off x="3174241" y="1456024"/>
        <a:ext cx="1068341" cy="1068341"/>
      </dsp:txXfrm>
    </dsp:sp>
    <dsp:sp modelId="{DAE5EFE1-3A47-44BC-9183-F042BC2150B6}">
      <dsp:nvSpPr>
        <dsp:cNvPr id="0" name=""/>
        <dsp:cNvSpPr/>
      </dsp:nvSpPr>
      <dsp:spPr>
        <a:xfrm rot="16200000">
          <a:off x="3606094" y="1087145"/>
          <a:ext cx="204635" cy="363236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6200000">
        <a:off x="3606094" y="1087145"/>
        <a:ext cx="204635" cy="363236"/>
      </dsp:txXfrm>
    </dsp:sp>
    <dsp:sp modelId="{8B052FDF-8BD0-4CB4-9EBD-7A9CBA8D9397}">
      <dsp:nvSpPr>
        <dsp:cNvPr id="0" name=""/>
        <dsp:cNvSpPr/>
      </dsp:nvSpPr>
      <dsp:spPr>
        <a:xfrm>
          <a:off x="3174241" y="1578"/>
          <a:ext cx="1068341" cy="1068341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>
              <a:solidFill>
                <a:srgbClr val="002060"/>
              </a:solidFill>
            </a:rPr>
            <a:t>التخطيط</a:t>
          </a:r>
          <a:endParaRPr lang="en-US" sz="2100" kern="1200" dirty="0">
            <a:solidFill>
              <a:srgbClr val="002060"/>
            </a:solidFill>
          </a:endParaRPr>
        </a:p>
      </dsp:txBody>
      <dsp:txXfrm>
        <a:off x="3174241" y="1578"/>
        <a:ext cx="1068341" cy="1068341"/>
      </dsp:txXfrm>
    </dsp:sp>
    <dsp:sp modelId="{7599D65F-DCC9-499F-B481-61F336007FDE}">
      <dsp:nvSpPr>
        <dsp:cNvPr id="0" name=""/>
        <dsp:cNvSpPr/>
      </dsp:nvSpPr>
      <dsp:spPr>
        <a:xfrm rot="96026">
          <a:off x="4336561" y="1829299"/>
          <a:ext cx="227101" cy="363236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96026">
        <a:off x="4336561" y="1829299"/>
        <a:ext cx="227101" cy="363236"/>
      </dsp:txXfrm>
    </dsp:sp>
    <dsp:sp modelId="{430D2723-3927-4B2D-8446-2AD2AF1CD6FD}">
      <dsp:nvSpPr>
        <dsp:cNvPr id="0" name=""/>
        <dsp:cNvSpPr/>
      </dsp:nvSpPr>
      <dsp:spPr>
        <a:xfrm>
          <a:off x="4670491" y="1497829"/>
          <a:ext cx="1068341" cy="1068341"/>
        </a:xfrm>
        <a:prstGeom prst="ellipse">
          <a:avLst/>
        </a:prstGeom>
        <a:solidFill>
          <a:srgbClr val="C0000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>
              <a:solidFill>
                <a:schemeClr val="bg1"/>
              </a:solidFill>
            </a:rPr>
            <a:t>الرقابة</a:t>
          </a:r>
          <a:endParaRPr lang="en-US" sz="2100" kern="1200" dirty="0">
            <a:solidFill>
              <a:schemeClr val="bg1"/>
            </a:solidFill>
          </a:endParaRPr>
        </a:p>
      </dsp:txBody>
      <dsp:txXfrm>
        <a:off x="4670491" y="1497829"/>
        <a:ext cx="1068341" cy="1068341"/>
      </dsp:txXfrm>
    </dsp:sp>
    <dsp:sp modelId="{2C0AD431-0366-44B2-A226-FAE295EEA62E}">
      <dsp:nvSpPr>
        <dsp:cNvPr id="0" name=""/>
        <dsp:cNvSpPr/>
      </dsp:nvSpPr>
      <dsp:spPr>
        <a:xfrm rot="5400000">
          <a:off x="3583937" y="2570558"/>
          <a:ext cx="248948" cy="363236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5400000">
        <a:off x="3583937" y="2570558"/>
        <a:ext cx="248948" cy="363236"/>
      </dsp:txXfrm>
    </dsp:sp>
    <dsp:sp modelId="{043C424A-F333-4461-9C97-2F98FB99A00E}">
      <dsp:nvSpPr>
        <dsp:cNvPr id="0" name=""/>
        <dsp:cNvSpPr/>
      </dsp:nvSpPr>
      <dsp:spPr>
        <a:xfrm>
          <a:off x="3174241" y="2994079"/>
          <a:ext cx="1068341" cy="1068341"/>
        </a:xfrm>
        <a:prstGeom prst="ellipse">
          <a:avLst/>
        </a:prstGeom>
        <a:solidFill>
          <a:srgbClr val="92D05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التوجيه</a:t>
          </a:r>
          <a:endParaRPr lang="en-US" sz="2100" kern="1200" dirty="0"/>
        </a:p>
      </dsp:txBody>
      <dsp:txXfrm>
        <a:off x="3174241" y="2994079"/>
        <a:ext cx="1068341" cy="1068341"/>
      </dsp:txXfrm>
    </dsp:sp>
    <dsp:sp modelId="{9DB33F98-2AC9-4657-A4BA-27821C01A744}">
      <dsp:nvSpPr>
        <dsp:cNvPr id="0" name=""/>
        <dsp:cNvSpPr/>
      </dsp:nvSpPr>
      <dsp:spPr>
        <a:xfrm rot="10703974">
          <a:off x="2853160" y="1829299"/>
          <a:ext cx="227101" cy="363236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703974">
        <a:off x="2853160" y="1829299"/>
        <a:ext cx="227101" cy="363236"/>
      </dsp:txXfrm>
    </dsp:sp>
    <dsp:sp modelId="{29EC0C62-8B53-47FA-9C41-47B0B55E7CFF}">
      <dsp:nvSpPr>
        <dsp:cNvPr id="0" name=""/>
        <dsp:cNvSpPr/>
      </dsp:nvSpPr>
      <dsp:spPr>
        <a:xfrm>
          <a:off x="1677990" y="1497829"/>
          <a:ext cx="1068341" cy="1068341"/>
        </a:xfrm>
        <a:prstGeom prst="ellipse">
          <a:avLst/>
        </a:prstGeom>
        <a:solidFill>
          <a:srgbClr val="00206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التنظيم</a:t>
          </a:r>
          <a:endParaRPr lang="en-US" sz="2100" kern="1200" dirty="0"/>
        </a:p>
      </dsp:txBody>
      <dsp:txXfrm>
        <a:off x="1677990" y="1497829"/>
        <a:ext cx="1068341" cy="10683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24687-F1C2-4725-A6B5-0A7F37D9C9DB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24B4A-359B-4BA4-B595-858500455B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63C9F-B1C6-4947-AF87-C0B42BE4D62F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2C5EC-F0D7-4213-91D7-44A59D102CE1}" type="slidenum">
              <a:rPr lang="ar-SA" smtClean="0"/>
              <a:pPr/>
              <a:t>9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07B1C53-11E1-4352-9E5D-144E3E44FFBD}" type="datetimeFigureOut">
              <a:rPr lang="en-US" smtClean="0"/>
              <a:pPr/>
              <a:t>10/14/2012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6C1B5C-1C5E-4069-8DFA-E46245B877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3768" y="3645024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rtl="1">
              <a:lnSpc>
                <a:spcPct val="150000"/>
              </a:lnSpc>
            </a:pPr>
            <a:r>
              <a:rPr lang="ar-SA" u="sng" dirty="0" smtClean="0">
                <a:solidFill>
                  <a:srgbClr val="002060"/>
                </a:solidFill>
              </a:rPr>
              <a:t>اعداد أستاذة  :</a:t>
            </a:r>
          </a:p>
          <a:p>
            <a:pPr rtl="1">
              <a:lnSpc>
                <a:spcPct val="150000"/>
              </a:lnSpc>
            </a:pPr>
            <a:r>
              <a:rPr lang="ar-SA" dirty="0" smtClean="0">
                <a:solidFill>
                  <a:srgbClr val="002060"/>
                </a:solidFill>
              </a:rPr>
              <a:t>مرام ماهين </a:t>
            </a:r>
          </a:p>
          <a:p>
            <a:pPr rtl="1">
              <a:lnSpc>
                <a:spcPct val="150000"/>
              </a:lnSpc>
            </a:pPr>
            <a:endParaRPr lang="ar-SA" dirty="0" smtClean="0">
              <a:solidFill>
                <a:srgbClr val="002060"/>
              </a:solidFill>
            </a:endParaRPr>
          </a:p>
          <a:p>
            <a:pPr rtl="1">
              <a:lnSpc>
                <a:spcPct val="150000"/>
              </a:lnSpc>
            </a:pPr>
            <a:r>
              <a:rPr lang="ar-SA" u="sng" dirty="0" smtClean="0">
                <a:solidFill>
                  <a:srgbClr val="002060"/>
                </a:solidFill>
              </a:rPr>
              <a:t>مبادئ علوم اداربة </a:t>
            </a:r>
          </a:p>
          <a:p>
            <a:pPr rtl="1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ADS101</a:t>
            </a:r>
            <a:endParaRPr lang="ar-SA" dirty="0" smtClean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491188"/>
            <a:ext cx="504978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التخطـــــــيط</a:t>
            </a:r>
            <a:endParaRPr lang="en-US" sz="9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890292"/>
            <a:ext cx="3312368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4"/>
          <a:ext cx="8504238" cy="4782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3"/>
          <p:cNvSpPr txBox="1">
            <a:spLocks/>
          </p:cNvSpPr>
          <p:nvPr/>
        </p:nvSpPr>
        <p:spPr>
          <a:xfrm>
            <a:off x="2589888" y="218111"/>
            <a:ext cx="3958136" cy="769441"/>
          </a:xfrm>
          <a:prstGeom prst="rect">
            <a:avLst/>
          </a:prstGeom>
          <a:noFill/>
        </p:spPr>
        <p:txBody>
          <a:bodyPr vert="horz" wrap="none" lIns="91440" tIns="45720" rIns="91440" bIns="45720" anchor="b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عنـــــــاصر</a:t>
            </a:r>
            <a:r>
              <a:rPr kumimoji="0" lang="ar-SA" sz="4400" b="1" i="0" u="none" strike="noStrike" kern="1200" cap="all" spc="0" normalizeH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التخـطيط</a:t>
            </a:r>
            <a:endParaRPr kumimoji="0" lang="ar-SA" sz="4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SA" b="1" dirty="0" smtClean="0">
                <a:solidFill>
                  <a:srgbClr val="0070C0"/>
                </a:solidFill>
              </a:rPr>
              <a:t>أولا : الأهداف :</a:t>
            </a:r>
          </a:p>
          <a:p>
            <a:pPr algn="r" rtl="1">
              <a:buNone/>
            </a:pPr>
            <a:r>
              <a:rPr lang="ar-SA" dirty="0" smtClean="0"/>
              <a:t>يوجد اختلاف بين الهدف والغرض </a:t>
            </a:r>
          </a:p>
          <a:p>
            <a:pPr algn="ctr" rtl="1">
              <a:buNone/>
            </a:pPr>
            <a:r>
              <a:rPr lang="ar-SA" b="1" dirty="0" smtClean="0">
                <a:solidFill>
                  <a:srgbClr val="0070C0"/>
                </a:solidFill>
              </a:rPr>
              <a:t>أنواع الأهداف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Title 13"/>
          <p:cNvSpPr txBox="1">
            <a:spLocks/>
          </p:cNvSpPr>
          <p:nvPr/>
        </p:nvSpPr>
        <p:spPr>
          <a:xfrm>
            <a:off x="2589888" y="218111"/>
            <a:ext cx="3958136" cy="769441"/>
          </a:xfrm>
          <a:prstGeom prst="rect">
            <a:avLst/>
          </a:prstGeom>
          <a:noFill/>
        </p:spPr>
        <p:txBody>
          <a:bodyPr vert="horz" wrap="none" lIns="91440" tIns="45720" rIns="91440" bIns="45720" anchor="b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عنـــــــاصر</a:t>
            </a:r>
            <a:r>
              <a:rPr kumimoji="0" lang="ar-SA" sz="4400" b="1" i="0" u="none" strike="noStrike" kern="1200" cap="all" spc="0" normalizeH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التخـطيط</a:t>
            </a:r>
            <a:endParaRPr kumimoji="0" lang="ar-SA" sz="4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Left Brace 6"/>
          <p:cNvSpPr/>
          <p:nvPr/>
        </p:nvSpPr>
        <p:spPr>
          <a:xfrm rot="5400000">
            <a:off x="4031940" y="152636"/>
            <a:ext cx="1008112" cy="65527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04048" y="4221088"/>
            <a:ext cx="360040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أهداف بعيدة :</a:t>
            </a:r>
          </a:p>
          <a:p>
            <a:pPr algn="ctr" rtl="1"/>
            <a:r>
              <a:rPr lang="ar-SA" sz="3200" dirty="0" smtClean="0"/>
              <a:t>هو تعبير واسع عن تحصيل نتوقعه في الأمد البعيد 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611560" y="4221088"/>
            <a:ext cx="360040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أهداف قريبة :</a:t>
            </a:r>
          </a:p>
          <a:p>
            <a:pPr algn="ctr" rtl="1"/>
            <a:r>
              <a:rPr lang="ar-SA" sz="3200" dirty="0" smtClean="0"/>
              <a:t>هي اهداف يتم تحديدها بصورة كمية أو نوعية أو كمية ونوعية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93304"/>
            <a:ext cx="8503920" cy="4572000"/>
          </a:xfrm>
        </p:spPr>
        <p:txBody>
          <a:bodyPr/>
          <a:lstStyle/>
          <a:p>
            <a:pPr algn="r" rtl="1">
              <a:buNone/>
            </a:pPr>
            <a:r>
              <a:rPr lang="ar-SA" b="1" dirty="0" smtClean="0">
                <a:solidFill>
                  <a:srgbClr val="0070C0"/>
                </a:solidFill>
              </a:rPr>
              <a:t>ثانيا: التنبؤ بالأحداث المستقبلية:</a:t>
            </a:r>
          </a:p>
          <a:p>
            <a:pPr algn="r" rtl="1">
              <a:buNone/>
            </a:pPr>
            <a:endParaRPr lang="ar-SA" b="1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b="1" u="sng" dirty="0" smtClean="0">
                <a:solidFill>
                  <a:srgbClr val="C00000"/>
                </a:solidFill>
              </a:rPr>
              <a:t>العوامل المؤثرة في التنبؤ الأحداث المستقبلية: </a:t>
            </a:r>
          </a:p>
          <a:p>
            <a:pPr algn="r" rtl="1">
              <a:buNone/>
            </a:pPr>
            <a:r>
              <a:rPr lang="ar-SA" dirty="0" smtClean="0"/>
              <a:t>1- السياسات الحكومية (مالية-نقدية-ضريبية)</a:t>
            </a:r>
          </a:p>
          <a:p>
            <a:pPr algn="r" rtl="1">
              <a:buNone/>
            </a:pPr>
            <a:r>
              <a:rPr lang="ar-SA" dirty="0" smtClean="0"/>
              <a:t>2- الظروف الاقتصادية العامة</a:t>
            </a:r>
          </a:p>
          <a:p>
            <a:pPr algn="r" rtl="1">
              <a:buNone/>
            </a:pPr>
            <a:r>
              <a:rPr lang="ar-SA" dirty="0" smtClean="0"/>
              <a:t>3- التنبؤات التجارية</a:t>
            </a:r>
          </a:p>
          <a:p>
            <a:pPr algn="r" rtl="1">
              <a:buNone/>
            </a:pPr>
            <a:r>
              <a:rPr lang="ar-SA" dirty="0" smtClean="0"/>
              <a:t>4- التنبؤات التكنولوجية</a:t>
            </a:r>
          </a:p>
          <a:p>
            <a:pPr algn="r" rtl="1">
              <a:buNone/>
            </a:pPr>
            <a:r>
              <a:rPr lang="ar-SA" dirty="0" smtClean="0"/>
              <a:t>5- سلوك المستهلكين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3528" y="1573907"/>
            <a:ext cx="8546777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rtl="1"/>
            <a:r>
              <a:rPr lang="ar-SA" sz="2400" dirty="0"/>
              <a:t>يقصد به: تلمس أحوال المستقبل بناء على </a:t>
            </a:r>
            <a:r>
              <a:rPr lang="ar-SA" sz="2400" dirty="0" smtClean="0"/>
              <a:t>استقراء منطقي أساسه أحداث الماضي مثل </a:t>
            </a:r>
          </a:p>
          <a:p>
            <a:pPr algn="r" rtl="1"/>
            <a:r>
              <a:rPr lang="ar-SA" sz="2400" dirty="0" smtClean="0"/>
              <a:t>التنبؤ بالمبيعات .</a:t>
            </a:r>
            <a:r>
              <a:rPr lang="en-US" sz="2400" dirty="0" smtClean="0"/>
              <a:t>  </a:t>
            </a:r>
            <a:endParaRPr lang="ar-SA" sz="2400" dirty="0"/>
          </a:p>
        </p:txBody>
      </p:sp>
      <p:sp>
        <p:nvSpPr>
          <p:cNvPr id="5" name="Title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vert="horz" wrap="none" lIns="91440" tIns="45720" rIns="91440" bIns="45720" anchor="b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عنـــــــاصر</a:t>
            </a:r>
            <a:r>
              <a:rPr kumimoji="0" lang="ar-SA" sz="4400" b="1" i="0" u="none" strike="noStrike" kern="1200" cap="all" spc="0" normalizeH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التخـطيط</a:t>
            </a:r>
            <a:endParaRPr kumimoji="0" lang="ar-SA" sz="4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imagesCAHULYL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041" y="3558098"/>
            <a:ext cx="3038847" cy="24334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8560" y="1340768"/>
            <a:ext cx="8503920" cy="4572000"/>
          </a:xfrm>
        </p:spPr>
        <p:txBody>
          <a:bodyPr/>
          <a:lstStyle/>
          <a:p>
            <a:pPr algn="r" rtl="1">
              <a:buNone/>
            </a:pPr>
            <a:r>
              <a:rPr lang="ar-SA" b="1" dirty="0" smtClean="0">
                <a:solidFill>
                  <a:srgbClr val="0070C0"/>
                </a:solidFill>
              </a:rPr>
              <a:t>ثالثا: السياسات:</a:t>
            </a:r>
          </a:p>
          <a:p>
            <a:pPr algn="r" rtl="1">
              <a:buNone/>
            </a:pPr>
            <a:endParaRPr lang="ar-SA" b="1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en-US" dirty="0"/>
          </a:p>
        </p:txBody>
      </p:sp>
      <p:sp>
        <p:nvSpPr>
          <p:cNvPr id="4" name="Title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vert="horz" wrap="none" lIns="91440" tIns="45720" rIns="91440" bIns="45720" anchor="b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عنـــــــاصر</a:t>
            </a:r>
            <a:r>
              <a:rPr kumimoji="0" lang="ar-SA" sz="4400" b="1" i="0" u="none" strike="noStrike" kern="1200" cap="all" spc="0" normalizeH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التخـطيط</a:t>
            </a:r>
            <a:endParaRPr kumimoji="0" lang="ar-SA" sz="4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3528" y="1700808"/>
            <a:ext cx="860616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ar-SA" sz="2800" dirty="0"/>
              <a:t>هي المبادئ والمفاهيم وأطر التفكير واتخاذ </a:t>
            </a:r>
            <a:r>
              <a:rPr lang="ar-SA" sz="2800" dirty="0" smtClean="0"/>
              <a:t>القرارات التي </a:t>
            </a:r>
            <a:r>
              <a:rPr lang="ar-SA" sz="2800" dirty="0"/>
              <a:t>يضعها المخططون ويسترشد بها </a:t>
            </a:r>
            <a:r>
              <a:rPr lang="ar-SA" sz="2800" dirty="0" smtClean="0"/>
              <a:t>المنفذون</a:t>
            </a:r>
          </a:p>
          <a:p>
            <a:pPr algn="r" rtl="1"/>
            <a:endParaRPr lang="ar-SA" sz="2800" dirty="0" smtClean="0"/>
          </a:p>
          <a:p>
            <a:pPr algn="r" rtl="1"/>
            <a:r>
              <a:rPr lang="ar-SA" sz="2800" b="1" dirty="0" smtClean="0">
                <a:solidFill>
                  <a:srgbClr val="0070C0"/>
                </a:solidFill>
              </a:rPr>
              <a:t>أهدافها :</a:t>
            </a:r>
          </a:p>
          <a:p>
            <a:pPr algn="r" rtl="1"/>
            <a:r>
              <a:rPr lang="ar-SA" sz="2800" dirty="0" smtClean="0"/>
              <a:t>توفير الجهود الادارية </a:t>
            </a:r>
          </a:p>
          <a:p>
            <a:pPr algn="r" rtl="1"/>
            <a:endParaRPr lang="ar-SA" sz="2800" dirty="0" smtClean="0"/>
          </a:p>
          <a:p>
            <a:pPr algn="r" rtl="1"/>
            <a:r>
              <a:rPr lang="ar-SA" sz="2800" b="1" dirty="0" smtClean="0">
                <a:solidFill>
                  <a:srgbClr val="0070C0"/>
                </a:solidFill>
              </a:rPr>
              <a:t>أنواعها : </a:t>
            </a:r>
          </a:p>
          <a:p>
            <a:pPr algn="r" rtl="1"/>
            <a:r>
              <a:rPr lang="ar-SA" sz="2800" dirty="0" smtClean="0"/>
              <a:t>1- سياسات أساسية                       3- سياسات وظيفية </a:t>
            </a:r>
          </a:p>
          <a:p>
            <a:pPr algn="r" rtl="1"/>
            <a:r>
              <a:rPr lang="ar-SA" sz="2800" dirty="0"/>
              <a:t>2</a:t>
            </a:r>
            <a:r>
              <a:rPr lang="ar-SA" sz="2800" dirty="0" smtClean="0"/>
              <a:t>- سياسات عامة                          4- سياسات ضمنية</a:t>
            </a:r>
            <a:endParaRPr lang="en-US" sz="2800" dirty="0" smtClean="0"/>
          </a:p>
          <a:p>
            <a:pPr algn="r" rtl="1"/>
            <a:endParaRPr lang="ar-SA" sz="2800" dirty="0" smtClean="0"/>
          </a:p>
          <a:p>
            <a:pPr algn="r" rtl="1"/>
            <a:endParaRPr lang="en-US" sz="2800" dirty="0"/>
          </a:p>
        </p:txBody>
      </p:sp>
      <p:pic>
        <p:nvPicPr>
          <p:cNvPr id="7" name="Picture 6" descr="aw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517262"/>
            <a:ext cx="3312368" cy="20090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رابعا : البـرامـج:</a:t>
            </a:r>
          </a:p>
          <a:p>
            <a:pPr algn="r" rtl="1">
              <a:spcBef>
                <a:spcPct val="50000"/>
              </a:spcBef>
              <a:buClr>
                <a:srgbClr val="FFFFCC"/>
              </a:buClr>
              <a:buNone/>
              <a:defRPr/>
            </a:pPr>
            <a:r>
              <a:rPr lang="ar-SA" sz="2800" dirty="0" smtClean="0"/>
              <a:t>هي خطط صغيرة محدودة النطاق تنبثق من الخطة العامة ، و يخصص كل برنامج منها لعمل معين  </a:t>
            </a:r>
            <a:r>
              <a:rPr lang="ar-SA" sz="2800" dirty="0" smtClean="0">
                <a:solidFill>
                  <a:schemeClr val="accent6">
                    <a:lumMod val="75000"/>
                  </a:schemeClr>
                </a:solidFill>
                <a:cs typeface="PT Bold Heading" pitchFamily="2" charset="-78"/>
              </a:rPr>
              <a:t> </a:t>
            </a:r>
            <a:r>
              <a:rPr lang="ar-SA" sz="2800" b="1" u="sng" dirty="0" smtClean="0">
                <a:solidFill>
                  <a:srgbClr val="C00000"/>
                </a:solidFill>
                <a:cs typeface="PT Bold Heading" pitchFamily="2" charset="-78"/>
              </a:rPr>
              <a:t>( كبرنامج الحملة الإعلامية ) </a:t>
            </a:r>
            <a:r>
              <a:rPr lang="ar-SA" sz="2800" b="1" u="sng" dirty="0" smtClean="0">
                <a:solidFill>
                  <a:srgbClr val="C00000"/>
                </a:solidFill>
              </a:rPr>
              <a:t> </a:t>
            </a:r>
          </a:p>
          <a:p>
            <a:pPr algn="r" rtl="1">
              <a:spcBef>
                <a:spcPct val="50000"/>
              </a:spcBef>
              <a:buClr>
                <a:srgbClr val="FFFFCC"/>
              </a:buClr>
              <a:buNone/>
              <a:defRPr/>
            </a:pPr>
            <a:endParaRPr lang="ar-SA" sz="2800" b="1" u="sng" dirty="0" smtClean="0">
              <a:solidFill>
                <a:srgbClr val="C00000"/>
              </a:solidFill>
            </a:endParaRPr>
          </a:p>
          <a:p>
            <a:pPr algn="r" rtl="1">
              <a:buNone/>
            </a:pPr>
            <a:endParaRPr lang="ar-SA" sz="2800" b="1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endParaRPr lang="en-US" sz="2800" dirty="0"/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454152" y="381000"/>
            <a:ext cx="8534400" cy="758952"/>
          </a:xfrm>
          <a:prstGeom prst="rect">
            <a:avLst/>
          </a:prstGeom>
          <a:noFill/>
        </p:spPr>
        <p:txBody>
          <a:bodyPr vert="horz" wrap="none" lIns="91440" tIns="45720" rIns="91440" bIns="45720" anchor="b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عنـــــــاصر التخـطيط</a:t>
            </a:r>
          </a:p>
        </p:txBody>
      </p:sp>
      <p:pic>
        <p:nvPicPr>
          <p:cNvPr id="6" name="Picture 5" descr="CSR-in-Busine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469703"/>
            <a:ext cx="7488832" cy="23290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ar-SA" sz="2400" dirty="0" smtClean="0"/>
          </a:p>
          <a:p>
            <a:pPr algn="r" rtl="1">
              <a:buNone/>
            </a:pPr>
            <a:r>
              <a:rPr lang="ar-SA" sz="4000" b="1" dirty="0" smtClean="0"/>
              <a:t>وهي الأعمال التفصيلية الرتيبة </a:t>
            </a:r>
          </a:p>
          <a:p>
            <a:pPr algn="r" rtl="1">
              <a:buNone/>
            </a:pPr>
            <a:r>
              <a:rPr lang="ar-SA" sz="4000" b="1" dirty="0" smtClean="0"/>
              <a:t>التي تسير في طريق ثابت </a:t>
            </a:r>
          </a:p>
          <a:p>
            <a:pPr algn="r" rtl="1">
              <a:buNone/>
            </a:pPr>
            <a:r>
              <a:rPr lang="ar-SA" sz="4000" b="1" dirty="0" smtClean="0"/>
              <a:t>مرسوم والتي تسمى: بالروتين </a:t>
            </a:r>
          </a:p>
          <a:p>
            <a:pPr algn="r" rtl="1">
              <a:buNone/>
            </a:pPr>
            <a:r>
              <a:rPr lang="ar-SA" sz="4000" b="1" dirty="0" smtClean="0"/>
              <a:t> </a:t>
            </a:r>
            <a:r>
              <a:rPr lang="ar-SA" sz="4000" b="1" u="sng" dirty="0" smtClean="0">
                <a:solidFill>
                  <a:srgbClr val="C00000"/>
                </a:solidFill>
                <a:cs typeface="PT Bold Heading" pitchFamily="2" charset="-78"/>
              </a:rPr>
              <a:t>(ضرورية للأعمال المتكررة أو المتوالية) .</a:t>
            </a:r>
          </a:p>
          <a:p>
            <a:pPr algn="r" rtl="1">
              <a:buNone/>
            </a:pPr>
            <a:r>
              <a:rPr lang="ar-SA" sz="2400" b="1" u="sng" dirty="0" smtClean="0">
                <a:solidFill>
                  <a:srgbClr val="C00000"/>
                </a:solidFill>
              </a:rPr>
              <a:t> </a:t>
            </a:r>
          </a:p>
          <a:p>
            <a:pPr algn="r" rtl="1">
              <a:buNone/>
            </a:pPr>
            <a:endParaRPr lang="ar-SA" sz="2400" dirty="0" smtClean="0"/>
          </a:p>
          <a:p>
            <a:pPr algn="r" rtl="1">
              <a:buNone/>
            </a:pPr>
            <a:endParaRPr lang="en-US" sz="2400" dirty="0"/>
          </a:p>
        </p:txBody>
      </p:sp>
      <p:sp>
        <p:nvSpPr>
          <p:cNvPr id="4" name="Title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vert="horz" wrap="none" lIns="91440" tIns="45720" rIns="91440" bIns="45720" anchor="b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عنـــــــاصر التخـطيط</a:t>
            </a:r>
          </a:p>
        </p:txBody>
      </p:sp>
      <p:sp>
        <p:nvSpPr>
          <p:cNvPr id="5" name="Rectangle 4"/>
          <p:cNvSpPr/>
          <p:nvPr/>
        </p:nvSpPr>
        <p:spPr>
          <a:xfrm>
            <a:off x="6426868" y="1465620"/>
            <a:ext cx="2393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خامسا: الاجراءات:</a:t>
            </a:r>
          </a:p>
        </p:txBody>
      </p:sp>
      <p:pic>
        <p:nvPicPr>
          <p:cNvPr id="6" name="Picture 4" descr="bd0715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3384376" cy="453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3"/>
          <p:cNvSpPr txBox="1">
            <a:spLocks/>
          </p:cNvSpPr>
          <p:nvPr/>
        </p:nvSpPr>
        <p:spPr>
          <a:xfrm>
            <a:off x="454152" y="381000"/>
            <a:ext cx="8534400" cy="758952"/>
          </a:xfrm>
          <a:prstGeom prst="rect">
            <a:avLst/>
          </a:prstGeom>
          <a:noFill/>
        </p:spPr>
        <p:txBody>
          <a:bodyPr vert="horz" wrap="none" lIns="91440" tIns="45720" rIns="91440" bIns="45720" anchor="b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عنـــــــاصر التخـطيط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23528" y="1527048"/>
            <a:ext cx="8568952" cy="302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سادسا: الوسائل والأدوات اللازمة للخطة:</a:t>
            </a:r>
          </a:p>
          <a:p>
            <a:pPr algn="r" rtl="1">
              <a:buNone/>
            </a:pPr>
            <a:r>
              <a:rPr lang="ar-SA" sz="2800" dirty="0" smtClean="0"/>
              <a:t>أي تعيين الوسائل والأدوات اللازمة لإنجاز ما ورد في الخطة من أعمال . وهي:</a:t>
            </a:r>
            <a:endParaRPr lang="en-US" sz="2800" dirty="0" smtClean="0"/>
          </a:p>
          <a:p>
            <a:pPr algn="r" rtl="1">
              <a:buNone/>
            </a:pPr>
            <a:r>
              <a:rPr lang="ar-SA" sz="2800" b="1" dirty="0" smtClean="0"/>
              <a:t>القوى البشرية                    القوى المادية                   الأموال اللازمة </a:t>
            </a:r>
          </a:p>
          <a:p>
            <a:pPr algn="r" rtl="1">
              <a:buNone/>
            </a:pPr>
            <a:endParaRPr lang="ar-SA" sz="2800" b="1" dirty="0" smtClean="0">
              <a:solidFill>
                <a:srgbClr val="0070C0"/>
              </a:solidFill>
            </a:endParaRPr>
          </a:p>
          <a:p>
            <a:pPr algn="r" rtl="1">
              <a:buNone/>
            </a:pPr>
            <a:endParaRPr lang="ar-SA" sz="2800" b="1" dirty="0" smtClean="0">
              <a:solidFill>
                <a:srgbClr val="0070C0"/>
              </a:solidFill>
            </a:endParaRPr>
          </a:p>
        </p:txBody>
      </p:sp>
      <p:pic>
        <p:nvPicPr>
          <p:cNvPr id="6" name="Picture 5" descr="cropped_business_te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853910"/>
            <a:ext cx="8064896" cy="23243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3"/>
          <p:cNvSpPr txBox="1">
            <a:spLocks/>
          </p:cNvSpPr>
          <p:nvPr/>
        </p:nvSpPr>
        <p:spPr>
          <a:xfrm>
            <a:off x="2341534" y="250159"/>
            <a:ext cx="4759636" cy="769441"/>
          </a:xfrm>
          <a:prstGeom prst="rect">
            <a:avLst/>
          </a:prstGeom>
          <a:noFill/>
        </p:spPr>
        <p:txBody>
          <a:bodyPr vert="horz" wrap="none" lIns="91440" tIns="45720" rIns="91440" bIns="45720" anchor="b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الخطوات العلمية للتخطيط</a:t>
            </a:r>
            <a:endParaRPr kumimoji="0" lang="ar-SA" sz="44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311024"/>
            <a:ext cx="8503920" cy="4854280"/>
          </a:xfrm>
        </p:spPr>
        <p:txBody>
          <a:bodyPr>
            <a:noAutofit/>
          </a:bodyPr>
          <a:lstStyle/>
          <a:p>
            <a:pPr algn="r" rtl="1" eaLnBrk="1" hangingPunct="1">
              <a:lnSpc>
                <a:spcPct val="150000"/>
              </a:lnSpc>
              <a:defRPr/>
            </a:pPr>
            <a:r>
              <a:rPr lang="ar-SA" sz="2500" b="1" dirty="0" smtClean="0"/>
              <a:t>التعرف على المشكلة ومكانها .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ar-SA" sz="2500" b="1" dirty="0" smtClean="0"/>
              <a:t>وضع الأهداف .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ar-SA" sz="2500" b="1" dirty="0" smtClean="0"/>
              <a:t>تحليل المشكلة .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ar-SA" sz="2500" b="1" dirty="0" smtClean="0"/>
              <a:t>تقرير أفضل الحلول .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ar-SA" sz="2500" b="1" dirty="0" smtClean="0"/>
              <a:t>وضع برنامج للتحرك وبرامج بديلة مع تحديد الموعد .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ar-SA" sz="2500" b="1" dirty="0" smtClean="0"/>
              <a:t>الحصول على موافقة الرئيس .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ar-SA" sz="2500" b="1" dirty="0" smtClean="0"/>
              <a:t>وضع الخطة موضع التنفيذ .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ar-SA" sz="2500" b="1" dirty="0" smtClean="0"/>
              <a:t>المتابعة .</a:t>
            </a:r>
            <a:endParaRPr lang="en-US" sz="25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3200" dirty="0" smtClean="0"/>
              <a:t>يمكن حصر الوظائف الرئيسية للادارة في أربعة عناصر هي : </a:t>
            </a:r>
          </a:p>
          <a:p>
            <a:pPr algn="r" rtl="1">
              <a:buNone/>
            </a:pP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611560" y="260648"/>
            <a:ext cx="78488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وظـــــائـــف الادارة 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755576" y="2204864"/>
          <a:ext cx="74168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sz="2400" dirty="0" smtClean="0">
                <a:solidFill>
                  <a:srgbClr val="002060"/>
                </a:solidFill>
              </a:rPr>
              <a:t>تعريف التخطيط :</a:t>
            </a:r>
          </a:p>
          <a:p>
            <a:pPr algn="just" rtl="1">
              <a:buNone/>
              <a:defRPr/>
            </a:pPr>
            <a:r>
              <a:rPr lang="ar-SA" sz="2400" dirty="0" smtClean="0"/>
              <a:t>هو التنبؤ بما سيكون عليه المستقبل مع الاستعداد  لهذا </a:t>
            </a:r>
          </a:p>
          <a:p>
            <a:pPr algn="just" rtl="1">
              <a:buNone/>
              <a:defRPr/>
            </a:pPr>
            <a:r>
              <a:rPr lang="ar-SA" sz="2400" dirty="0" smtClean="0"/>
              <a:t>المستقبل</a:t>
            </a:r>
            <a:r>
              <a:rPr lang="en-US" sz="2400" dirty="0" smtClean="0"/>
              <a:t> </a:t>
            </a:r>
            <a:r>
              <a:rPr lang="ar-SA" sz="2400" dirty="0" smtClean="0"/>
              <a:t> .</a:t>
            </a:r>
          </a:p>
          <a:p>
            <a:pPr algn="just" rtl="1">
              <a:buNone/>
              <a:defRPr/>
            </a:pPr>
            <a:r>
              <a:rPr lang="ar-SA" sz="2400" dirty="0" smtClean="0"/>
              <a:t>التخطيط : هو التقرير سلفاً بما يجب عمله لتحقيق </a:t>
            </a:r>
          </a:p>
          <a:p>
            <a:pPr algn="just" rtl="1">
              <a:buNone/>
              <a:defRPr/>
            </a:pPr>
            <a:r>
              <a:rPr lang="ar-SA" sz="2400" dirty="0" smtClean="0"/>
              <a:t>هدف معين ، وهو عمل يسبق التنفيذ</a:t>
            </a:r>
          </a:p>
          <a:p>
            <a:pPr algn="just" rtl="1">
              <a:buNone/>
              <a:defRPr/>
            </a:pPr>
            <a:endParaRPr lang="ar-SA" sz="2400" dirty="0" smtClean="0"/>
          </a:p>
          <a:p>
            <a:pPr algn="ctr" rtl="1">
              <a:buNone/>
            </a:pPr>
            <a:endParaRPr lang="ar-SA" sz="2400" dirty="0" smtClean="0">
              <a:latin typeface="Arial" charset="0"/>
              <a:cs typeface="PT Bold Heading" pitchFamily="2" charset="-78"/>
            </a:endParaRPr>
          </a:p>
          <a:p>
            <a:pPr algn="r" rtl="1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43907" y="188640"/>
            <a:ext cx="50561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أولا : وظيفة التخطيط 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55976" y="4005064"/>
            <a:ext cx="381642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200000"/>
              </a:lnSpc>
              <a:buNone/>
            </a:pPr>
            <a:r>
              <a:rPr lang="ar-SA" sz="3000" dirty="0" smtClean="0">
                <a:latin typeface="Arial" charset="0"/>
                <a:cs typeface="PT Bold Heading" pitchFamily="2" charset="-78"/>
              </a:rPr>
              <a:t>الإجابة على الأسئلة التالية :</a:t>
            </a:r>
          </a:p>
          <a:p>
            <a:pPr algn="ctr" rtl="1">
              <a:lnSpc>
                <a:spcPct val="200000"/>
              </a:lnSpc>
              <a:buNone/>
            </a:pPr>
            <a:r>
              <a:rPr lang="ar-SA" sz="3000" dirty="0" smtClean="0">
                <a:latin typeface="Arial" charset="0"/>
                <a:cs typeface="PT Bold Heading" pitchFamily="2" charset="-78"/>
              </a:rPr>
              <a:t> ماذا ؟ لماذا؟ كيف ؟ من ؟ متى ؟</a:t>
            </a:r>
            <a:endParaRPr lang="en-US" sz="3000" dirty="0"/>
          </a:p>
        </p:txBody>
      </p:sp>
      <p:pic>
        <p:nvPicPr>
          <p:cNvPr id="6" name="Picture 5" descr="why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1980" y="1556792"/>
            <a:ext cx="3009900" cy="4717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447800"/>
            <a:ext cx="7431087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ar-SA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pic>
        <p:nvPicPr>
          <p:cNvPr id="8196" name="Picture 4" descr="bd05515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628775"/>
            <a:ext cx="3757612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197" name="Line 5"/>
          <p:cNvSpPr>
            <a:spLocks noChangeShapeType="1"/>
          </p:cNvSpPr>
          <p:nvPr/>
        </p:nvSpPr>
        <p:spPr bwMode="auto">
          <a:xfrm flipH="1">
            <a:off x="3923928" y="2492375"/>
            <a:ext cx="4464422" cy="52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ar-S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851920" y="1916113"/>
            <a:ext cx="468089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SA" sz="2800" b="0" dirty="0">
                <a:cs typeface="PT Bold Heading" pitchFamily="2" charset="-78"/>
              </a:rPr>
              <a:t>مستوى الإدارة العليا </a:t>
            </a:r>
            <a:endParaRPr lang="en-US" sz="2800" b="0" dirty="0">
              <a:cs typeface="PT Bold Heading" pitchFamily="2" charset="-78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716016" y="3286125"/>
            <a:ext cx="407079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SA" sz="2800" dirty="0">
                <a:cs typeface="PT Bold Heading" pitchFamily="2" charset="-78"/>
              </a:rPr>
              <a:t>مستوى الإدارة المتوسطة </a:t>
            </a:r>
            <a:endParaRPr lang="en-US" sz="2800" dirty="0">
              <a:cs typeface="PT Bold Heading" pitchFamily="2" charset="-78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781800" y="4419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lang="en-US" b="0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076057" y="4365625"/>
            <a:ext cx="36004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ar-SA" sz="2800" b="0" dirty="0">
                <a:cs typeface="PT Bold Heading" pitchFamily="2" charset="-78"/>
              </a:rPr>
              <a:t>مستوى الإدارة الدنيا </a:t>
            </a:r>
            <a:endParaRPr lang="en-US" sz="2800" b="0" dirty="0">
              <a:cs typeface="PT Bold Heading" pitchFamily="2" charset="-78"/>
            </a:endParaRPr>
          </a:p>
        </p:txBody>
      </p:sp>
      <p:sp>
        <p:nvSpPr>
          <p:cNvPr id="136202" name="Line 10"/>
          <p:cNvSpPr>
            <a:spLocks noChangeShapeType="1"/>
          </p:cNvSpPr>
          <p:nvPr/>
        </p:nvSpPr>
        <p:spPr bwMode="auto">
          <a:xfrm flipH="1" flipV="1">
            <a:off x="4644007" y="3861048"/>
            <a:ext cx="4077717" cy="610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ar-S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203" name="Line 11"/>
          <p:cNvSpPr>
            <a:spLocks noChangeShapeType="1"/>
          </p:cNvSpPr>
          <p:nvPr/>
        </p:nvSpPr>
        <p:spPr bwMode="auto">
          <a:xfrm flipH="1">
            <a:off x="5076825" y="4941888"/>
            <a:ext cx="3598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ar-S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04" name="عنصر نائب لرقم الشريحة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DD1FC2-CD04-472D-A5F3-897BD5D8E354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8205" name="عنصر نائب للتذييل 1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ar-SA" smtClean="0"/>
              <a:t>أ.أمل مختار </a:t>
            </a:r>
            <a:endParaRPr lang="en-US" smtClean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740495" y="273422"/>
            <a:ext cx="55899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المسؤولون عن التخطيط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 rtl="1">
              <a:lnSpc>
                <a:spcPct val="150000"/>
              </a:lnSpc>
              <a:buNone/>
            </a:pPr>
            <a:r>
              <a:rPr lang="ar-SA" sz="3500" b="1" u="sng" dirty="0" smtClean="0">
                <a:solidFill>
                  <a:schemeClr val="accent2">
                    <a:lumMod val="75000"/>
                  </a:schemeClr>
                </a:solidFill>
              </a:rPr>
              <a:t>قد يقوم بالتخطيط (المدير – المرؤوس)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200" dirty="0" smtClean="0"/>
              <a:t>المدير فقط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200" dirty="0" smtClean="0"/>
              <a:t>المدير بالاستعانة بآراء وأفكار مرؤوسيه 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200" dirty="0" smtClean="0"/>
              <a:t>المرؤوسين باستخدام النقاط الأساسية التي يضعها 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3200" dirty="0" smtClean="0"/>
              <a:t>    المدير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SA" sz="3200" dirty="0" smtClean="0"/>
              <a:t>المرؤوسين ثم عرضها على المدير لاعادة النظر فيها 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SA" sz="3200" dirty="0" smtClean="0"/>
              <a:t>    وتصحيحها قبل اعتمادها </a:t>
            </a:r>
            <a:endParaRPr lang="en-US" sz="3200" dirty="0"/>
          </a:p>
        </p:txBody>
      </p:sp>
      <p:sp>
        <p:nvSpPr>
          <p:cNvPr id="4" name="Title 13"/>
          <p:cNvSpPr>
            <a:spLocks noGrp="1"/>
          </p:cNvSpPr>
          <p:nvPr>
            <p:ph type="title"/>
          </p:nvPr>
        </p:nvSpPr>
        <p:spPr>
          <a:xfrm>
            <a:off x="2479280" y="201414"/>
            <a:ext cx="41793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من يقوم بالتخطيط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4" descr="find-a-solution-through-business-coaching-588x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89996">
            <a:off x="664365" y="2683329"/>
            <a:ext cx="2078541" cy="21350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sz="3600" dirty="0" smtClean="0">
                <a:cs typeface="PT Bold Heading" pitchFamily="2" charset="-78"/>
              </a:rPr>
              <a:t>مشاركة المرؤوسين للرؤساء بأفكارهم واقتراحاتهم </a:t>
            </a:r>
            <a:endParaRPr lang="en-US" sz="3600" dirty="0" smtClean="0">
              <a:cs typeface="PT Bold Heading" pitchFamily="2" charset="-78"/>
            </a:endParaRP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dirty="0" smtClean="0"/>
              <a:t>1- رفع الروح المعنوية للمرؤوسين وزيادة الانتاج</a:t>
            </a:r>
          </a:p>
          <a:p>
            <a:pPr algn="r" rtl="1">
              <a:buNone/>
            </a:pPr>
            <a:r>
              <a:rPr lang="ar-SA" dirty="0" smtClean="0"/>
              <a:t>2- وضع خطط أكثر موضوعية </a:t>
            </a:r>
          </a:p>
          <a:p>
            <a:pPr algn="r" rtl="1">
              <a:buNone/>
            </a:pPr>
            <a:r>
              <a:rPr lang="ar-SA" dirty="0" smtClean="0"/>
              <a:t>3- تدعيم العلاقات الانسانية </a:t>
            </a:r>
          </a:p>
          <a:p>
            <a:pPr algn="r" rtl="1">
              <a:buNone/>
            </a:pPr>
            <a:r>
              <a:rPr lang="ar-SA" dirty="0" smtClean="0"/>
              <a:t>4- جعل الخطط أكثر مرونة </a:t>
            </a:r>
          </a:p>
          <a:p>
            <a:pPr algn="r" rtl="1">
              <a:buNone/>
            </a:pPr>
            <a:r>
              <a:rPr lang="ar-SA" dirty="0" smtClean="0"/>
              <a:t>5- الاستفادة من الطاقة البشرية </a:t>
            </a:r>
          </a:p>
          <a:p>
            <a:pPr algn="r" rtl="1">
              <a:buNone/>
            </a:pPr>
            <a:r>
              <a:rPr lang="ar-SA" dirty="0" smtClean="0"/>
              <a:t>6- خفض الكثير من الوقت والجهد والتكلفة </a:t>
            </a:r>
          </a:p>
          <a:p>
            <a:pPr algn="r" rtl="1">
              <a:buNone/>
            </a:pPr>
            <a:endParaRPr lang="en-US" dirty="0"/>
          </a:p>
        </p:txBody>
      </p:sp>
      <p:sp>
        <p:nvSpPr>
          <p:cNvPr id="4" name="Title 13"/>
          <p:cNvSpPr>
            <a:spLocks noGrp="1"/>
          </p:cNvSpPr>
          <p:nvPr>
            <p:ph type="title"/>
          </p:nvPr>
        </p:nvSpPr>
        <p:spPr>
          <a:xfrm>
            <a:off x="2051720" y="188640"/>
            <a:ext cx="48381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التخطيـط بالمشـاركة 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17585" y="1484784"/>
            <a:ext cx="171891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SA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تعريفـها:</a:t>
            </a:r>
            <a:endParaRPr lang="en-US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80312" y="2638653"/>
            <a:ext cx="171891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SA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مزاياها</a:t>
            </a:r>
            <a:endParaRPr lang="en-US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Picture 6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711938"/>
            <a:ext cx="2848932" cy="26612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23528" y="1527173"/>
          <a:ext cx="8504238" cy="46381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52119"/>
                <a:gridCol w="4252119"/>
              </a:tblGrid>
              <a:tr h="927626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/>
                        <a:t>على حسب الغرض منه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/>
                        <a:t>على حسب الاطار الزمني للتخطيط</a:t>
                      </a:r>
                      <a:endParaRPr lang="en-US" sz="2800" dirty="0"/>
                    </a:p>
                  </a:txBody>
                  <a:tcPr anchor="ctr"/>
                </a:tc>
              </a:tr>
              <a:tr h="927626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/>
                        <a:t>1- التخطيط من اجل اداء جيد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/>
                        <a:t>1-</a:t>
                      </a:r>
                      <a:r>
                        <a:rPr lang="ar-SA" sz="2800" baseline="0" dirty="0" smtClean="0"/>
                        <a:t> خطط طويلة الأجل </a:t>
                      </a:r>
                      <a:endParaRPr lang="en-US" sz="2800" dirty="0"/>
                    </a:p>
                  </a:txBody>
                  <a:tcPr anchor="ctr"/>
                </a:tc>
              </a:tr>
              <a:tr h="927626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/>
                        <a:t>2- التخطيط للتطوير او للتحسين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/>
                        <a:t>2- خطط متوسطة الأجل</a:t>
                      </a:r>
                      <a:endParaRPr lang="en-US" sz="2800" dirty="0"/>
                    </a:p>
                  </a:txBody>
                  <a:tcPr anchor="ctr"/>
                </a:tc>
              </a:tr>
              <a:tr h="927626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/>
                        <a:t>3- التخطيط من اجل حل مشكلة 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/>
                        <a:t>3- خطط قصيرة الأجل</a:t>
                      </a:r>
                      <a:endParaRPr lang="en-US" sz="2800" dirty="0"/>
                    </a:p>
                  </a:txBody>
                  <a:tcPr anchor="ctr"/>
                </a:tc>
              </a:tr>
              <a:tr h="927626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/>
                        <a:t>4- التخطيط لعمليات روتينية</a:t>
                      </a:r>
                      <a:r>
                        <a:rPr lang="ar-SA" sz="2800" baseline="0" dirty="0" smtClean="0"/>
                        <a:t> 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itle 13"/>
          <p:cNvSpPr>
            <a:spLocks noGrp="1"/>
          </p:cNvSpPr>
          <p:nvPr>
            <p:ph type="title"/>
          </p:nvPr>
        </p:nvSpPr>
        <p:spPr>
          <a:xfrm>
            <a:off x="2678855" y="260648"/>
            <a:ext cx="37802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أنواع الخـــــطـط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23850" y="1628773"/>
          <a:ext cx="8504238" cy="4857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/>
                <a:gridCol w="2834746"/>
                <a:gridCol w="2834746"/>
              </a:tblGrid>
              <a:tr h="780091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الخطط قصيرة الأجل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الخطط متوسطة الأجل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الخطط طويلة الأجل</a:t>
                      </a:r>
                      <a:endParaRPr lang="en-US" dirty="0"/>
                    </a:p>
                  </a:txBody>
                  <a:tcPr anchor="ctr"/>
                </a:tc>
              </a:tr>
              <a:tr h="780091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أقل من سنة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من 1 إلى أقل من 3 سنوات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من 3</a:t>
                      </a:r>
                      <a:r>
                        <a:rPr lang="ar-SA" baseline="0" dirty="0" smtClean="0"/>
                        <a:t> إلى 10 سنوات</a:t>
                      </a:r>
                      <a:endParaRPr lang="en-US" dirty="0"/>
                    </a:p>
                  </a:txBody>
                  <a:tcPr anchor="ctr"/>
                </a:tc>
              </a:tr>
              <a:tr h="780091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تتم في الادارة الدنيا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تتم في الادارة الوسطى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تتم في الادارة العليا</a:t>
                      </a:r>
                      <a:endParaRPr lang="en-US" dirty="0"/>
                    </a:p>
                  </a:txBody>
                  <a:tcPr anchor="ctr"/>
                </a:tc>
              </a:tr>
              <a:tr h="780091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تفصيل للخطط متوسطة الأجل (جدول عمل شهري أو أسبوعي أو يومي</a:t>
                      </a:r>
                    </a:p>
                    <a:p>
                      <a:pPr algn="ctr" rtl="1"/>
                      <a:r>
                        <a:rPr lang="ar-SA" dirty="0" smtClean="0"/>
                        <a:t>تكون</a:t>
                      </a:r>
                      <a:r>
                        <a:rPr lang="ar-SA" baseline="0" dirty="0" smtClean="0"/>
                        <a:t> أكثر فاعلية إذا ترجمت إلى معايير محددة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للأنشطة الرئيسية (ماهي؟)كل</a:t>
                      </a:r>
                      <a:r>
                        <a:rPr lang="ar-SA" baseline="0" dirty="0" smtClean="0"/>
                        <a:t> نشاط يقوم بوضع خطته في ضوء الخطة الأساسية للادارة العليا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ذات خطوط عريضة (الفلسفة-الهدف-السياسات</a:t>
                      </a:r>
                      <a:r>
                        <a:rPr lang="ar-SA" baseline="0" dirty="0" smtClean="0"/>
                        <a:t> والاستراتيجيات- المدة الزمنية) والتي على اساسها تحدد المواردالاستثمارات- مصادر التمويل- التكنولوجيا المستخدمة في الانتاج </a:t>
                      </a:r>
                      <a:endParaRPr lang="en-US" dirty="0"/>
                    </a:p>
                  </a:txBody>
                  <a:tcPr anchor="ctr"/>
                </a:tc>
              </a:tr>
              <a:tr h="780091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مرونة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الثبات – الاستقرار نسبيا مع</a:t>
                      </a:r>
                      <a:r>
                        <a:rPr lang="ar-SA" baseline="0" dirty="0" smtClean="0"/>
                        <a:t> الخطط طويلة الأجل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مرونة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itle 13"/>
          <p:cNvSpPr>
            <a:spLocks noGrp="1"/>
          </p:cNvSpPr>
          <p:nvPr>
            <p:ph type="title"/>
          </p:nvPr>
        </p:nvSpPr>
        <p:spPr>
          <a:xfrm>
            <a:off x="681512" y="218111"/>
            <a:ext cx="777488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أنواع الخـــــطـط على حسب الاطار الزمني</a:t>
            </a:r>
            <a:endParaRPr lang="en-US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772400" cy="4454525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ar-SA" sz="4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cs typeface="PT Bold Heading" pitchFamily="2" charset="-78"/>
              </a:rPr>
              <a:t> </a:t>
            </a:r>
            <a:r>
              <a:rPr lang="ar-SA" sz="4000" b="1" dirty="0" smtClean="0">
                <a:cs typeface="PT Bold Heading" pitchFamily="2" charset="-78"/>
              </a:rPr>
              <a:t>التخطيط من أجل أداء جديد.</a:t>
            </a:r>
          </a:p>
          <a:p>
            <a:pPr algn="r" rtl="1" eaLnBrk="1" hangingPunct="1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ar-SA" sz="4000" b="1" dirty="0" smtClean="0">
                <a:cs typeface="PT Bold Heading" pitchFamily="2" charset="-78"/>
              </a:rPr>
              <a:t> التخطيط للتطوير أو التحسين.</a:t>
            </a:r>
          </a:p>
          <a:p>
            <a:pPr algn="r" rtl="1" eaLnBrk="1" hangingPunct="1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ar-SA" sz="4000" b="1" dirty="0" smtClean="0">
                <a:cs typeface="PT Bold Heading" pitchFamily="2" charset="-78"/>
              </a:rPr>
              <a:t> التخطيط من أجل حل مشكلة .</a:t>
            </a:r>
          </a:p>
          <a:p>
            <a:pPr algn="r" rtl="1" eaLnBrk="1" hangingPunct="1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ar-SA" sz="4000" b="1" dirty="0" smtClean="0">
                <a:cs typeface="PT Bold Heading" pitchFamily="2" charset="-78"/>
              </a:rPr>
              <a:t> التخطيط لعمليات روتينية متكررة .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endParaRPr lang="en-US" sz="4000" b="1" dirty="0" smtClean="0">
              <a:cs typeface="Times New Roman" pitchFamily="18" charset="0"/>
            </a:endParaRPr>
          </a:p>
        </p:txBody>
      </p:sp>
      <p:sp>
        <p:nvSpPr>
          <p:cNvPr id="12292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4A3DCB-7FC8-4E4D-A96B-514B227AD96E}" type="slidenum">
              <a:rPr lang="ar-SA" smtClean="0"/>
              <a:pPr/>
              <a:t>9</a:t>
            </a:fld>
            <a:endParaRPr lang="en-US" smtClean="0"/>
          </a:p>
        </p:txBody>
      </p:sp>
      <p:sp>
        <p:nvSpPr>
          <p:cNvPr id="12293" name="عنصر نائب للتذييل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ar-SA" smtClean="0"/>
              <a:t>أ.أمل مختار </a:t>
            </a:r>
            <a:endParaRPr lang="en-US" smtClean="0"/>
          </a:p>
        </p:txBody>
      </p:sp>
      <p:sp>
        <p:nvSpPr>
          <p:cNvPr id="7" name="Title 13"/>
          <p:cNvSpPr>
            <a:spLocks noGrp="1"/>
          </p:cNvSpPr>
          <p:nvPr>
            <p:ph type="title"/>
          </p:nvPr>
        </p:nvSpPr>
        <p:spPr>
          <a:xfrm>
            <a:off x="782498" y="218111"/>
            <a:ext cx="757290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أنواع الخـــــطـط على حسب الغرض منها</a:t>
            </a:r>
            <a:endParaRPr lang="en-US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8" name="Picture 7" descr="1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204864"/>
            <a:ext cx="2664296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349</TotalTime>
  <Words>637</Words>
  <Application>Microsoft Office PowerPoint</Application>
  <PresentationFormat>On-screen Show (4:3)</PresentationFormat>
  <Paragraphs>149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Slide 1</vt:lpstr>
      <vt:lpstr> </vt:lpstr>
      <vt:lpstr>Slide 3</vt:lpstr>
      <vt:lpstr>المسؤولون عن التخطيط</vt:lpstr>
      <vt:lpstr>من يقوم بالتخطيط</vt:lpstr>
      <vt:lpstr>التخطيـط بالمشـاركة </vt:lpstr>
      <vt:lpstr>أنواع الخـــــطـط</vt:lpstr>
      <vt:lpstr>أنواع الخـــــطـط على حسب الاطار الزمني</vt:lpstr>
      <vt:lpstr>أنواع الخـــــطـط على حسب الغرض منها</vt:lpstr>
      <vt:lpstr>Slide 10</vt:lpstr>
      <vt:lpstr>Slide 11</vt:lpstr>
      <vt:lpstr>عنـــــــاصر التخـطيط</vt:lpstr>
      <vt:lpstr>عنـــــــاصر التخـطيط</vt:lpstr>
      <vt:lpstr>Slide 14</vt:lpstr>
      <vt:lpstr>عنـــــــاصر التخـطيط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 Al-Samad</dc:creator>
  <cp:lastModifiedBy>Abd Al-Samad</cp:lastModifiedBy>
  <cp:revision>66</cp:revision>
  <dcterms:created xsi:type="dcterms:W3CDTF">2012-09-18T05:18:34Z</dcterms:created>
  <dcterms:modified xsi:type="dcterms:W3CDTF">2012-10-14T10:50:33Z</dcterms:modified>
</cp:coreProperties>
</file>