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5" r:id="rId1"/>
  </p:sldMasterIdLst>
  <p:sldIdLst>
    <p:sldId id="270" r:id="rId2"/>
    <p:sldId id="258" r:id="rId3"/>
    <p:sldId id="264" r:id="rId4"/>
    <p:sldId id="259" r:id="rId5"/>
    <p:sldId id="265" r:id="rId6"/>
    <p:sldId id="260" r:id="rId7"/>
    <p:sldId id="267" r:id="rId8"/>
    <p:sldId id="269" r:id="rId9"/>
    <p:sldId id="261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7-11-14T03:22:54.729" idx="2">
    <p:pos x="5270" y="1229"/>
    <p:text>م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7-11-14T03:22:54.729" idx="1">
    <p:pos x="5270" y="1229"/>
    <p:text>م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ar-SA" altLang="en-US"/>
              <a:t>انقر لتحرير نمط العنوان الرئيسي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ar-SA" altLang="en-US"/>
              <a:t>انقر لتحرير نمط العنوان الثانوي الرئيسي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B62555F-1D07-4C07-9D06-3C6302668954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58375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83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83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83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933D7-8FAE-4470-BE0E-62742D801E4D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0BF5AE-3230-404F-B7C7-2F688F527009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عنوان وجدو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جدول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A4E5301-FFE6-41F4-8E8C-29BEE5BE2EC1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02BDC-4EEF-43DF-B3ED-82F9E3860CBA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3423F0-37F8-448F-B4C8-513438809E32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95AB0-5F8D-423C-B033-BC16C261BB40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C42A6-822F-498E-903F-93357429638D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11C24-7D7B-4F37-954E-E79F1832E0C0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7F138-BEA6-4B07-9F4E-22B680F50E76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DD316-510E-40A0-B902-504F03C2C41A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7DE94-7D08-4B42-8196-67965F0AA4DA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</a:p>
          <a:p>
            <a:pPr lvl="1"/>
            <a:r>
              <a:rPr lang="ar-SA" altLang="en-US" smtClean="0"/>
              <a:t>المستوى الثاني</a:t>
            </a:r>
          </a:p>
          <a:p>
            <a:pPr lvl="2"/>
            <a:r>
              <a:rPr lang="ar-SA" altLang="en-US" smtClean="0"/>
              <a:t>المستوى الثالث</a:t>
            </a:r>
          </a:p>
          <a:p>
            <a:pPr lvl="3"/>
            <a:r>
              <a:rPr lang="ar-SA" altLang="en-US" smtClean="0"/>
              <a:t>المستوى الرابع</a:t>
            </a:r>
          </a:p>
          <a:p>
            <a:pPr lvl="4"/>
            <a:r>
              <a:rPr lang="ar-SA" altLang="en-US" smtClean="0"/>
              <a:t>المستوى الخامس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latin typeface="+mj-lt"/>
              </a:defRPr>
            </a:lvl1pPr>
          </a:lstStyle>
          <a:p>
            <a:fld id="{81E7D062-7AD1-4239-A63D-463EAFCDA4DB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5735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3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734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73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73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3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734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73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73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3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734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73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73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3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734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73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73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3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734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73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73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r" rtl="1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r" rtl="1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r" rtl="1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b="1">
                <a:solidFill>
                  <a:schemeClr val="tx1"/>
                </a:solidFill>
              </a:rPr>
              <a:t>الفصل السابع عشر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962400"/>
            <a:ext cx="7391400" cy="1752600"/>
          </a:xfrm>
        </p:spPr>
        <p:txBody>
          <a:bodyPr/>
          <a:lstStyle/>
          <a:p>
            <a:pPr algn="ctr"/>
            <a:r>
              <a:rPr lang="ar-SA" sz="4000" b="1"/>
              <a:t>تفريغ وتحليل البيانات</a:t>
            </a:r>
            <a:endParaRPr lang="en-US" sz="4000" b="1"/>
          </a:p>
        </p:txBody>
      </p:sp>
    </p:spTree>
  </p:cSld>
  <p:clrMapOvr>
    <a:masterClrMapping/>
  </p:clrMapOvr>
  <p:transition>
    <p:comb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43" name="Rectangle 3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تحليل لجدول بسيط يحتوي على بيانات نوعية :</a:t>
            </a:r>
            <a:endParaRPr lang="en-US"/>
          </a:p>
        </p:txBody>
      </p:sp>
      <p:graphicFrame>
        <p:nvGraphicFramePr>
          <p:cNvPr id="47168" name="Group 6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30725"/>
        </p:xfrm>
        <a:graphic>
          <a:graphicData uri="http://schemas.openxmlformats.org/drawingml/2006/table">
            <a:tbl>
              <a:tblPr rtl="1"/>
              <a:tblGrid>
                <a:gridCol w="4156075"/>
                <a:gridCol w="1955800"/>
                <a:gridCol w="21177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مستوى تعليم الأب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عدد الطلاب 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النسبة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أمي أو لم يكمل الابتدائية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312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43،70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أكمل المرحلة الابتدائية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115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16،11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أكمل المرحلة المتوسطة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85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11،90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أكمل المرحلة الثانوية 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11،34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أكمل المرحلة الجامعية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121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16،95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المجموع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714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100%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>
                <a:solidFill>
                  <a:schemeClr val="tx1"/>
                </a:solidFill>
              </a:rPr>
              <a:t>تحليل مختصر للجدول</a:t>
            </a:r>
            <a:r>
              <a:rPr lang="ar-SA"/>
              <a:t> </a:t>
            </a: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ar-SA" b="1"/>
              <a:t>بالنظر للجدول رقم (1) نلاحظ أن آباء </a:t>
            </a:r>
            <a:r>
              <a:rPr lang="ar-SA" b="1">
                <a:solidFill>
                  <a:schemeClr val="hlink"/>
                </a:solidFill>
              </a:rPr>
              <a:t>معظم</a:t>
            </a:r>
            <a:r>
              <a:rPr lang="ar-SA" b="1"/>
              <a:t> الطلاب من الأميين حيث تبلغ نسبتهم 44 % يليهم </a:t>
            </a:r>
            <a:r>
              <a:rPr lang="ar-SA" b="1">
                <a:solidFill>
                  <a:schemeClr val="hlink"/>
                </a:solidFill>
              </a:rPr>
              <a:t>بفارق كبير</a:t>
            </a:r>
            <a:r>
              <a:rPr lang="ar-SA" b="1"/>
              <a:t> من أكمل آباؤهم المرحلة الابتدائية أو المرحلة الجامعية بنسبة 16% و 17% على التوالي ، أما اللذين نال آباؤهم تعليما متوسطا أو ثانويا فقد كانت نسبتهم 12% و 11% على التوالي ، و </a:t>
            </a:r>
            <a:r>
              <a:rPr lang="ar-SA" b="1">
                <a:solidFill>
                  <a:schemeClr val="hlink"/>
                </a:solidFill>
              </a:rPr>
              <a:t>نستنتج</a:t>
            </a:r>
            <a:r>
              <a:rPr lang="ar-SA" b="1"/>
              <a:t> مما سبق أن الأمية لا زالت عالية نسبيا بين جيل الآباء .</a:t>
            </a:r>
            <a:endParaRPr lang="en-US" b="1"/>
          </a:p>
        </p:txBody>
      </p:sp>
    </p:spTree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5600" b="1">
                <a:solidFill>
                  <a:schemeClr val="tx1"/>
                </a:solidFill>
              </a:rPr>
              <a:t>تفريغ البيانات</a:t>
            </a:r>
            <a:endParaRPr lang="en-US" sz="5600" b="1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ar-SA" b="1"/>
              <a:t>     يتم تفريغ بيانات استمارات المقابلة و الاستبيان عادة على جدول يسمى جدول تفريغ البيانات ، و في كثير من الأحيان يتم تفريغ البيانات من استمارات الأسئلة مباشرة للحاسوب حيث يستخدم برنامج الحزمة الإحصائية  للعلوم الاجتماعية لتفريغ و تحليل البيانات </a:t>
            </a:r>
            <a:r>
              <a:rPr lang="en-US" b="1"/>
              <a:t>spss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39" name="Rectangle 8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3400"/>
              <a:t>الحالات        المتغيرات ( أسئلة الاستمارة )   </a:t>
            </a:r>
            <a:endParaRPr lang="en-US" sz="3400"/>
          </a:p>
        </p:txBody>
      </p:sp>
      <p:graphicFrame>
        <p:nvGraphicFramePr>
          <p:cNvPr id="49244" name="Group 92"/>
          <p:cNvGraphicFramePr>
            <a:graphicFrameLocks noGrp="1"/>
          </p:cNvGraphicFramePr>
          <p:nvPr>
            <p:ph idx="1"/>
          </p:nvPr>
        </p:nvGraphicFramePr>
        <p:xfrm>
          <a:off x="762000" y="1905000"/>
          <a:ext cx="7696200" cy="4344670"/>
        </p:xfrm>
        <a:graphic>
          <a:graphicData uri="http://schemas.openxmlformats.org/drawingml/2006/table">
            <a:tbl>
              <a:tblPr rtl="1"/>
              <a:tblGrid>
                <a:gridCol w="855662"/>
                <a:gridCol w="854075"/>
                <a:gridCol w="855663"/>
                <a:gridCol w="855662"/>
                <a:gridCol w="854075"/>
                <a:gridCol w="855663"/>
                <a:gridCol w="855662"/>
                <a:gridCol w="854075"/>
                <a:gridCol w="855663"/>
              </a:tblGrid>
              <a:tr h="5778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رقم الحالة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س 1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س 2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س 3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س 4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س 5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س  6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س7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س 8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001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3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002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003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004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005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006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5600" b="1">
                <a:solidFill>
                  <a:schemeClr val="tx1"/>
                </a:solidFill>
              </a:rPr>
              <a:t>تبويب و تحليل البيانات</a:t>
            </a:r>
            <a:endParaRPr lang="en-US" sz="5600" b="1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ar-SA"/>
              <a:t>			من جدول التفريغ  السابق يمكن تكوين الجداول التحليلية اللازمة لتحليل البيانات .</a:t>
            </a:r>
            <a:r>
              <a:rPr lang="en-US"/>
              <a:t>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>
                <a:solidFill>
                  <a:schemeClr val="tx1"/>
                </a:solidFill>
              </a:rPr>
              <a:t>أنواع الجداول  التحليلية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b="1"/>
              <a:t>هناك ثلاثة أنواع من الجداول التحليلية : </a:t>
            </a:r>
          </a:p>
          <a:p>
            <a:r>
              <a:rPr lang="ar-SA" b="1"/>
              <a:t>1 ــ جداول بسيطة . </a:t>
            </a:r>
          </a:p>
          <a:p>
            <a:r>
              <a:rPr lang="ar-SA" b="1"/>
              <a:t>2 ــ جداول مزدوجة . </a:t>
            </a:r>
          </a:p>
          <a:p>
            <a:r>
              <a:rPr lang="ar-SA" b="1"/>
              <a:t>3 ــ جداول مركبة .</a:t>
            </a:r>
            <a:endParaRPr lang="en-US" b="1"/>
          </a:p>
        </p:txBody>
      </p:sp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>
                <a:solidFill>
                  <a:schemeClr val="tx1"/>
                </a:solidFill>
              </a:rPr>
              <a:t>الجداول البسيطة</a:t>
            </a:r>
            <a:r>
              <a:rPr lang="ar-SA" b="1"/>
              <a:t> </a:t>
            </a:r>
            <a:endParaRPr lang="en-US" b="1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ar-SA"/>
              <a:t>	</a:t>
            </a:r>
            <a:r>
              <a:rPr lang="ar-SA" b="1"/>
              <a:t>وهي الجداول التي تصف المبحوثين بمقتضى متغير واحد فقط ، و تعتبر بمثابة وصف أولي للبيانات ، و بالطبع يمكن تكوين جداول أولية بعدد أسئلة الاستمارة ، و لكن يقتصر دائما على تكوين جداول من الأسئلة التي تجيب على تساؤلات الدراسة غير الفرضية .( لا تربط بين متغيرين ) .</a:t>
            </a:r>
            <a:endParaRPr lang="en-US" b="1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>
                <a:solidFill>
                  <a:schemeClr val="tx1"/>
                </a:solidFill>
              </a:rPr>
              <a:t>تكوين الجداول البسيطة</a:t>
            </a:r>
            <a:r>
              <a:rPr lang="ar-SA"/>
              <a:t> </a:t>
            </a: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ar-SA" b="1"/>
              <a:t>عند تكوين الجدول لا بد من استيفاء الجدول للمعلومات التالية :</a:t>
            </a:r>
          </a:p>
          <a:p>
            <a:pPr>
              <a:lnSpc>
                <a:spcPct val="90000"/>
              </a:lnSpc>
            </a:pPr>
            <a:r>
              <a:rPr lang="ar-SA" b="1"/>
              <a:t>أ ــ وضع رقم تسلسلي للجدول .</a:t>
            </a:r>
          </a:p>
          <a:p>
            <a:pPr>
              <a:lnSpc>
                <a:spcPct val="90000"/>
              </a:lnSpc>
            </a:pPr>
            <a:r>
              <a:rPr lang="ar-SA" b="1"/>
              <a:t>ب ــ وضع عنوان مختصر للجدول يوضح مضمون الجدول .</a:t>
            </a:r>
          </a:p>
          <a:p>
            <a:pPr>
              <a:lnSpc>
                <a:spcPct val="90000"/>
              </a:lnSpc>
            </a:pPr>
            <a:r>
              <a:rPr lang="ar-SA" b="1"/>
              <a:t>ج ــ إنشاء عمود لتصنيفات المتغير .</a:t>
            </a:r>
          </a:p>
          <a:p>
            <a:pPr>
              <a:lnSpc>
                <a:spcPct val="90000"/>
              </a:lnSpc>
            </a:pPr>
            <a:r>
              <a:rPr lang="ar-SA" b="1"/>
              <a:t>د ــ إنشاء عمود للتكرار .</a:t>
            </a:r>
          </a:p>
          <a:p>
            <a:pPr>
              <a:lnSpc>
                <a:spcPct val="90000"/>
              </a:lnSpc>
            </a:pPr>
            <a:r>
              <a:rPr lang="ar-SA" b="1"/>
              <a:t>هــ إنشاء عمود للنسب المئوية . </a:t>
            </a:r>
            <a:endParaRPr lang="en-US" b="1"/>
          </a:p>
        </p:txBody>
      </p:sp>
    </p:spTree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>
                <a:solidFill>
                  <a:schemeClr val="tx1"/>
                </a:solidFill>
              </a:rPr>
              <a:t>جدول رقم 1 يوضح توزيع المبحوثين حسب المستوى التعليمي لآبائهم</a:t>
            </a:r>
            <a:r>
              <a:rPr lang="ar-SA"/>
              <a:t> .</a:t>
            </a:r>
            <a:endParaRPr lang="en-US"/>
          </a:p>
        </p:txBody>
      </p:sp>
      <p:graphicFrame>
        <p:nvGraphicFramePr>
          <p:cNvPr id="55299" name="Group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30726"/>
        </p:xfrm>
        <a:graphic>
          <a:graphicData uri="http://schemas.openxmlformats.org/drawingml/2006/table">
            <a:tbl>
              <a:tblPr rtl="1"/>
              <a:tblGrid>
                <a:gridCol w="4156075"/>
                <a:gridCol w="1955800"/>
                <a:gridCol w="2117725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مستوى تعليم الأب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عدد الطلاب 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النسبة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أمي أو لم يكمل الابتدائية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312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43،70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أكمل المرحلة الابتدائية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115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16،11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أكمل المرحلة المتوسطة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85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11،90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أكمل المرحلة الثانوية 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11،34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أكمل المرحلة الجامعية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121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16،95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المجموع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714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100%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5600" b="1"/>
              <a:t>تحليل الجدول البسيط : </a:t>
            </a:r>
            <a:endParaRPr lang="en-US" sz="5600" b="1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ar-SA"/>
              <a:t>تحليل الجدول البسيط يتم بمقارنة النسب المئوية لكل فئة من الفئات مع بعضها البعض موضحا ما إذا كانت </a:t>
            </a:r>
            <a:r>
              <a:rPr lang="ar-SA">
                <a:solidFill>
                  <a:schemeClr val="hlink"/>
                </a:solidFill>
              </a:rPr>
              <a:t>أعلى من ، مساويا ، أو أدنى من الفئات الأخرى مع محاولة تفسير ذلك</a:t>
            </a:r>
            <a:r>
              <a:rPr lang="ar-SA"/>
              <a:t> بالرجوع للإطار النظري ما أمكن ذلك لربط النتائج بالإطار النظري للدراسة 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ar-SA"/>
              <a:t>كذلك يحبذ دائما إجراء مقارنات مع نتائج الدراسات السابقة و توضيح مدى تماثل أو تباين نتائج الدراسة مع الدراسات السابقة فيما يتعلق بالتساؤل قيد التحليل مع محاولة إيجاد تفسير لذلك .</a:t>
            </a:r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269</TotalTime>
  <Words>426</Words>
  <Application>Microsoft Office PowerPoint</Application>
  <PresentationFormat>عرض على الشاشة (3:4)‏</PresentationFormat>
  <Paragraphs>105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6" baseType="lpstr">
      <vt:lpstr>Arial</vt:lpstr>
      <vt:lpstr>Garamond</vt:lpstr>
      <vt:lpstr>Times New Roman</vt:lpstr>
      <vt:lpstr>Wingdings</vt:lpstr>
      <vt:lpstr>Edge</vt:lpstr>
      <vt:lpstr>الفصل السابع عشر</vt:lpstr>
      <vt:lpstr>تفريغ البيانات</vt:lpstr>
      <vt:lpstr>الحالات        المتغيرات ( أسئلة الاستمارة )   </vt:lpstr>
      <vt:lpstr>تبويب و تحليل البيانات</vt:lpstr>
      <vt:lpstr>أنواع الجداول  التحليلية</vt:lpstr>
      <vt:lpstr>الجداول البسيطة </vt:lpstr>
      <vt:lpstr>تكوين الجداول البسيطة </vt:lpstr>
      <vt:lpstr>جدول رقم 1 يوضح توزيع المبحوثين حسب المستوى التعليمي لآبائهم .</vt:lpstr>
      <vt:lpstr>تحليل الجدول البسيط : </vt:lpstr>
      <vt:lpstr>تحليل لجدول بسيط يحتوي على بيانات نوعية :</vt:lpstr>
      <vt:lpstr>تحليل مختصر للجدول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norah</dc:creator>
  <cp:lastModifiedBy>Owner</cp:lastModifiedBy>
  <cp:revision>35</cp:revision>
  <dcterms:created xsi:type="dcterms:W3CDTF">2004-10-12T20:02:40Z</dcterms:created>
  <dcterms:modified xsi:type="dcterms:W3CDTF">2015-02-15T09:48:29Z</dcterms:modified>
</cp:coreProperties>
</file>