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7" r:id="rId1"/>
  </p:sldMasterIdLst>
  <p:notesMasterIdLst>
    <p:notesMasterId r:id="rId8"/>
  </p:notesMasterIdLst>
  <p:handoutMasterIdLst>
    <p:handoutMasterId r:id="rId9"/>
  </p:handoutMasterIdLst>
  <p:sldIdLst>
    <p:sldId id="258" r:id="rId2"/>
    <p:sldId id="261" r:id="rId3"/>
    <p:sldId id="259" r:id="rId4"/>
    <p:sldId id="260" r:id="rId5"/>
    <p:sldId id="353" r:id="rId6"/>
    <p:sldId id="354" r:id="rId7"/>
  </p:sldIdLst>
  <p:sldSz cx="9144000" cy="6858000" type="screen4x3"/>
  <p:notesSz cx="6858000" cy="9144000"/>
  <p:defaultTextStyle>
    <a:defPPr>
      <a:defRPr lang="ar-SA"/>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246" autoAdjust="0"/>
    <p:restoredTop sz="94640" autoAdjust="0"/>
  </p:normalViewPr>
  <p:slideViewPr>
    <p:cSldViewPr>
      <p:cViewPr varScale="1">
        <p:scale>
          <a:sx n="74" d="100"/>
          <a:sy n="74" d="100"/>
        </p:scale>
        <p:origin x="-123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defRPr sz="1200" smtClean="0">
                <a:latin typeface="Arial" charset="0"/>
              </a:defRPr>
            </a:lvl1pPr>
          </a:lstStyle>
          <a:p>
            <a:pPr>
              <a:defRPr/>
            </a:pPr>
            <a:endParaRPr lang="en-US"/>
          </a:p>
        </p:txBody>
      </p:sp>
      <p:sp>
        <p:nvSpPr>
          <p:cNvPr id="26627" name="Rectangle 3"/>
          <p:cNvSpPr>
            <a:spLocks noGrp="1" noChangeArrowheads="1"/>
          </p:cNvSpPr>
          <p:nvPr>
            <p:ph type="dt" sz="quarter"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a:defRPr sz="1200" smtClean="0">
                <a:latin typeface="Arial" charset="0"/>
              </a:defRPr>
            </a:lvl1pPr>
          </a:lstStyle>
          <a:p>
            <a:pPr>
              <a:defRPr/>
            </a:pPr>
            <a:endParaRPr lang="en-US"/>
          </a:p>
        </p:txBody>
      </p:sp>
      <p:sp>
        <p:nvSpPr>
          <p:cNvPr id="26628" name="Rectangle 4"/>
          <p:cNvSpPr>
            <a:spLocks noGrp="1" noChangeArrowheads="1"/>
          </p:cNvSpPr>
          <p:nvPr>
            <p:ph type="ftr" sz="quarter" idx="2"/>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defRPr sz="1200" smtClean="0">
                <a:latin typeface="Arial" charset="0"/>
              </a:defRPr>
            </a:lvl1pPr>
          </a:lstStyle>
          <a:p>
            <a:pPr>
              <a:defRPr/>
            </a:pPr>
            <a:endParaRPr lang="en-US"/>
          </a:p>
        </p:txBody>
      </p:sp>
      <p:sp>
        <p:nvSpPr>
          <p:cNvPr id="26629" name="Rectangle 5"/>
          <p:cNvSpPr>
            <a:spLocks noGrp="1" noChangeArrowheads="1"/>
          </p:cNvSpPr>
          <p:nvPr>
            <p:ph type="sldNum" sz="quarter" idx="3"/>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a:defRPr sz="1200" smtClean="0">
                <a:latin typeface="Arial" charset="0"/>
              </a:defRPr>
            </a:lvl1pPr>
          </a:lstStyle>
          <a:p>
            <a:pPr>
              <a:defRPr/>
            </a:pPr>
            <a:fld id="{A9CD5C3E-FB21-4BE6-B87C-93DFAEF6BDD2}" type="slidenum">
              <a:rPr lang="ar-SA"/>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defRPr sz="1200" smtClean="0">
                <a:latin typeface="Arial" charset="0"/>
              </a:defRPr>
            </a:lvl1pPr>
          </a:lstStyle>
          <a:p>
            <a:pPr>
              <a:defRPr/>
            </a:pPr>
            <a:endParaRPr lang="en-US"/>
          </a:p>
        </p:txBody>
      </p:sp>
      <p:sp>
        <p:nvSpPr>
          <p:cNvPr id="27651"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a:defRPr sz="1200" smtClean="0">
                <a:latin typeface="Arial" charset="0"/>
              </a:defRPr>
            </a:lvl1pPr>
          </a:lstStyle>
          <a:p>
            <a:pPr>
              <a:defRPr/>
            </a:pPr>
            <a:endParaRPr lang="en-US"/>
          </a:p>
        </p:txBody>
      </p:sp>
      <p:sp>
        <p:nvSpPr>
          <p:cNvPr id="1208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defRPr sz="1200" smtClean="0">
                <a:latin typeface="Arial" charset="0"/>
              </a:defRPr>
            </a:lvl1pPr>
          </a:lstStyle>
          <a:p>
            <a:pPr>
              <a:defRPr/>
            </a:pPr>
            <a:endParaRPr lang="en-US"/>
          </a:p>
        </p:txBody>
      </p:sp>
      <p:sp>
        <p:nvSpPr>
          <p:cNvPr id="27655"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a:defRPr sz="1200" smtClean="0">
                <a:latin typeface="Arial" charset="0"/>
              </a:defRPr>
            </a:lvl1pPr>
          </a:lstStyle>
          <a:p>
            <a:pPr>
              <a:defRPr/>
            </a:pPr>
            <a:fld id="{D96BF624-5903-4C96-A6EA-5E8797D564E2}"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ECED8798-F399-47DE-B289-F15229F0CDA9}" type="slidenum">
              <a:rPr lang="ar-SA"/>
              <a:pPr/>
              <a:t>1</a:t>
            </a:fld>
            <a:endParaRPr lang="en-US"/>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860E564F-3A44-4B80-8BDC-2C5E47AE9FB4}" type="slidenum">
              <a:rPr lang="ar-SA"/>
              <a:pPr/>
              <a:t>2</a:t>
            </a:fld>
            <a:endParaRPr lang="en-US"/>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41E42E49-DC99-49B4-B098-DC60F2EEB4B3}" type="slidenum">
              <a:rPr lang="ar-SA"/>
              <a:pPr/>
              <a:t>3</a:t>
            </a:fld>
            <a:endParaRPr lang="en-US"/>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2D58D23F-7FD1-4A20-8D25-BB2F3A7F99D1}" type="slidenum">
              <a:rPr lang="ar-SA"/>
              <a:pPr/>
              <a:t>4</a:t>
            </a:fld>
            <a:endParaRPr lang="en-US"/>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fld id="{DBBAB137-BCA8-4750-99AC-81E30220DF92}" type="slidenum">
              <a:rPr lang="ar-SA"/>
              <a:pPr/>
              <a:t>5</a:t>
            </a:fld>
            <a:endParaRPr lang="en-US"/>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fld id="{58EFA3AA-E119-4763-BC10-D3A1857A9C54}" type="slidenum">
              <a:rPr lang="ar-SA"/>
              <a:pPr/>
              <a:t>6</a:t>
            </a:fld>
            <a:endParaRPr lang="en-US"/>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213004" name="Rectangle 12"/>
          <p:cNvSpPr>
            <a:spLocks noGrp="1" noChangeArrowheads="1"/>
          </p:cNvSpPr>
          <p:nvPr>
            <p:ph type="ctrTitle"/>
          </p:nvPr>
        </p:nvSpPr>
        <p:spPr>
          <a:xfrm>
            <a:off x="990600" y="1676400"/>
            <a:ext cx="7772400" cy="1462088"/>
          </a:xfrm>
        </p:spPr>
        <p:txBody>
          <a:bodyPr/>
          <a:lstStyle>
            <a:lvl1pPr>
              <a:defRPr/>
            </a:lvl1pPr>
          </a:lstStyle>
          <a:p>
            <a:r>
              <a:rPr lang="ar-SA"/>
              <a:t>انقر لتحرير نمط العنوان الرئيسي</a:t>
            </a:r>
            <a:endParaRPr lang="en-US"/>
          </a:p>
        </p:txBody>
      </p:sp>
      <p:sp>
        <p:nvSpPr>
          <p:cNvPr id="213005"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ar-SA"/>
              <a:t>انقر لتحرير نمط العنوان الثانوي الرئيسي</a:t>
            </a:r>
            <a:endParaRPr lang="en-US"/>
          </a:p>
        </p:txBody>
      </p:sp>
      <p:sp>
        <p:nvSpPr>
          <p:cNvPr id="14" name="Rectangle 14"/>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smtClean="0">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solidFill>
                  <a:schemeClr val="bg2"/>
                </a:solidFill>
              </a:defRPr>
            </a:lvl1pPr>
          </a:lstStyle>
          <a:p>
            <a:pPr>
              <a:defRPr/>
            </a:pPr>
            <a:fld id="{666C3773-D85D-49DF-A018-8CE28D13A606}"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A3FEEE5-9CDB-46EE-BDED-D0BA0A012828}"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7004050" y="214313"/>
            <a:ext cx="1951038" cy="5918200"/>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1150938" y="214313"/>
            <a:ext cx="5700712" cy="59182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6584CADE-981D-4E60-9C00-82533D705CE2}"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A0F9F92F-E084-408F-B86C-E2CEDFB2C561}"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3A15A352-4981-4244-B5E6-8454014704D3}"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1CC55523-B0AA-4A56-AEC6-9E1C6FFC07B8}"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678D42A7-5D30-4D27-B35D-DE98607C4718}"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54C7ADEE-8D5F-48C0-BA52-7711968729E6}"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0348B219-794F-4D35-8495-AD0C1484EE9D}"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140D39E1-092F-4961-87BA-842CD9D64412}"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0AE4B6D2-9AB3-4AEA-9B79-DE69FA1762E7}"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1970"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n-US" sz="2400"/>
          </a:p>
        </p:txBody>
      </p:sp>
      <p:sp>
        <p:nvSpPr>
          <p:cNvPr id="211971"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sz="2400"/>
          </a:p>
        </p:txBody>
      </p:sp>
      <p:sp>
        <p:nvSpPr>
          <p:cNvPr id="211972"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n-US" sz="2400"/>
          </a:p>
        </p:txBody>
      </p:sp>
      <p:sp>
        <p:nvSpPr>
          <p:cNvPr id="211973"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sz="2400"/>
          </a:p>
        </p:txBody>
      </p:sp>
      <p:sp>
        <p:nvSpPr>
          <p:cNvPr id="211974"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sz="2400"/>
          </a:p>
        </p:txBody>
      </p:sp>
      <p:sp>
        <p:nvSpPr>
          <p:cNvPr id="211975"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en-US" sz="2400"/>
          </a:p>
        </p:txBody>
      </p:sp>
      <p:sp>
        <p:nvSpPr>
          <p:cNvPr id="211976"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ar-SA" smtClean="0"/>
              <a:t>انقر لتحرير نمط العنوان الرئيسي</a:t>
            </a:r>
            <a:endParaRPr lang="en-US" smtClean="0"/>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endParaRPr lang="en-US" smtClean="0"/>
          </a:p>
          <a:p>
            <a:pPr lvl="1"/>
            <a:r>
              <a:rPr lang="ar-SA" smtClean="0"/>
              <a:t>المستوى الثاني</a:t>
            </a:r>
            <a:endParaRPr lang="en-US" smtClean="0"/>
          </a:p>
          <a:p>
            <a:pPr lvl="2"/>
            <a:r>
              <a:rPr lang="ar-SA" smtClean="0"/>
              <a:t>المستوى الثالث</a:t>
            </a:r>
            <a:endParaRPr lang="en-US" smtClean="0"/>
          </a:p>
          <a:p>
            <a:pPr lvl="3"/>
            <a:r>
              <a:rPr lang="ar-SA" smtClean="0"/>
              <a:t>المستوى الرابع</a:t>
            </a:r>
            <a:endParaRPr lang="en-US" smtClean="0"/>
          </a:p>
          <a:p>
            <a:pPr lvl="4"/>
            <a:r>
              <a:rPr lang="ar-SA" smtClean="0"/>
              <a:t>المستوى الخامس</a:t>
            </a:r>
            <a:endParaRPr lang="en-US" smtClean="0"/>
          </a:p>
        </p:txBody>
      </p:sp>
      <p:sp>
        <p:nvSpPr>
          <p:cNvPr id="211979"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endParaRPr lang="en-US"/>
          </a:p>
        </p:txBody>
      </p:sp>
      <p:sp>
        <p:nvSpPr>
          <p:cNvPr id="211980"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lvl1pPr>
          </a:lstStyle>
          <a:p>
            <a:pPr>
              <a:defRPr/>
            </a:pPr>
            <a:endParaRPr lang="en-US"/>
          </a:p>
        </p:txBody>
      </p:sp>
      <p:sp>
        <p:nvSpPr>
          <p:cNvPr id="211981"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2C9D8FE-B32F-4D69-B7B4-DFB21B022949}"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80"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cs typeface="Arial" charset="0"/>
        </a:defRPr>
      </a:lvl2pPr>
      <a:lvl3pPr algn="l" rtl="0" eaLnBrk="0" fontAlgn="base" hangingPunct="0">
        <a:spcBef>
          <a:spcPct val="0"/>
        </a:spcBef>
        <a:spcAft>
          <a:spcPct val="0"/>
        </a:spcAft>
        <a:defRPr sz="4400">
          <a:solidFill>
            <a:schemeClr val="tx2"/>
          </a:solidFill>
          <a:latin typeface="Tahoma" pitchFamily="34" charset="0"/>
          <a:cs typeface="Arial" charset="0"/>
        </a:defRPr>
      </a:lvl3pPr>
      <a:lvl4pPr algn="l" rtl="0" eaLnBrk="0" fontAlgn="base" hangingPunct="0">
        <a:spcBef>
          <a:spcPct val="0"/>
        </a:spcBef>
        <a:spcAft>
          <a:spcPct val="0"/>
        </a:spcAft>
        <a:defRPr sz="4400">
          <a:solidFill>
            <a:schemeClr val="tx2"/>
          </a:solidFill>
          <a:latin typeface="Tahoma" pitchFamily="34" charset="0"/>
          <a:cs typeface="Arial" charset="0"/>
        </a:defRPr>
      </a:lvl4pPr>
      <a:lvl5pPr algn="l" rtl="0" eaLnBrk="0" fontAlgn="base" hangingPunct="0">
        <a:spcBef>
          <a:spcPct val="0"/>
        </a:spcBef>
        <a:spcAft>
          <a:spcPct val="0"/>
        </a:spcAft>
        <a:defRPr sz="4400">
          <a:solidFill>
            <a:schemeClr val="tx2"/>
          </a:solidFill>
          <a:latin typeface="Tahoma" pitchFamily="34" charset="0"/>
          <a:cs typeface="Arial" charset="0"/>
        </a:defRPr>
      </a:lvl5pPr>
      <a:lvl6pPr marL="457200" algn="l" rtl="0" fontAlgn="base">
        <a:spcBef>
          <a:spcPct val="0"/>
        </a:spcBef>
        <a:spcAft>
          <a:spcPct val="0"/>
        </a:spcAft>
        <a:defRPr sz="4400">
          <a:solidFill>
            <a:schemeClr val="tx2"/>
          </a:solidFill>
          <a:latin typeface="Tahoma" pitchFamily="34" charset="0"/>
          <a:cs typeface="Arial" charset="0"/>
        </a:defRPr>
      </a:lvl6pPr>
      <a:lvl7pPr marL="914400" algn="l" rtl="0" fontAlgn="base">
        <a:spcBef>
          <a:spcPct val="0"/>
        </a:spcBef>
        <a:spcAft>
          <a:spcPct val="0"/>
        </a:spcAft>
        <a:defRPr sz="4400">
          <a:solidFill>
            <a:schemeClr val="tx2"/>
          </a:solidFill>
          <a:latin typeface="Tahoma" pitchFamily="34" charset="0"/>
          <a:cs typeface="Arial" charset="0"/>
        </a:defRPr>
      </a:lvl7pPr>
      <a:lvl8pPr marL="1371600" algn="l" rtl="0" fontAlgn="base">
        <a:spcBef>
          <a:spcPct val="0"/>
        </a:spcBef>
        <a:spcAft>
          <a:spcPct val="0"/>
        </a:spcAft>
        <a:defRPr sz="4400">
          <a:solidFill>
            <a:schemeClr val="tx2"/>
          </a:solidFill>
          <a:latin typeface="Tahoma" pitchFamily="34" charset="0"/>
          <a:cs typeface="Arial" charset="0"/>
        </a:defRPr>
      </a:lvl8pPr>
      <a:lvl9pPr marL="1828800" algn="l" rtl="0" fontAlgn="base">
        <a:spcBef>
          <a:spcPct val="0"/>
        </a:spcBef>
        <a:spcAft>
          <a:spcPct val="0"/>
        </a:spcAft>
        <a:defRPr sz="4400">
          <a:solidFill>
            <a:schemeClr val="tx2"/>
          </a:solidFill>
          <a:latin typeface="Tahoma" pitchFamily="34" charset="0"/>
          <a:cs typeface="Arial"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cs typeface="+mn-cs"/>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cs typeface="+mn-cs"/>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عنصر نائب لرقم الشريحة 5"/>
          <p:cNvSpPr>
            <a:spLocks noGrp="1"/>
          </p:cNvSpPr>
          <p:nvPr>
            <p:ph type="sldNum" sz="quarter" idx="12"/>
          </p:nvPr>
        </p:nvSpPr>
        <p:spPr>
          <a:noFill/>
        </p:spPr>
        <p:txBody>
          <a:bodyPr/>
          <a:lstStyle/>
          <a:p>
            <a:fld id="{6BAC9651-7AA7-4A50-8A78-F531AC15FF48}" type="slidenum">
              <a:rPr lang="ar-SA"/>
              <a:pPr/>
              <a:t>1</a:t>
            </a:fld>
            <a:endParaRPr lang="en-US"/>
          </a:p>
        </p:txBody>
      </p:sp>
      <p:sp>
        <p:nvSpPr>
          <p:cNvPr id="8195" name="Rectangle 2"/>
          <p:cNvSpPr>
            <a:spLocks noGrp="1" noChangeArrowheads="1"/>
          </p:cNvSpPr>
          <p:nvPr>
            <p:ph type="title"/>
          </p:nvPr>
        </p:nvSpPr>
        <p:spPr>
          <a:xfrm>
            <a:off x="1150938" y="908050"/>
            <a:ext cx="7793037" cy="768350"/>
          </a:xfrm>
        </p:spPr>
        <p:txBody>
          <a:bodyPr/>
          <a:lstStyle/>
          <a:p>
            <a:pPr eaLnBrk="1" hangingPunct="1"/>
            <a:r>
              <a:rPr lang="ar-SA" sz="2800" smtClean="0"/>
              <a:t>الفصل الأول: أهمية الصناعة من الوجهة السوسيولجية .</a:t>
            </a:r>
            <a:r>
              <a:rPr lang="ar-SA" smtClean="0"/>
              <a:t> </a:t>
            </a:r>
            <a:endParaRPr lang="en-US" smtClean="0"/>
          </a:p>
        </p:txBody>
      </p:sp>
      <p:sp>
        <p:nvSpPr>
          <p:cNvPr id="8196" name="Rectangle 3"/>
          <p:cNvSpPr>
            <a:spLocks noGrp="1" noChangeArrowheads="1"/>
          </p:cNvSpPr>
          <p:nvPr>
            <p:ph type="body" idx="1"/>
          </p:nvPr>
        </p:nvSpPr>
        <p:spPr>
          <a:xfrm>
            <a:off x="457200" y="1844675"/>
            <a:ext cx="8218488" cy="3889375"/>
          </a:xfrm>
        </p:spPr>
        <p:txBody>
          <a:bodyPr/>
          <a:lstStyle/>
          <a:p>
            <a:pPr algn="r" rtl="1" eaLnBrk="1" hangingPunct="1">
              <a:lnSpc>
                <a:spcPct val="80000"/>
              </a:lnSpc>
            </a:pPr>
            <a:endParaRPr lang="ar-SA" sz="1500" smtClean="0"/>
          </a:p>
          <a:p>
            <a:pPr algn="r" rtl="1" eaLnBrk="1" hangingPunct="1">
              <a:lnSpc>
                <a:spcPct val="80000"/>
              </a:lnSpc>
            </a:pPr>
            <a:endParaRPr lang="ar-SA" sz="1500" smtClean="0"/>
          </a:p>
          <a:p>
            <a:pPr algn="r" rtl="1" eaLnBrk="1" hangingPunct="1">
              <a:lnSpc>
                <a:spcPct val="80000"/>
              </a:lnSpc>
            </a:pPr>
            <a:r>
              <a:rPr lang="ar-SA" sz="2000" smtClean="0"/>
              <a:t>بدأت الثورة الصناعية في انجلترا في القرن 18ثم في بلدان أوربا والعالم بدرجات متفاوتة ومن هنا ظهرت : الحضارة الصناعية / المجتمع الصناعي/ إنسان العصر الصناعي .</a:t>
            </a:r>
          </a:p>
          <a:p>
            <a:pPr algn="r" rtl="1" eaLnBrk="1" hangingPunct="1">
              <a:lnSpc>
                <a:spcPct val="80000"/>
              </a:lnSpc>
            </a:pPr>
            <a:r>
              <a:rPr lang="ar-SA" sz="2000" smtClean="0"/>
              <a:t>أصبح نمط الانتاج الصناعي هو النمط السائد للإنتاج فهو يدخل في تكوين النسق الاقتصادي والاجتماعي .</a:t>
            </a:r>
          </a:p>
          <a:p>
            <a:pPr algn="r" rtl="1" eaLnBrk="1" hangingPunct="1">
              <a:lnSpc>
                <a:spcPct val="80000"/>
              </a:lnSpc>
            </a:pPr>
            <a:r>
              <a:rPr lang="ar-SA" sz="2000" smtClean="0"/>
              <a:t>اهتم علماء الاجتماع بدراسة ظاهرة الصناعة وأثارها من خلال علم الاجتماع الصناعي .</a:t>
            </a:r>
          </a:p>
          <a:p>
            <a:pPr algn="r" rtl="1" eaLnBrk="1" hangingPunct="1">
              <a:lnSpc>
                <a:spcPct val="80000"/>
              </a:lnSpc>
            </a:pPr>
            <a:r>
              <a:rPr lang="ar-SA" sz="2000" smtClean="0"/>
              <a:t>يصاحب التصنيع تغيرات في البناء الاجتماعي وينتج عنه أنماط اجتماعية مستحدثة وقيم اجتماعية جديدة .</a:t>
            </a:r>
          </a:p>
          <a:p>
            <a:pPr algn="r" rtl="1" eaLnBrk="1" hangingPunct="1">
              <a:lnSpc>
                <a:spcPct val="80000"/>
              </a:lnSpc>
            </a:pPr>
            <a:r>
              <a:rPr lang="ar-SA" sz="2000" smtClean="0"/>
              <a:t>ترتبط الصناعة بالتحضر عن طريق الهجرة الريفية الحضرية أو بتغيير الخصائص الاجتماعية للريفيين إلي حضريين .</a:t>
            </a:r>
          </a:p>
          <a:p>
            <a:pPr algn="r" rtl="1" eaLnBrk="1" hangingPunct="1">
              <a:lnSpc>
                <a:spcPct val="80000"/>
              </a:lnSpc>
            </a:pPr>
            <a:r>
              <a:rPr lang="ar-SA" sz="2000" smtClean="0"/>
              <a:t>الصناعة مصدر رزق ومصدر عمل لأبناء المجتمع فهناك المدير والمهندس والفني والعامل الماهر وغير الماهر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عنصر نائب لرقم الشريحة 5"/>
          <p:cNvSpPr>
            <a:spLocks noGrp="1"/>
          </p:cNvSpPr>
          <p:nvPr>
            <p:ph type="sldNum" sz="quarter" idx="12"/>
          </p:nvPr>
        </p:nvSpPr>
        <p:spPr>
          <a:noFill/>
        </p:spPr>
        <p:txBody>
          <a:bodyPr/>
          <a:lstStyle/>
          <a:p>
            <a:fld id="{AC415D5A-83F1-4A0A-BA90-4E754E5A6349}" type="slidenum">
              <a:rPr lang="ar-SA"/>
              <a:pPr/>
              <a:t>2</a:t>
            </a:fld>
            <a:endParaRPr lang="en-US"/>
          </a:p>
        </p:txBody>
      </p:sp>
      <p:sp>
        <p:nvSpPr>
          <p:cNvPr id="9219" name="Rectangle 2"/>
          <p:cNvSpPr>
            <a:spLocks noGrp="1" noChangeArrowheads="1"/>
          </p:cNvSpPr>
          <p:nvPr>
            <p:ph type="title"/>
          </p:nvPr>
        </p:nvSpPr>
        <p:spPr>
          <a:xfrm>
            <a:off x="1150938" y="692150"/>
            <a:ext cx="7793037" cy="984250"/>
          </a:xfrm>
        </p:spPr>
        <p:txBody>
          <a:bodyPr/>
          <a:lstStyle/>
          <a:p>
            <a:pPr eaLnBrk="1" hangingPunct="1"/>
            <a:r>
              <a:rPr lang="ar-SA" sz="2800" smtClean="0"/>
              <a:t>الفصل الأول: أهمية الصناعة من الوجهة السوسيولجية.</a:t>
            </a:r>
            <a:endParaRPr lang="en-US" sz="4000" smtClean="0"/>
          </a:p>
        </p:txBody>
      </p:sp>
      <p:sp>
        <p:nvSpPr>
          <p:cNvPr id="9220" name="Rectangle 3"/>
          <p:cNvSpPr>
            <a:spLocks noGrp="1" noChangeArrowheads="1"/>
          </p:cNvSpPr>
          <p:nvPr>
            <p:ph type="body" idx="1"/>
          </p:nvPr>
        </p:nvSpPr>
        <p:spPr>
          <a:xfrm>
            <a:off x="395288" y="2060575"/>
            <a:ext cx="8208962" cy="3889375"/>
          </a:xfrm>
        </p:spPr>
        <p:txBody>
          <a:bodyPr/>
          <a:lstStyle/>
          <a:p>
            <a:pPr algn="r" rtl="1" eaLnBrk="1" hangingPunct="1">
              <a:lnSpc>
                <a:spcPct val="80000"/>
              </a:lnSpc>
              <a:buFont typeface="Wingdings" pitchFamily="2" charset="2"/>
              <a:buNone/>
            </a:pPr>
            <a:endParaRPr lang="ar-SA" sz="1600" smtClean="0"/>
          </a:p>
          <a:p>
            <a:pPr algn="r" rtl="1" eaLnBrk="1" hangingPunct="1">
              <a:lnSpc>
                <a:spcPct val="80000"/>
              </a:lnSpc>
            </a:pPr>
            <a:r>
              <a:rPr lang="ar-SA" sz="2000" smtClean="0"/>
              <a:t>صاحب التصنيع تغير في التركيب السكاني وزيادة الكثافة السكانية وظهور عدم الانسجام بينهم .</a:t>
            </a:r>
          </a:p>
          <a:p>
            <a:pPr algn="r" rtl="1" eaLnBrk="1" hangingPunct="1">
              <a:lnSpc>
                <a:spcPct val="80000"/>
              </a:lnSpc>
            </a:pPr>
            <a:r>
              <a:rPr lang="ar-SA" sz="2000" smtClean="0"/>
              <a:t>ارتبطت الصناعة بتقدم الفن الإنتاجي واستخدام الآلات وزيادة التخصص وتقسيم العمل .</a:t>
            </a:r>
          </a:p>
          <a:p>
            <a:pPr algn="r" rtl="1" eaLnBrk="1" hangingPunct="1">
              <a:lnSpc>
                <a:spcPct val="80000"/>
              </a:lnSpc>
            </a:pPr>
            <a:r>
              <a:rPr lang="ar-SA" sz="2000" smtClean="0"/>
              <a:t>استلزم تغير أدوات الانتاج تغيرات في علاقات الانتاج (علاقة مالك الأرض بالمزارع في الريف وصاحب الحرفة بالصانع في الحضر) وهنا حلت العلاقات الثانوية محل العلاقات الأولية .</a:t>
            </a:r>
          </a:p>
          <a:p>
            <a:pPr algn="r" rtl="1" eaLnBrk="1" hangingPunct="1">
              <a:lnSpc>
                <a:spcPct val="80000"/>
              </a:lnSpc>
            </a:pPr>
            <a:r>
              <a:rPr lang="ar-SA" sz="2000" smtClean="0"/>
              <a:t>يفرض المجتمع الصناعي على أفراده نوعاً من الضبط الاجتماعي الرسمي (القانون).</a:t>
            </a:r>
          </a:p>
          <a:p>
            <a:pPr algn="r" rtl="1" eaLnBrk="1" hangingPunct="1">
              <a:lnSpc>
                <a:spcPct val="80000"/>
              </a:lnSpc>
            </a:pPr>
            <a:r>
              <a:rPr lang="ar-SA" sz="2000" smtClean="0"/>
              <a:t>خلقت الصناعة طبقة عاملة كبيرة وطبقة متوسطة من الفنيين والإداريين والموظفين والكتابين, والمجتمع الصناعي يعطي فرص متكافئة للجميع علي أساس الجهد المبذول .</a:t>
            </a:r>
          </a:p>
          <a:p>
            <a:pPr algn="r" rtl="1" eaLnBrk="1" hangingPunct="1">
              <a:lnSpc>
                <a:spcPct val="80000"/>
              </a:lnSpc>
            </a:pPr>
            <a:r>
              <a:rPr lang="ar-SA" sz="2000" smtClean="0"/>
              <a:t>تتميز المدينة الصناعية بشدة الحراك الاجتماعي فيها حيث الحراك يتم في المهن والأوضاع الطبقية والاجتماعية .</a:t>
            </a:r>
          </a:p>
          <a:p>
            <a:pPr algn="r" rtl="1" eaLnBrk="1" hangingPunct="1">
              <a:lnSpc>
                <a:spcPct val="80000"/>
              </a:lnSpc>
            </a:pPr>
            <a:r>
              <a:rPr lang="ar-SA" sz="2000" smtClean="0"/>
              <a:t>في البيئة الصناعية حلت الأسرة الزوجية البسيطة محل الأسرة المركبة.</a:t>
            </a:r>
          </a:p>
          <a:p>
            <a:pPr algn="r" rtl="1" eaLnBrk="1" hangingPunct="1">
              <a:lnSpc>
                <a:spcPct val="80000"/>
              </a:lnSpc>
            </a:pPr>
            <a:endParaRPr lang="ar-SA" sz="20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عنصر نائب لرقم الشريحة 5"/>
          <p:cNvSpPr>
            <a:spLocks noGrp="1"/>
          </p:cNvSpPr>
          <p:nvPr>
            <p:ph type="sldNum" sz="quarter" idx="12"/>
          </p:nvPr>
        </p:nvSpPr>
        <p:spPr>
          <a:noFill/>
        </p:spPr>
        <p:txBody>
          <a:bodyPr/>
          <a:lstStyle/>
          <a:p>
            <a:fld id="{13C3A7FE-9E3B-4C71-924F-AC192BE108D1}" type="slidenum">
              <a:rPr lang="ar-SA"/>
              <a:pPr/>
              <a:t>3</a:t>
            </a:fld>
            <a:endParaRPr lang="en-US"/>
          </a:p>
        </p:txBody>
      </p:sp>
      <p:sp>
        <p:nvSpPr>
          <p:cNvPr id="10243" name="Rectangle 2"/>
          <p:cNvSpPr>
            <a:spLocks noGrp="1" noChangeArrowheads="1"/>
          </p:cNvSpPr>
          <p:nvPr>
            <p:ph type="title"/>
          </p:nvPr>
        </p:nvSpPr>
        <p:spPr/>
        <p:txBody>
          <a:bodyPr/>
          <a:lstStyle/>
          <a:p>
            <a:pPr eaLnBrk="1" hangingPunct="1"/>
            <a:r>
              <a:rPr lang="ar-SA" sz="2800" smtClean="0"/>
              <a:t>الفصل الأول: أهمية الصناعة من الوجهة السوسيولجية.</a:t>
            </a:r>
            <a:r>
              <a:rPr lang="ar-SA" smtClean="0"/>
              <a:t> </a:t>
            </a:r>
            <a:endParaRPr lang="en-US" smtClean="0"/>
          </a:p>
        </p:txBody>
      </p:sp>
      <p:sp>
        <p:nvSpPr>
          <p:cNvPr id="10244" name="Rectangle 3"/>
          <p:cNvSpPr>
            <a:spLocks noGrp="1" noChangeArrowheads="1"/>
          </p:cNvSpPr>
          <p:nvPr>
            <p:ph type="body" idx="1"/>
          </p:nvPr>
        </p:nvSpPr>
        <p:spPr>
          <a:xfrm>
            <a:off x="457200" y="2133600"/>
            <a:ext cx="8229600" cy="3743325"/>
          </a:xfrm>
        </p:spPr>
        <p:txBody>
          <a:bodyPr/>
          <a:lstStyle/>
          <a:p>
            <a:pPr algn="r" rtl="1" eaLnBrk="1" hangingPunct="1">
              <a:lnSpc>
                <a:spcPct val="80000"/>
              </a:lnSpc>
            </a:pPr>
            <a:endParaRPr lang="ar-SA" sz="2000" smtClean="0"/>
          </a:p>
          <a:p>
            <a:pPr algn="r" rtl="1" eaLnBrk="1" hangingPunct="1">
              <a:lnSpc>
                <a:spcPct val="80000"/>
              </a:lnSpc>
            </a:pPr>
            <a:r>
              <a:rPr lang="ar-SA" sz="2000" smtClean="0"/>
              <a:t>بظهور الصناعة  ظهرت هيئات اجتماعية متعددة شاركت الأسرة في أداء وظائفها (التشريع والقضاء).</a:t>
            </a:r>
          </a:p>
          <a:p>
            <a:pPr algn="r" rtl="1" eaLnBrk="1" hangingPunct="1">
              <a:lnSpc>
                <a:spcPct val="80000"/>
              </a:lnSpc>
            </a:pPr>
            <a:r>
              <a:rPr lang="ar-SA" sz="2000" smtClean="0"/>
              <a:t>للصناعة علاقة بالثقافة المادية والمعنوية (المساكن والأدوات والمواصلات وابتداع العلوم والفنون).</a:t>
            </a:r>
          </a:p>
          <a:p>
            <a:pPr algn="r" rtl="1" eaLnBrk="1" hangingPunct="1">
              <a:lnSpc>
                <a:spcPct val="80000"/>
              </a:lnSpc>
            </a:pPr>
            <a:r>
              <a:rPr lang="ar-SA" sz="2000" smtClean="0"/>
              <a:t>أفضل الطرق للحياة عرفتها الإنسانية هي المجتمع الصناعي فنحن نعيش عصر ذهبي من الإنجاز الفني و التنوير.</a:t>
            </a:r>
          </a:p>
          <a:p>
            <a:pPr algn="r" rtl="1" eaLnBrk="1" hangingPunct="1">
              <a:lnSpc>
                <a:spcPct val="80000"/>
              </a:lnSpc>
            </a:pPr>
            <a:r>
              <a:rPr lang="ar-SA" sz="2000" smtClean="0"/>
              <a:t>أثرت الصناعة على الروابط الأسرية حيث يعمل أفراد الأسرة في أعمال متفرقة بعد ان كان يجمعهم مكان واحد .</a:t>
            </a:r>
          </a:p>
          <a:p>
            <a:pPr algn="r" rtl="1" eaLnBrk="1" hangingPunct="1">
              <a:lnSpc>
                <a:spcPct val="80000"/>
              </a:lnSpc>
            </a:pPr>
            <a:r>
              <a:rPr lang="ar-SA" sz="2000" smtClean="0"/>
              <a:t>أثرت الصناعة في النظام السياسي حيث تعددت المنظمات والهيئات والمؤسسات الإنتاجية .</a:t>
            </a:r>
          </a:p>
          <a:p>
            <a:pPr algn="r" rtl="1" eaLnBrk="1" hangingPunct="1">
              <a:lnSpc>
                <a:spcPct val="80000"/>
              </a:lnSpc>
            </a:pPr>
            <a:r>
              <a:rPr lang="ar-SA" sz="2000" smtClean="0"/>
              <a:t>ساعدت الصناعة على نشر الأفكار والحركات الاجتماعية التي أساءت إلي الطبقة العاملة مثل البطالة .. ولهذا ظهرت النقابات العمالية للدفاع عن مصالح الطبقة العاملة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عنصر نائب لرقم الشريحة 5"/>
          <p:cNvSpPr>
            <a:spLocks noGrp="1"/>
          </p:cNvSpPr>
          <p:nvPr>
            <p:ph type="sldNum" sz="quarter" idx="12"/>
          </p:nvPr>
        </p:nvSpPr>
        <p:spPr>
          <a:noFill/>
        </p:spPr>
        <p:txBody>
          <a:bodyPr/>
          <a:lstStyle/>
          <a:p>
            <a:fld id="{BDA08CC6-2D35-4495-899B-F80C3A430596}" type="slidenum">
              <a:rPr lang="ar-SA"/>
              <a:pPr/>
              <a:t>4</a:t>
            </a:fld>
            <a:endParaRPr lang="en-US"/>
          </a:p>
        </p:txBody>
      </p:sp>
      <p:sp>
        <p:nvSpPr>
          <p:cNvPr id="11267" name="Rectangle 2"/>
          <p:cNvSpPr>
            <a:spLocks noGrp="1" noChangeArrowheads="1"/>
          </p:cNvSpPr>
          <p:nvPr>
            <p:ph type="title"/>
          </p:nvPr>
        </p:nvSpPr>
        <p:spPr>
          <a:xfrm>
            <a:off x="1150938" y="765175"/>
            <a:ext cx="7793037" cy="719138"/>
          </a:xfrm>
        </p:spPr>
        <p:txBody>
          <a:bodyPr/>
          <a:lstStyle/>
          <a:p>
            <a:pPr eaLnBrk="1" hangingPunct="1"/>
            <a:r>
              <a:rPr lang="ar-SA" sz="2800" smtClean="0"/>
              <a:t>الفصل الأول: أهمية الصناعة من الوجهة السوسيولجية.</a:t>
            </a:r>
            <a:endParaRPr lang="en-US" smtClean="0"/>
          </a:p>
        </p:txBody>
      </p:sp>
      <p:sp>
        <p:nvSpPr>
          <p:cNvPr id="11268" name="Rectangle 3"/>
          <p:cNvSpPr>
            <a:spLocks noGrp="1" noChangeArrowheads="1"/>
          </p:cNvSpPr>
          <p:nvPr>
            <p:ph type="body" idx="1"/>
          </p:nvPr>
        </p:nvSpPr>
        <p:spPr>
          <a:xfrm>
            <a:off x="457200" y="2060575"/>
            <a:ext cx="8229600" cy="4176713"/>
          </a:xfrm>
        </p:spPr>
        <p:txBody>
          <a:bodyPr/>
          <a:lstStyle/>
          <a:p>
            <a:pPr algn="r" rtl="1" eaLnBrk="1" hangingPunct="1">
              <a:lnSpc>
                <a:spcPct val="80000"/>
              </a:lnSpc>
            </a:pPr>
            <a:r>
              <a:rPr lang="ar-SA" sz="2400" smtClean="0"/>
              <a:t>ساعدت الصناعة في تطوير تفكير وعواطف وسلوكيات الإنسان حيث اكتسب صفات وسلوكيات جديدة .. سلبية وايجابية.</a:t>
            </a:r>
          </a:p>
          <a:p>
            <a:pPr lvl="1" algn="r" rtl="1" eaLnBrk="1" hangingPunct="1">
              <a:lnSpc>
                <a:spcPct val="80000"/>
              </a:lnSpc>
            </a:pPr>
            <a:r>
              <a:rPr lang="ar-SA" sz="2000" smtClean="0"/>
              <a:t>وكان تأثيرها على الشخصية الإنسانية بطريقتين :</a:t>
            </a:r>
          </a:p>
          <a:p>
            <a:pPr lvl="2" algn="r" rtl="1" eaLnBrk="1" hangingPunct="1">
              <a:lnSpc>
                <a:spcPct val="80000"/>
              </a:lnSpc>
            </a:pPr>
            <a:r>
              <a:rPr lang="ar-SA" sz="1700" smtClean="0"/>
              <a:t>مباشرة حيث يجبر الأفراد على تقبل القيم المرتبطة بتلك الأدوار والمراكز التي يقومون بها ويشغلونها. </a:t>
            </a:r>
          </a:p>
          <a:p>
            <a:pPr lvl="2" algn="r" rtl="1" eaLnBrk="1" hangingPunct="1">
              <a:lnSpc>
                <a:spcPct val="80000"/>
              </a:lnSpc>
            </a:pPr>
            <a:r>
              <a:rPr lang="ar-SA" sz="1700" smtClean="0"/>
              <a:t>غير مباشرة حيث تساهم الهيئات التي تقوم بعمليات التنشئة الاجتماعية في تشكيل حياة الأفراد في المجتمع .</a:t>
            </a:r>
          </a:p>
          <a:p>
            <a:pPr algn="r" rtl="1" eaLnBrk="1" hangingPunct="1">
              <a:lnSpc>
                <a:spcPct val="80000"/>
              </a:lnSpc>
            </a:pPr>
            <a:r>
              <a:rPr lang="ar-SA" sz="2400" smtClean="0"/>
              <a:t>ساعد التصنيع على وجود التفكك الاجتماعي وعدم التوازن بين العناصر المادية والمعنوية في المجتمع .</a:t>
            </a:r>
          </a:p>
          <a:p>
            <a:pPr lvl="1" algn="r" rtl="1" eaLnBrk="1" hangingPunct="1">
              <a:lnSpc>
                <a:spcPct val="80000"/>
              </a:lnSpc>
            </a:pPr>
            <a:r>
              <a:rPr lang="ar-SA" sz="2000" smtClean="0"/>
              <a:t>وتتمثل أعراض التفكك الاجتماعي الناتج عن التصنيع في الأتي :</a:t>
            </a:r>
          </a:p>
          <a:p>
            <a:pPr lvl="2" algn="r" rtl="1" eaLnBrk="1" hangingPunct="1">
              <a:lnSpc>
                <a:spcPct val="80000"/>
              </a:lnSpc>
            </a:pPr>
            <a:r>
              <a:rPr lang="ar-SA" sz="1700" smtClean="0"/>
              <a:t>الانحلال الفردي وزيادة أعداد المنحرفين وكثرة الجرائم والأمراض العصيبة وتعاطي المخدرات .</a:t>
            </a:r>
          </a:p>
          <a:p>
            <a:pPr lvl="2" algn="r" rtl="1" eaLnBrk="1" hangingPunct="1">
              <a:lnSpc>
                <a:spcPct val="80000"/>
              </a:lnSpc>
            </a:pPr>
            <a:r>
              <a:rPr lang="ar-SA" sz="1700" smtClean="0"/>
              <a:t>انتشار الرذيلة في المجتمع وظهور أوكار الجريمة والبغاء ومشكلات الإسكان والمواصلات والتعليم والصحة.</a:t>
            </a:r>
          </a:p>
          <a:p>
            <a:pPr lvl="2" algn="r" rtl="1" eaLnBrk="1" hangingPunct="1">
              <a:lnSpc>
                <a:spcPct val="80000"/>
              </a:lnSpc>
            </a:pPr>
            <a:r>
              <a:rPr lang="ar-SA" sz="1700" smtClean="0"/>
              <a:t>وجود الخلافات الأسرية وزيادة معدلات الطلاق والأمراض السرية وكثرة المواليد غير الشرعية.</a:t>
            </a:r>
            <a:endParaRPr lang="en-US" sz="17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عنصر نائب لرقم الشريحة 5"/>
          <p:cNvSpPr>
            <a:spLocks noGrp="1"/>
          </p:cNvSpPr>
          <p:nvPr>
            <p:ph type="sldNum" sz="quarter" idx="12"/>
          </p:nvPr>
        </p:nvSpPr>
        <p:spPr>
          <a:noFill/>
        </p:spPr>
        <p:txBody>
          <a:bodyPr/>
          <a:lstStyle/>
          <a:p>
            <a:fld id="{32C92157-FC8A-4149-A203-1E1592D17B02}" type="slidenum">
              <a:rPr lang="ar-SA"/>
              <a:pPr/>
              <a:t>5</a:t>
            </a:fld>
            <a:endParaRPr lang="en-US"/>
          </a:p>
        </p:txBody>
      </p:sp>
      <p:sp>
        <p:nvSpPr>
          <p:cNvPr id="12291" name="Rectangle 2"/>
          <p:cNvSpPr>
            <a:spLocks noGrp="1" noChangeArrowheads="1"/>
          </p:cNvSpPr>
          <p:nvPr>
            <p:ph type="title"/>
          </p:nvPr>
        </p:nvSpPr>
        <p:spPr/>
        <p:txBody>
          <a:bodyPr/>
          <a:lstStyle/>
          <a:p>
            <a:pPr algn="ctr" rtl="1" eaLnBrk="1" hangingPunct="1"/>
            <a:r>
              <a:rPr lang="ar-SA" sz="2800" b="1" smtClean="0"/>
              <a:t>ملخص الفصل الأول</a:t>
            </a:r>
            <a:endParaRPr lang="en-US" sz="2800" b="1" smtClean="0"/>
          </a:p>
        </p:txBody>
      </p:sp>
      <p:sp>
        <p:nvSpPr>
          <p:cNvPr id="12292" name="Rectangle 3"/>
          <p:cNvSpPr>
            <a:spLocks noGrp="1" noChangeArrowheads="1"/>
          </p:cNvSpPr>
          <p:nvPr>
            <p:ph type="body" idx="1"/>
          </p:nvPr>
        </p:nvSpPr>
        <p:spPr>
          <a:xfrm>
            <a:off x="755650" y="2017713"/>
            <a:ext cx="7704138" cy="4219575"/>
          </a:xfrm>
        </p:spPr>
        <p:txBody>
          <a:bodyPr/>
          <a:lstStyle/>
          <a:p>
            <a:pPr algn="just" rtl="1" eaLnBrk="1" hangingPunct="1">
              <a:lnSpc>
                <a:spcPct val="80000"/>
              </a:lnSpc>
              <a:buFont typeface="Wingdings" pitchFamily="2" charset="2"/>
              <a:buNone/>
            </a:pPr>
            <a:endParaRPr lang="ar-SA" sz="2000" b="1" smtClean="0"/>
          </a:p>
          <a:p>
            <a:pPr algn="just" rtl="1" eaLnBrk="1" hangingPunct="1">
              <a:lnSpc>
                <a:spcPct val="80000"/>
              </a:lnSpc>
              <a:buFont typeface="Wingdings" pitchFamily="2" charset="2"/>
              <a:buNone/>
            </a:pPr>
            <a:r>
              <a:rPr lang="ar-SA" sz="2000" b="1" smtClean="0"/>
              <a:t>كان من الأهمية - من خلال هذا الفصل – الإجابة على التساؤل المطروح وهو ما أهمية الصناعة من الناحية السوسيولوجية (الاجتماعية)؟ ولماذا يفرد لها علم الاجتماع فرعا متخصصا من فروعه؟. والواقع ان انتشار الصناعة في بلدان العالم- بدرجات متفاوتة -  بعد ان بدأت في انجلترا والدول الأوروبية صاحبها ظهور الكثير من المفاهيم كـ"المجتمع الصناعي" و"الحضارة الصناعية" و "إنسان العصر الصناعي"، وهذه المفاهيم غالبا ما تعبر عن علاقة الظاهرة الصناعية بالمجتمعات الإنسانية. وعلم الاجتماع حينما يهتم بدراسة الصناعة فانه يهتم بها كظاهرة اجتماعية لها آثارها الهامة – سلبا أو إيجابا – على كافة نواحي الحياة في المجتمع. وكانت هذه الآثار - كما تبين في هذا الفصل - على ثلاثة مستويات؛ المستوى الفردي، والمستوى الأسري، وعلى مستوى المجتمع محليا وعالميا. ولأهمية الظاهرة الصناعية ولكونها بالغة العمق والتأثير في واقع وتاريخ البشرية، كان جدير أن يفرد لها علم الاجتماع فرعا متخصصا من فروعه عرف باسم " علم الاجتماع الصناعي" الذي يهتم بدراسة عملية التصنيع وما يترتب عليها من آثار في مختلف مناحي الحياة الاجتماعية باستخدام المبادئ والمفاهيم الأساسية لعلم الاجتماع.</a:t>
            </a:r>
            <a:r>
              <a:rPr lang="ar-SA" sz="2000" smtClean="0"/>
              <a:t> </a:t>
            </a:r>
            <a:endParaRPr lang="en-US" sz="20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عنصر نائب لرقم الشريحة 5"/>
          <p:cNvSpPr>
            <a:spLocks noGrp="1"/>
          </p:cNvSpPr>
          <p:nvPr>
            <p:ph type="sldNum" sz="quarter" idx="12"/>
          </p:nvPr>
        </p:nvSpPr>
        <p:spPr>
          <a:noFill/>
        </p:spPr>
        <p:txBody>
          <a:bodyPr/>
          <a:lstStyle/>
          <a:p>
            <a:fld id="{55E9FC15-285A-42A2-A55E-093E13339CFC}" type="slidenum">
              <a:rPr lang="ar-SA"/>
              <a:pPr/>
              <a:t>6</a:t>
            </a:fld>
            <a:endParaRPr lang="en-US"/>
          </a:p>
        </p:txBody>
      </p:sp>
      <p:sp>
        <p:nvSpPr>
          <p:cNvPr id="13315" name="Rectangle 2"/>
          <p:cNvSpPr>
            <a:spLocks noGrp="1" noChangeArrowheads="1"/>
          </p:cNvSpPr>
          <p:nvPr>
            <p:ph type="title"/>
          </p:nvPr>
        </p:nvSpPr>
        <p:spPr>
          <a:xfrm>
            <a:off x="1150938" y="214313"/>
            <a:ext cx="7793037" cy="982662"/>
          </a:xfrm>
        </p:spPr>
        <p:txBody>
          <a:bodyPr/>
          <a:lstStyle/>
          <a:p>
            <a:pPr algn="ctr" rtl="1" eaLnBrk="1" hangingPunct="1"/>
            <a:r>
              <a:rPr lang="ar-SA" sz="2800" b="1" smtClean="0"/>
              <a:t>أسئلة على الفصل الأول</a:t>
            </a:r>
            <a:endParaRPr lang="en-US" sz="2800" b="1" smtClean="0"/>
          </a:p>
        </p:txBody>
      </p:sp>
      <p:sp>
        <p:nvSpPr>
          <p:cNvPr id="13316" name="Rectangle 3"/>
          <p:cNvSpPr>
            <a:spLocks noGrp="1" noChangeArrowheads="1"/>
          </p:cNvSpPr>
          <p:nvPr>
            <p:ph type="body" idx="1"/>
          </p:nvPr>
        </p:nvSpPr>
        <p:spPr>
          <a:xfrm>
            <a:off x="755650" y="2017713"/>
            <a:ext cx="7777163" cy="3932237"/>
          </a:xfrm>
        </p:spPr>
        <p:txBody>
          <a:bodyPr/>
          <a:lstStyle/>
          <a:p>
            <a:pPr algn="r" rtl="1" eaLnBrk="1" hangingPunct="1">
              <a:lnSpc>
                <a:spcPct val="90000"/>
              </a:lnSpc>
            </a:pPr>
            <a:r>
              <a:rPr lang="ar-SA" sz="2400" b="1" smtClean="0"/>
              <a:t>نموذج (1) أجب بعلامة (√) أو (</a:t>
            </a:r>
            <a:r>
              <a:rPr lang="en-US" sz="2400" b="1" smtClean="0"/>
              <a:t>X</a:t>
            </a:r>
            <a:r>
              <a:rPr lang="ar-SA" sz="2400" b="1" smtClean="0"/>
              <a:t>) على ما يلي:</a:t>
            </a:r>
          </a:p>
          <a:p>
            <a:pPr lvl="1" algn="r" rtl="1" eaLnBrk="1" hangingPunct="1">
              <a:lnSpc>
                <a:spcPct val="90000"/>
              </a:lnSpc>
            </a:pPr>
            <a:r>
              <a:rPr lang="ar-SA" sz="2000" b="1" smtClean="0"/>
              <a:t>كانت بداية الثورة الصناعية في إنجلترا في القرن التاسع عشر ميلاديا.</a:t>
            </a:r>
          </a:p>
          <a:p>
            <a:pPr algn="r" rtl="1" eaLnBrk="1" hangingPunct="1">
              <a:lnSpc>
                <a:spcPct val="90000"/>
              </a:lnSpc>
            </a:pPr>
            <a:r>
              <a:rPr lang="ar-SA" sz="2400" b="1" smtClean="0"/>
              <a:t>نموذج (2) اختر الإجابة الصحيحة على ما يلي:</a:t>
            </a:r>
          </a:p>
          <a:p>
            <a:pPr lvl="1" algn="r" rtl="1" eaLnBrk="1" hangingPunct="1">
              <a:lnSpc>
                <a:spcPct val="90000"/>
              </a:lnSpc>
            </a:pPr>
            <a:r>
              <a:rPr lang="ar-SA" sz="2000" b="1" smtClean="0"/>
              <a:t>تعتبر الصناعة:</a:t>
            </a:r>
          </a:p>
          <a:p>
            <a:pPr lvl="1" algn="r" rtl="1" eaLnBrk="1" hangingPunct="1">
              <a:lnSpc>
                <a:spcPct val="90000"/>
              </a:lnSpc>
              <a:buFont typeface="Wingdings" pitchFamily="2" charset="2"/>
              <a:buNone/>
            </a:pPr>
            <a:r>
              <a:rPr lang="ar-SA" sz="2000" b="1" smtClean="0"/>
              <a:t> أ- ظاهرة اجتماعية.        ب- ظاهرة اقتصادية.       ج- ظاهرة رأسمالية.         د- كل ما سبق.</a:t>
            </a:r>
          </a:p>
          <a:p>
            <a:pPr algn="r" rtl="1" eaLnBrk="1" hangingPunct="1">
              <a:lnSpc>
                <a:spcPct val="90000"/>
              </a:lnSpc>
            </a:pPr>
            <a:r>
              <a:rPr lang="ar-SA" sz="2400" b="1" smtClean="0"/>
              <a:t>نموذج (3) اجب بالتفصيل عن الأسئلة التالية:</a:t>
            </a:r>
          </a:p>
          <a:p>
            <a:pPr lvl="1" algn="r" rtl="1" eaLnBrk="1" hangingPunct="1">
              <a:lnSpc>
                <a:spcPct val="90000"/>
              </a:lnSpc>
            </a:pPr>
            <a:r>
              <a:rPr lang="ar-SA" sz="2000" b="1" smtClean="0"/>
              <a:t>ما هي أهمية دراسة الظاهرة الصناعية من قبل المتخصصين في علم الاجتماع؟</a:t>
            </a:r>
          </a:p>
          <a:p>
            <a:pPr lvl="1" algn="r" rtl="1" eaLnBrk="1" hangingPunct="1">
              <a:lnSpc>
                <a:spcPct val="90000"/>
              </a:lnSpc>
            </a:pPr>
            <a:r>
              <a:rPr lang="ar-SA" sz="2000" b="1" smtClean="0"/>
              <a:t>كيف تنظر لتأثير الصناعة - من الناحية السلبية - على حياة الفرد والأسرة والمجتمع؟</a:t>
            </a:r>
            <a:r>
              <a:rPr lang="ar-SA" sz="2000" smtClean="0"/>
              <a:t> </a:t>
            </a:r>
            <a:endParaRPr lang="en-US" sz="2000" smtClean="0"/>
          </a:p>
        </p:txBody>
      </p:sp>
    </p:spTree>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2408</TotalTime>
  <Words>783</Words>
  <Application>Microsoft Office PowerPoint</Application>
  <PresentationFormat>عرض على الشاشة (3:4)‏</PresentationFormat>
  <Paragraphs>60</Paragraphs>
  <Slides>6</Slides>
  <Notes>6</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Blends</vt:lpstr>
      <vt:lpstr>الفصل الأول: أهمية الصناعة من الوجهة السوسيولجية . </vt:lpstr>
      <vt:lpstr>الفصل الأول: أهمية الصناعة من الوجهة السوسيولجية.</vt:lpstr>
      <vt:lpstr>الفصل الأول: أهمية الصناعة من الوجهة السوسيولجية. </vt:lpstr>
      <vt:lpstr>الفصل الأول: أهمية الصناعة من الوجهة السوسيولجية.</vt:lpstr>
      <vt:lpstr>ملخص الفصل الأول</vt:lpstr>
      <vt:lpstr>أسئلة على الفصل الأول</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Owner</cp:lastModifiedBy>
  <cp:revision>119</cp:revision>
  <dcterms:created xsi:type="dcterms:W3CDTF">2006-01-05T20:30:29Z</dcterms:created>
  <dcterms:modified xsi:type="dcterms:W3CDTF">2014-09-14T22:00:14Z</dcterms:modified>
</cp:coreProperties>
</file>