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9"/>
  </p:notesMasterIdLst>
  <p:sldIdLst>
    <p:sldId id="318" r:id="rId2"/>
    <p:sldId id="319" r:id="rId3"/>
    <p:sldId id="333" r:id="rId4"/>
    <p:sldId id="336" r:id="rId5"/>
    <p:sldId id="338" r:id="rId6"/>
    <p:sldId id="337" r:id="rId7"/>
    <p:sldId id="340" r:id="rId8"/>
    <p:sldId id="341" r:id="rId9"/>
    <p:sldId id="334" r:id="rId10"/>
    <p:sldId id="335" r:id="rId11"/>
    <p:sldId id="320" r:id="rId12"/>
    <p:sldId id="321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>
        <p:scale>
          <a:sx n="50" d="100"/>
          <a:sy n="50" d="100"/>
        </p:scale>
        <p:origin x="-1738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375B4-986B-4ABA-9F02-905DFFF0A3B7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0F357-2F1F-4EAD-8044-681C1D28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CDA67-F6BB-4EEF-8DE6-1FCC740A6F28}" type="slidenum">
              <a:rPr lang="ar-SA"/>
              <a:pPr/>
              <a:t>2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DB480-091B-4367-9AD1-7E87C17F2976}" type="slidenum">
              <a:rPr lang="ar-SA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5F8E3-7271-41EC-A492-D367DBFAB5D3}" type="slidenum">
              <a:rPr lang="ar-SA"/>
              <a:pPr/>
              <a:t>7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1F5635-A28A-4AA1-826E-84F5E0B67648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FEA-4A92-41BB-95DC-6A9DC16AE0E8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7040-36CA-4823-ACC9-61ABA687F18F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785A09-4B33-4880-A7B3-906ED75ACF8F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52DB10-E853-4B58-A36B-98C6C08F215D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50A4-9527-4F24-84F9-E398BEFD666C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7147-2F9D-488C-95E3-F58872AB6A74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DDF7E4-8489-4F91-8EE6-35F19D178305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F90C9-C99C-4D1C-944F-CB9D2E369176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21CCF2-61CD-493E-BD0F-857D76680D79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1D38BC-551B-45E9-B8CC-D62052F1CD81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312C67-807A-4A55-AA32-D02F012F099A}" type="datetime1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B9D48-A6D5-4A08-A0C2-449F0B615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688975"/>
          </a:xfrm>
        </p:spPr>
        <p:txBody>
          <a:bodyPr>
            <a:normAutofit/>
          </a:bodyPr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7315200" cy="685800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Properties Of Fluids-Cont.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By Dr. Mohamed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Fekry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 2 </a:t>
            </a:r>
            <a:r>
              <a:rPr lang="en-US" sz="3200" b="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Sem.1434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53084"/>
            <a:ext cx="3352800" cy="530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381000"/>
            <a:ext cx="510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EXAMPLE 2–2 </a:t>
            </a:r>
          </a:p>
          <a:p>
            <a:r>
              <a:rPr lang="en-US" b="1" i="1" dirty="0" smtClean="0"/>
              <a:t>Minimum Pressure to Avoid </a:t>
            </a:r>
            <a:r>
              <a:rPr lang="en-US" b="1" i="1" dirty="0" err="1" smtClean="0"/>
              <a:t>Cavitation</a:t>
            </a:r>
            <a:endParaRPr lang="en-US" b="1" i="1" dirty="0" smtClean="0"/>
          </a:p>
          <a:p>
            <a:r>
              <a:rPr lang="en-US" dirty="0" smtClean="0"/>
              <a:t>In a water distribution system, the temperature of water is observed to be as</a:t>
            </a:r>
          </a:p>
          <a:p>
            <a:r>
              <a:rPr lang="en-US" dirty="0" smtClean="0"/>
              <a:t>high as 30°C. Determine the minimum pressure allowed in the system to</a:t>
            </a:r>
          </a:p>
          <a:p>
            <a:r>
              <a:rPr lang="en-US" dirty="0" smtClean="0"/>
              <a:t>avoid </a:t>
            </a:r>
            <a:r>
              <a:rPr lang="en-US" dirty="0" err="1" smtClean="0"/>
              <a:t>cavitation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i="1" dirty="0" smtClean="0"/>
              <a:t>Solution: </a:t>
            </a:r>
            <a:r>
              <a:rPr lang="en-US" dirty="0" smtClean="0"/>
              <a:t>The minimum pressure in a water distribution system to avoid</a:t>
            </a:r>
          </a:p>
          <a:p>
            <a:r>
              <a:rPr lang="en-US" dirty="0" err="1" smtClean="0"/>
              <a:t>cavitation</a:t>
            </a:r>
            <a:r>
              <a:rPr lang="en-US" dirty="0" smtClean="0"/>
              <a:t> is to be determined.</a:t>
            </a:r>
          </a:p>
          <a:p>
            <a:r>
              <a:rPr lang="en-US" b="1" i="1" dirty="0" smtClean="0"/>
              <a:t>Properties: </a:t>
            </a:r>
            <a:r>
              <a:rPr lang="en-US" dirty="0" smtClean="0"/>
              <a:t>The vapor pressure of water at 30°C is 4.25 </a:t>
            </a:r>
            <a:r>
              <a:rPr lang="en-US" dirty="0" err="1" smtClean="0"/>
              <a:t>kPa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Analysis: </a:t>
            </a:r>
            <a:r>
              <a:rPr lang="en-US" dirty="0" smtClean="0"/>
              <a:t>To avoid </a:t>
            </a:r>
            <a:r>
              <a:rPr lang="en-US" dirty="0" err="1" smtClean="0"/>
              <a:t>cavitation</a:t>
            </a:r>
            <a:r>
              <a:rPr lang="en-US" dirty="0" smtClean="0"/>
              <a:t>, the pressure anywhere in flow should not be</a:t>
            </a:r>
          </a:p>
          <a:p>
            <a:r>
              <a:rPr lang="en-US" dirty="0" smtClean="0"/>
              <a:t>allowed to drop below the vapor (or saturation) pressure at the given temperature.</a:t>
            </a:r>
          </a:p>
          <a:p>
            <a:r>
              <a:rPr lang="en-US" dirty="0" smtClean="0"/>
              <a:t>That is,</a:t>
            </a:r>
          </a:p>
          <a:p>
            <a:r>
              <a:rPr lang="en-US" i="1" dirty="0" err="1" smtClean="0"/>
              <a:t>Pmin</a:t>
            </a:r>
            <a:r>
              <a:rPr lang="en-US" i="1" dirty="0" smtClean="0"/>
              <a:t> = Psat@30C =  </a:t>
            </a:r>
            <a:r>
              <a:rPr lang="en-US" b="1" i="1" dirty="0" smtClean="0"/>
              <a:t>4.25 </a:t>
            </a:r>
            <a:r>
              <a:rPr lang="en-US" b="1" i="1" dirty="0" err="1" smtClean="0"/>
              <a:t>kPa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822960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800" b="1" u="sng" dirty="0" smtClean="0"/>
              <a:t>Coefficient of </a:t>
            </a:r>
            <a:r>
              <a:rPr lang="en-AU" sz="2800" b="1" u="sng" dirty="0" smtClean="0"/>
              <a:t>Compressibility (k)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Compressibility reflects the stress-strain properties of a material: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Stress: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internal response of a material to an external pressure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Strain: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measure of the linear or volumetric deformation of a stressed material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73300"/>
            <a:ext cx="695325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096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Compressibility (change in volume due to change in pressure) is inversely proportional to its volume modulus of elasticity (Bulk Modulus of Elasticity)</a:t>
            </a:r>
            <a:endParaRPr lang="en-AU" sz="2000" b="1" u="sng" dirty="0">
              <a:solidFill>
                <a:srgbClr val="CC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4958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coefficient of compressibility of a truly incompressible substance 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 constant)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infinity</a:t>
            </a:r>
            <a:endParaRPr lang="en-US" sz="2000" b="1" u="sng" dirty="0" smtClean="0">
              <a:solidFill>
                <a:srgbClr val="FF0000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010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762000" y="28194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Where:</a:t>
            </a:r>
          </a:p>
          <a:p>
            <a:r>
              <a:rPr lang="el-GR" dirty="0" smtClean="0"/>
              <a:t>Δ</a:t>
            </a:r>
            <a:r>
              <a:rPr lang="en-US" i="1" dirty="0" smtClean="0"/>
              <a:t>V =  Change in volume</a:t>
            </a:r>
          </a:p>
          <a:p>
            <a:r>
              <a:rPr lang="el-GR" dirty="0" smtClean="0"/>
              <a:t>Δ</a:t>
            </a:r>
            <a:r>
              <a:rPr lang="en-US" i="1" dirty="0" smtClean="0"/>
              <a:t>p = Change in pressure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= must have the dimension of pressure (Pa or psi).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4648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A large value of k indicates that a large change in pressure is needed to cause a small fractional change in volume, and thus a fluid with a large k is essentially </a:t>
            </a:r>
            <a:r>
              <a:rPr lang="en-US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incompressible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Small density changes in liquids can still cause interesting phenomena in piping systems such as the </a:t>
            </a:r>
            <a:r>
              <a:rPr lang="en-US" sz="8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hammer—characterized </a:t>
            </a:r>
            <a:r>
              <a:rPr lang="en-US" sz="8800" i="1" dirty="0" smtClean="0">
                <a:latin typeface="Times New Roman" pitchFamily="18" charset="0"/>
                <a:cs typeface="Times New Roman" pitchFamily="18" charset="0"/>
              </a:rPr>
              <a:t>by a sound that 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resembles the sound produced when a pipe is “hammered.” </a:t>
            </a:r>
          </a:p>
          <a:p>
            <a:pPr algn="just">
              <a:buNone/>
            </a:pPr>
            <a:endParaRPr lang="en-US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This occurs when a liquid in a piping network encounters an abrupt flow restriction (such as a closing valve) and is locally compressed. The acoustic waves produced strike the pipe surfaces, bends, and valves as they propagate and reflect along the pipe, causing the pipe to </a:t>
            </a:r>
            <a:r>
              <a:rPr lang="en-US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vibrate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 and produce the familiar sound.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114800"/>
            <a:ext cx="7772400" cy="1447800"/>
          </a:xfrm>
        </p:spPr>
        <p:txBody>
          <a:bodyPr>
            <a:normAutofit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That is, the fractional changes in the specific volume and the density of a fluid are equal in magnitude but opposite in sign.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9900" y="1981200"/>
            <a:ext cx="5727700" cy="838200"/>
          </a:xfrm>
          <a:prstGeom prst="rect">
            <a:avLst/>
          </a:prstGeom>
          <a:noFill/>
        </p:spPr>
      </p:pic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189514"/>
            <a:ext cx="1524000" cy="849086"/>
          </a:xfrm>
          <a:prstGeom prst="rect">
            <a:avLst/>
          </a:prstGeom>
          <a:noFill/>
        </p:spPr>
      </p:pic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862263"/>
            <a:ext cx="4191000" cy="66173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226"/>
          <a:stretch>
            <a:fillRect/>
          </a:stretch>
        </p:blipFill>
        <p:spPr bwMode="auto">
          <a:xfrm>
            <a:off x="346537" y="1752600"/>
            <a:ext cx="825372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2800" b="1" u="sng" dirty="0" smtClean="0"/>
              <a:t>Coefficient of Volume Expansion (</a:t>
            </a:r>
            <a:r>
              <a:rPr lang="en-AU" sz="2800" b="1" u="sng" dirty="0" smtClean="0">
                <a:latin typeface="Symbol" pitchFamily="18" charset="2"/>
              </a:rPr>
              <a:t>b</a:t>
            </a:r>
            <a:r>
              <a:rPr lang="en-US" sz="2800" b="1" u="sng" dirty="0" smtClean="0"/>
              <a:t>)</a:t>
            </a:r>
            <a:r>
              <a:rPr lang="en-AU" sz="2800" b="1" u="sng" dirty="0" smtClean="0"/>
              <a:t/>
            </a:r>
            <a:br>
              <a:rPr lang="en-AU" sz="2800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05800" cy="2819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- The density of a fluid, in general, depends more strongly on temperature than it does on pressure, in turn , we need a property that represents the </a:t>
            </a:r>
            <a:r>
              <a:rPr lang="en-US" i="1" dirty="0" smtClean="0"/>
              <a:t>variation of the density of a fluid with temperature at constant pressure.</a:t>
            </a:r>
          </a:p>
          <a:p>
            <a:pPr algn="just">
              <a:buNone/>
            </a:pPr>
            <a:r>
              <a:rPr lang="en-US" dirty="0" smtClean="0"/>
              <a:t>- The property that provides that information is the </a:t>
            </a:r>
            <a:r>
              <a:rPr lang="en-US" b="1" dirty="0" smtClean="0"/>
              <a:t>coefficient of volume expansion (or volume </a:t>
            </a:r>
            <a:r>
              <a:rPr lang="en-US" b="1" dirty="0" err="1" smtClean="0"/>
              <a:t>expansivity</a:t>
            </a:r>
            <a:r>
              <a:rPr lang="en-US" b="1" dirty="0" smtClean="0"/>
              <a:t>) </a:t>
            </a:r>
            <a:r>
              <a:rPr lang="el-GR" b="1" dirty="0" smtClean="0"/>
              <a:t>β</a:t>
            </a:r>
            <a:r>
              <a:rPr lang="en-US" b="1" dirty="0" smtClean="0"/>
              <a:t>, and defined as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494211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7924800" cy="12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33400"/>
            <a:ext cx="84582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an ideal gas The volume expansion coefficient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a temperature T is equivalent to the inverse of the temperature: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133600"/>
            <a:ext cx="282728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5800" y="3581400"/>
            <a:ext cx="3905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 is the absolute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AU" b="1" u="sng" dirty="0" smtClean="0"/>
              <a:t>Properties Of Fluids</a:t>
            </a:r>
            <a:endParaRPr lang="en-AU" b="1" u="sng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28775"/>
            <a:ext cx="7010400" cy="4554538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Density (</a:t>
            </a: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  <a:latin typeface="Symbol" pitchFamily="18" charset="2"/>
              </a:rPr>
              <a:t>r</a:t>
            </a: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) and Specific Volume (v)</a:t>
            </a:r>
            <a:endParaRPr lang="en-AU" sz="28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Specific Gravity (SG)</a:t>
            </a:r>
          </a:p>
          <a:p>
            <a:pPr lvl="1">
              <a:lnSpc>
                <a:spcPct val="90000"/>
              </a:lnSpc>
            </a:pP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Specific Weight (</a:t>
            </a: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  <a:latin typeface="Symbol" pitchFamily="18" charset="2"/>
              </a:rPr>
              <a:t>g</a:t>
            </a: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AU" sz="28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2800" dirty="0" smtClean="0">
                <a:solidFill>
                  <a:schemeClr val="bg1">
                    <a:lumMod val="85000"/>
                  </a:schemeClr>
                </a:solidFill>
              </a:rPr>
              <a:t>Density of ideal gas</a:t>
            </a:r>
            <a:endParaRPr lang="en-AU" sz="28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Coefficient of </a:t>
            </a:r>
            <a:r>
              <a:rPr lang="en-AU" sz="2800" dirty="0" smtClean="0"/>
              <a:t>Compressibility (k)</a:t>
            </a:r>
            <a:endParaRPr lang="en-AU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Coefficient of Volume Expansion (</a:t>
            </a:r>
            <a:r>
              <a:rPr lang="en-AU" sz="2800" dirty="0" smtClean="0">
                <a:latin typeface="Symbol" pitchFamily="18" charset="2"/>
              </a:rPr>
              <a:t>b</a:t>
            </a:r>
            <a:r>
              <a:rPr lang="en-US" sz="2800" dirty="0" smtClean="0"/>
              <a:t>)</a:t>
            </a:r>
            <a:endParaRPr lang="en-AU" sz="2800" dirty="0"/>
          </a:p>
          <a:p>
            <a:pPr lvl="1">
              <a:lnSpc>
                <a:spcPct val="90000"/>
              </a:lnSpc>
            </a:pPr>
            <a:r>
              <a:rPr lang="en-AU" sz="2800" dirty="0" smtClean="0"/>
              <a:t>Viscosity (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AU" sz="2800" dirty="0" smtClean="0"/>
              <a:t>)</a:t>
            </a:r>
            <a:endParaRPr lang="en-AU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Surface Tension (</a:t>
            </a:r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dirty="0" smtClean="0"/>
              <a:t>)&amp;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Capillary Effect (h)</a:t>
            </a:r>
          </a:p>
          <a:p>
            <a:endParaRPr lang="en-US" sz="28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Heat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672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solidFill>
                  <a:srgbClr val="CCFF66"/>
                </a:solidFill>
                <a:effectLst/>
              </a:rPr>
              <a:t>“…</a:t>
            </a:r>
            <a:r>
              <a:rPr lang="en-US" sz="2800" b="1" i="1" dirty="0">
                <a:solidFill>
                  <a:srgbClr val="FF0000"/>
                </a:solidFill>
                <a:effectLst/>
              </a:rPr>
              <a:t>is a form of </a:t>
            </a:r>
            <a:r>
              <a:rPr lang="en-US" sz="2800" b="1" i="1" u="sng" dirty="0">
                <a:solidFill>
                  <a:srgbClr val="FF0000"/>
                </a:solidFill>
                <a:effectLst/>
              </a:rPr>
              <a:t>energy transfer</a:t>
            </a:r>
            <a:r>
              <a:rPr lang="en-US" sz="2800" b="1" i="1" dirty="0">
                <a:solidFill>
                  <a:srgbClr val="FF0000"/>
                </a:solidFill>
                <a:effectLst/>
              </a:rPr>
              <a:t> across a boundary of a system at a given temperature to another system (or the surroundings) at lower temperature by virtue of the temperature difference between the two systems”</a:t>
            </a:r>
          </a:p>
          <a:p>
            <a:pPr>
              <a:lnSpc>
                <a:spcPct val="90000"/>
              </a:lnSpc>
              <a:buNone/>
            </a:pPr>
            <a:endParaRPr lang="en-US" sz="2800" b="1" i="1" dirty="0">
              <a:solidFill>
                <a:srgbClr val="CCFF66"/>
              </a:solidFill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/>
              <a:t>Sign convention for heat:</a:t>
            </a: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FF3300"/>
                </a:solidFill>
              </a:rPr>
              <a:t>positive</a:t>
            </a:r>
            <a:r>
              <a:rPr lang="en-US" b="1" dirty="0"/>
              <a:t> - </a:t>
            </a:r>
            <a:r>
              <a:rPr lang="en-US" b="1" u="sng" dirty="0"/>
              <a:t>added to</a:t>
            </a:r>
            <a:r>
              <a:rPr lang="en-US" b="1" dirty="0"/>
              <a:t> </a:t>
            </a:r>
            <a:r>
              <a:rPr lang="en-US" dirty="0"/>
              <a:t>the system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FF3300"/>
                </a:solidFill>
              </a:rPr>
              <a:t>negative</a:t>
            </a:r>
            <a:r>
              <a:rPr lang="en-US" dirty="0"/>
              <a:t> - </a:t>
            </a:r>
            <a:r>
              <a:rPr lang="en-US" b="1" u="sng" dirty="0"/>
              <a:t>removed from</a:t>
            </a:r>
            <a:r>
              <a:rPr lang="en-US" b="1" dirty="0"/>
              <a:t> </a:t>
            </a:r>
            <a:r>
              <a:rPr lang="en-US" dirty="0"/>
              <a:t>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Useful definitions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458200" cy="2590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system</a:t>
            </a:r>
            <a:r>
              <a:rPr lang="en-US" b="1" dirty="0" smtClean="0"/>
              <a:t> </a:t>
            </a:r>
            <a:r>
              <a:rPr lang="en-US" dirty="0" smtClean="0"/>
              <a:t>is defined as a </a:t>
            </a:r>
            <a:r>
              <a:rPr lang="en-US" i="1" dirty="0" smtClean="0"/>
              <a:t>quantity of matter or a region in space chosen for study</a:t>
            </a:r>
            <a:r>
              <a:rPr lang="en-US" dirty="0" smtClean="0"/>
              <a:t>. The mass or region outside the system is called the </a:t>
            </a:r>
            <a:r>
              <a:rPr lang="en-US" b="1" u="sng" dirty="0" smtClean="0">
                <a:solidFill>
                  <a:srgbClr val="FF0000"/>
                </a:solidFill>
              </a:rPr>
              <a:t>surroundings</a:t>
            </a:r>
            <a:r>
              <a:rPr lang="en-US" b="1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The real or imaginary surface that separates the system from its surroundings</a:t>
            </a:r>
            <a:r>
              <a:rPr lang="en-US" i="1" dirty="0" smtClean="0"/>
              <a:t> </a:t>
            </a:r>
            <a:r>
              <a:rPr lang="en-US" dirty="0" smtClean="0"/>
              <a:t>is called the </a:t>
            </a:r>
            <a:r>
              <a:rPr lang="en-US" b="1" u="sng" dirty="0" smtClean="0">
                <a:solidFill>
                  <a:srgbClr val="FF0000"/>
                </a:solidFill>
              </a:rPr>
              <a:t>boundary</a:t>
            </a:r>
            <a:r>
              <a:rPr lang="en-US" dirty="0" smtClean="0"/>
              <a:t>. The boundary of a system can be</a:t>
            </a:r>
            <a:r>
              <a:rPr lang="en-US" i="1" dirty="0" smtClean="0"/>
              <a:t> fixed </a:t>
            </a:r>
            <a:r>
              <a:rPr lang="en-US" dirty="0" smtClean="0"/>
              <a:t>or </a:t>
            </a:r>
            <a:r>
              <a:rPr lang="en-US" i="1" dirty="0" smtClean="0"/>
              <a:t>movable. 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2971800" cy="264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Systems</a:t>
            </a:r>
            <a:r>
              <a:rPr lang="en-US" sz="2400" dirty="0" smtClean="0"/>
              <a:t> may be considered to be </a:t>
            </a:r>
            <a:r>
              <a:rPr lang="en-US" sz="2400" b="1" i="1" dirty="0" smtClean="0"/>
              <a:t>closed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open</a:t>
            </a:r>
            <a:r>
              <a:rPr lang="en-US" sz="2400" dirty="0" smtClean="0"/>
              <a:t>, depending on whether a fixed mass or a volume in space is chosen for study. A </a:t>
            </a:r>
            <a:r>
              <a:rPr lang="en-US" sz="2400" b="1" u="sng" dirty="0" smtClean="0">
                <a:solidFill>
                  <a:srgbClr val="FF0000"/>
                </a:solidFill>
              </a:rPr>
              <a:t>closed system </a:t>
            </a:r>
            <a:r>
              <a:rPr lang="en-US" sz="2400" dirty="0" smtClean="0"/>
              <a:t>(also known as a </a:t>
            </a:r>
            <a:r>
              <a:rPr lang="en-US" sz="2400" b="1" u="sng" dirty="0" smtClean="0">
                <a:solidFill>
                  <a:srgbClr val="FF0000"/>
                </a:solidFill>
              </a:rPr>
              <a:t>control mass</a:t>
            </a:r>
            <a:r>
              <a:rPr lang="en-US" sz="2400" dirty="0" smtClean="0"/>
              <a:t>) consists of a fixed amount of mass, and no mass can cross its boundary.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514600"/>
            <a:ext cx="37433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An </a:t>
            </a:r>
            <a:r>
              <a:rPr lang="en-US" sz="2000" b="1" u="sng" dirty="0" smtClean="0">
                <a:solidFill>
                  <a:srgbClr val="FF0000"/>
                </a:solidFill>
              </a:rPr>
              <a:t>open system</a:t>
            </a:r>
            <a:r>
              <a:rPr lang="en-US" sz="2000" b="1" dirty="0" smtClean="0"/>
              <a:t>, </a:t>
            </a:r>
            <a:r>
              <a:rPr lang="en-US" sz="2000" dirty="0" smtClean="0"/>
              <a:t>or a </a:t>
            </a:r>
            <a:r>
              <a:rPr lang="en-US" sz="2000" b="1" u="sng" dirty="0" smtClean="0">
                <a:solidFill>
                  <a:srgbClr val="FF0000"/>
                </a:solidFill>
              </a:rPr>
              <a:t>control volume</a:t>
            </a:r>
            <a:r>
              <a:rPr lang="en-US" sz="2000" b="1" dirty="0" smtClean="0"/>
              <a:t>, </a:t>
            </a:r>
            <a:r>
              <a:rPr lang="en-US" sz="2000" dirty="0" smtClean="0"/>
              <a:t>as it is often called, is a properly selected region in space. It usually encloses a device that involves mass flow such as a compressor, turbine, or nozzle. Flow through these devices is best studied by selecting the region within the device as the control volume. Both mass and energy can cross the boundary of a control volume.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270" y="2266950"/>
            <a:ext cx="743053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Pressure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82000" cy="4724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“… is a force per unit area exerted by the fluid”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/>
              <a:t>is pressure a stress?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/>
              <a:t>unit: Pa, bar, </a:t>
            </a:r>
            <a:r>
              <a:rPr lang="en-US" b="1" dirty="0" err="1"/>
              <a:t>atm</a:t>
            </a:r>
            <a:r>
              <a:rPr lang="en-US" b="1" dirty="0"/>
              <a:t> or psi?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/>
              <a:t>use: absolute, gauge or vacuum pressure?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/>
              <a:t>manometer or barometer</a:t>
            </a:r>
            <a:r>
              <a:rPr lang="en-US" b="1" dirty="0" smtClean="0"/>
              <a:t>?</a:t>
            </a:r>
          </a:p>
          <a:p>
            <a:pPr>
              <a:lnSpc>
                <a:spcPct val="90000"/>
              </a:lnSpc>
              <a:buNone/>
            </a:pPr>
            <a:endParaRPr lang="en-US" b="1" dirty="0"/>
          </a:p>
          <a:p>
            <a:pPr algn="ctr">
              <a:lnSpc>
                <a:spcPct val="9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Units of measuring pressure</a:t>
            </a:r>
          </a:p>
          <a:p>
            <a:pPr algn="ctr">
              <a:lnSpc>
                <a:spcPct val="90000"/>
              </a:lnSpc>
              <a:buNone/>
            </a:pP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419600"/>
          <a:ext cx="83058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843"/>
                <a:gridCol w="1120357"/>
                <a:gridCol w="1066800"/>
                <a:gridCol w="1066800"/>
                <a:gridCol w="1295400"/>
                <a:gridCol w="990600"/>
                <a:gridCol w="1143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Atmosphere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Kpa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 -Water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cm Hg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Kg</a:t>
                      </a:r>
                      <a:r>
                        <a:rPr lang="en-US" b="1" baseline="-25000" dirty="0" err="1" smtClean="0"/>
                        <a:t>f</a:t>
                      </a:r>
                      <a:r>
                        <a:rPr lang="en-US" b="1" dirty="0" smtClean="0"/>
                        <a:t>/cm</a:t>
                      </a:r>
                      <a:r>
                        <a:rPr lang="en-US" b="1" baseline="30000" dirty="0" smtClean="0"/>
                        <a:t>2</a:t>
                      </a:r>
                      <a:endParaRPr lang="en-US" b="1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1.01325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14.696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101.325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1.03322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VAPOR PRESSURE AND CAVITATION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Temperature and pressure are dependent properties for pure substances during phase-change processes, and there is one-to-one correspondence between temperatures and pressures.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At a given pressure, the temperature at which a pure substance changes phase is called the </a:t>
            </a:r>
            <a:r>
              <a:rPr lang="en-US" sz="2400" b="1" dirty="0" smtClean="0"/>
              <a:t>saturation temperature </a:t>
            </a:r>
            <a:r>
              <a:rPr lang="en-US" sz="2400" b="1" i="1" dirty="0" err="1" smtClean="0"/>
              <a:t>T</a:t>
            </a:r>
            <a:r>
              <a:rPr lang="en-US" sz="2400" b="1" i="1" baseline="-25000" dirty="0" err="1" smtClean="0"/>
              <a:t>sat</a:t>
            </a:r>
            <a:r>
              <a:rPr lang="en-US" sz="2400" b="1" i="1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en-US" sz="2400" b="1" i="1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At an absolute pressure of 1 standard atmosphere (1 </a:t>
            </a:r>
            <a:r>
              <a:rPr lang="en-US" sz="2400" dirty="0" err="1" smtClean="0"/>
              <a:t>atm</a:t>
            </a:r>
            <a:r>
              <a:rPr lang="en-US" sz="2400" dirty="0" smtClean="0"/>
              <a:t> or 101.325 </a:t>
            </a:r>
            <a:r>
              <a:rPr lang="en-US" sz="2400" dirty="0" err="1" smtClean="0"/>
              <a:t>kPa</a:t>
            </a:r>
            <a:r>
              <a:rPr lang="en-US" sz="2400" dirty="0" smtClean="0"/>
              <a:t>), for example, the saturation temperature of water is 100°C. 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</a:t>
            </a:r>
            <a:r>
              <a:rPr lang="en-US" sz="2400" b="1" dirty="0" smtClean="0"/>
              <a:t>vapor pressure </a:t>
            </a:r>
            <a:r>
              <a:rPr lang="en-US" sz="2400" b="1" i="1" dirty="0" err="1" smtClean="0"/>
              <a:t>P</a:t>
            </a:r>
            <a:r>
              <a:rPr lang="en-US" sz="2500" b="1" i="1" baseline="-25000" dirty="0" err="1" smtClean="0"/>
              <a:t>v</a:t>
            </a:r>
            <a:r>
              <a:rPr lang="en-US" sz="2400" b="1" i="1" dirty="0" smtClean="0"/>
              <a:t> of a pure substance is defined as the pressure  </a:t>
            </a:r>
            <a:r>
              <a:rPr lang="en-US" sz="2400" i="1" dirty="0" smtClean="0"/>
              <a:t>exerted by its vapor in phase equilibrium with its liquid at a given temperature. </a:t>
            </a:r>
            <a:r>
              <a:rPr lang="en-US" sz="2400" i="1" dirty="0" err="1" smtClean="0"/>
              <a:t>P</a:t>
            </a:r>
            <a:r>
              <a:rPr lang="en-US" sz="2500" b="1" i="1" baseline="-25000" dirty="0" err="1" smtClean="0"/>
              <a:t>v</a:t>
            </a:r>
            <a:r>
              <a:rPr lang="en-US" sz="2400" i="1" dirty="0" smtClean="0"/>
              <a:t> is a property of the pure substance, and turns out to be identical to </a:t>
            </a:r>
            <a:r>
              <a:rPr lang="en-US" sz="2400" dirty="0" smtClean="0"/>
              <a:t>the saturation pressure </a:t>
            </a:r>
            <a:r>
              <a:rPr lang="en-US" sz="2400" i="1" dirty="0" err="1" smtClean="0"/>
              <a:t>P</a:t>
            </a:r>
            <a:r>
              <a:rPr lang="en-US" sz="2500" b="1" i="1" baseline="-25000" dirty="0" err="1" smtClean="0"/>
              <a:t>sat</a:t>
            </a:r>
            <a:r>
              <a:rPr lang="en-US" sz="2400" i="1" dirty="0" smtClean="0"/>
              <a:t> of the liquid or  </a:t>
            </a:r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r>
              <a:rPr lang="en-US" sz="2400" i="1" dirty="0" smtClean="0"/>
              <a:t>                                                      </a:t>
            </a:r>
            <a:r>
              <a:rPr lang="en-US" sz="2400" i="1" dirty="0" err="1" smtClean="0"/>
              <a:t>P</a:t>
            </a:r>
            <a:r>
              <a:rPr lang="en-US" sz="2500" b="1" i="1" baseline="-25000" dirty="0" err="1" smtClean="0"/>
              <a:t>v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P</a:t>
            </a:r>
            <a:r>
              <a:rPr lang="en-US" sz="2500" b="1" i="1" baseline="-25000" dirty="0" err="1" smtClean="0"/>
              <a:t>sat</a:t>
            </a:r>
            <a:r>
              <a:rPr lang="en-US" sz="2400" i="1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B9D48-A6D5-4A08-A0C2-449F0B6157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692</TotalTime>
  <Words>953</Words>
  <Application>Microsoft Office PowerPoint</Application>
  <PresentationFormat>On-screen Show (4:3)</PresentationFormat>
  <Paragraphs>114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Lecture 4</vt:lpstr>
      <vt:lpstr>Properties Of Fluids</vt:lpstr>
      <vt:lpstr>Heat</vt:lpstr>
      <vt:lpstr>Useful definitions</vt:lpstr>
      <vt:lpstr>Slide 5</vt:lpstr>
      <vt:lpstr>Slide 6</vt:lpstr>
      <vt:lpstr>Pressure</vt:lpstr>
      <vt:lpstr>Slide 8</vt:lpstr>
      <vt:lpstr>VAPOR PRESSURE AND CAVITATION </vt:lpstr>
      <vt:lpstr>Slide 10</vt:lpstr>
      <vt:lpstr>Slide 11</vt:lpstr>
      <vt:lpstr>Slide 12</vt:lpstr>
      <vt:lpstr>Slide 13</vt:lpstr>
      <vt:lpstr>Slide 14</vt:lpstr>
      <vt:lpstr>Slide 15</vt:lpstr>
      <vt:lpstr>Coefficient of Volume Expansion (b)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Eng.Definition of Fluids</dc:title>
  <dc:creator>Ahmad</dc:creator>
  <cp:lastModifiedBy>Owner</cp:lastModifiedBy>
  <cp:revision>87</cp:revision>
  <dcterms:created xsi:type="dcterms:W3CDTF">2011-02-13T20:04:47Z</dcterms:created>
  <dcterms:modified xsi:type="dcterms:W3CDTF">2013-02-11T06:20:33Z</dcterms:modified>
</cp:coreProperties>
</file>