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8" r:id="rId41"/>
    <p:sldId id="299" r:id="rId4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D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0D46F-472D-4B5C-90A6-0C1C76CA687F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 smtClean="0"/>
              <a:t>الدكتور/قطب حنور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05BE1-247C-4D1A-A0D6-48098E185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CA62E-EA44-483F-8391-6C0C641DD254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 smtClean="0"/>
              <a:t>الدكتور/قطب حنور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18FCC-B35B-4CBC-9E94-4D29E0AC5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18FCC-B35B-4CBC-9E94-4D29E0AC534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الدكتور/قطب حنور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ar-SA" smtClean="0"/>
              <a:t>الدكتور/قطب حنور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F18FCC-B35B-4CBC-9E94-4D29E0AC534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6197-8118-4A5B-8425-6884C4776800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0571-55D0-4797-BF6A-5BC36CCE3E1F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F571-7537-4EF1-BE53-168F7F5959B9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D8EE-C5F3-4B53-92A7-916361E62371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DA0C-1E9F-4B9B-8617-762B913A303B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0E2C5-30D1-4F08-A04D-7357E4124B30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0BFE-10B0-477A-8AC5-23084B9B1552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AFDBD-2A04-4EC3-BD68-F5F325D056B7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CC95-56A3-4065-9EB5-1C612EBC0687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C35-9E86-4588-84D0-E7E56A98A0C0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F8C3-1F27-4FD1-A19C-E4343B9CB74C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D74DEB-AF9A-4309-9E79-024EDE0BFDAC}" type="datetime1">
              <a:rPr lang="ar-SA" smtClean="0"/>
              <a:pPr/>
              <a:t>03/04/1431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2976" y="4357694"/>
            <a:ext cx="6400800" cy="16002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ar-EG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الدكتور </a:t>
            </a:r>
          </a:p>
          <a:p>
            <a:r>
              <a:rPr lang="ar-E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0000" endA="300" endPos="50000" dist="60007" dir="5400000" sy="-100000" algn="bl" rotWithShape="0"/>
                </a:effectLst>
                <a:cs typeface="PT Bold Heading" pitchFamily="2" charset="-78"/>
              </a:rPr>
              <a:t>قطب عبده حنور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0000" endA="300" endPos="50000" dist="60007" dir="5400000" sy="-100000" algn="bl" rotWithShape="0"/>
              </a:effectLst>
              <a:cs typeface="PT Bold Heading" pitchFamily="2" charset="-7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29600" cy="257176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ar-EG" dirty="0" smtClean="0">
                <a:solidFill>
                  <a:srgbClr val="C00000"/>
                </a:solidFill>
                <a:cs typeface="PT Bold Heading" pitchFamily="2" charset="-78"/>
              </a:rPr>
              <a:t>محاضرات </a:t>
            </a:r>
            <a:r>
              <a:rPr lang="ar-EG" dirty="0" smtClean="0">
                <a:solidFill>
                  <a:schemeClr val="tx1"/>
                </a:solidFill>
              </a:rPr>
              <a:t>في</a:t>
            </a:r>
            <a:r>
              <a:rPr smtClean="0">
                <a:solidFill>
                  <a:schemeClr val="tx1"/>
                </a:solidFill>
              </a:rPr>
              <a:t/>
            </a:r>
            <a:br>
              <a:rPr smtClean="0">
                <a:solidFill>
                  <a:schemeClr val="tx1"/>
                </a:solidFill>
              </a:rPr>
            </a:br>
            <a:r>
              <a:rPr lang="ar-EG" dirty="0" smtClean="0">
                <a:solidFill>
                  <a:schemeClr val="tx1"/>
                </a:solidFill>
              </a:rPr>
              <a:t/>
            </a:r>
            <a:br>
              <a:rPr lang="ar-EG" dirty="0" smtClean="0">
                <a:solidFill>
                  <a:schemeClr val="tx1"/>
                </a:solidFill>
              </a:rPr>
            </a:br>
            <a:r>
              <a:rPr lang="ar-EG" dirty="0" smtClean="0">
                <a:solidFill>
                  <a:schemeClr val="tx1"/>
                </a:solidFill>
              </a:rPr>
              <a:t> 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sz="100" dirty="0" smtClean="0"/>
              <a:t/>
            </a:r>
            <a:br>
              <a:rPr lang="ar-EG" sz="100" dirty="0" smtClean="0"/>
            </a:br>
            <a:r>
              <a:rPr lang="ar-EG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60000" endA="900" endPos="60000" dist="60007" dir="5400000" sy="-100000" algn="bl" rotWithShape="0"/>
                </a:effectLst>
                <a:cs typeface="PT Bold Heading" pitchFamily="2" charset="-78"/>
              </a:rPr>
              <a:t>علم النفس المعرفي</a:t>
            </a:r>
            <a:endParaRPr lang="en-US" dirty="0"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60000" endA="900" endPos="60000" dist="60007" dir="5400000" sy="-100000" algn="bl" rotWithShape="0"/>
              </a:effectLst>
              <a:cs typeface="PT Bold Heading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928662" y="6400800"/>
            <a:ext cx="3962400" cy="457200"/>
          </a:xfrm>
        </p:spPr>
        <p:txBody>
          <a:bodyPr/>
          <a:lstStyle/>
          <a:p>
            <a:r>
              <a:rPr lang="ar-SA" dirty="0" smtClean="0"/>
              <a:t>الدكتور /قطب حنور</a:t>
            </a:r>
            <a:endParaRPr lang="ar-S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214290"/>
            <a:ext cx="8786874" cy="6429420"/>
          </a:xfrm>
        </p:spPr>
        <p:txBody>
          <a:bodyPr/>
          <a:lstStyle/>
          <a:p>
            <a:pPr algn="just" rtl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يمیز بیاجیه بین نوعین من المعرفة </a:t>
            </a:r>
            <a:r>
              <a:rPr lang="ar-SA" b="1" dirty="0" smtClean="0"/>
              <a:t>: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SA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 ) المعرفة الشكلیة </a:t>
            </a:r>
            <a:r>
              <a:rPr lang="ar-SA" b="1" dirty="0" smtClean="0"/>
              <a:t>وتشیر إلى </a:t>
            </a:r>
            <a:r>
              <a:rPr lang="ar-SA" b="1" u="sng" dirty="0" smtClean="0">
                <a:solidFill>
                  <a:srgbClr val="FF0000"/>
                </a:solidFill>
              </a:rPr>
              <a:t>معرفة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المثیرات</a:t>
            </a:r>
            <a:r>
              <a:rPr lang="ar-SA" b="1" dirty="0" smtClean="0"/>
              <a:t> </a:t>
            </a:r>
            <a:r>
              <a:rPr lang="ar-SA" b="1" dirty="0" err="1" smtClean="0"/>
              <a:t>بمعنا</a:t>
            </a:r>
            <a:r>
              <a:rPr lang="ar-SA" b="1" dirty="0" smtClean="0"/>
              <a:t>ھا </a:t>
            </a:r>
            <a:r>
              <a:rPr lang="ar-SA" b="1" u="sng" dirty="0" err="1" smtClean="0">
                <a:solidFill>
                  <a:srgbClr val="FF0000"/>
                </a:solidFill>
              </a:rPr>
              <a:t>ا</a:t>
            </a:r>
            <a:r>
              <a:rPr lang="ar-SA" b="1" u="sng" dirty="0" smtClean="0">
                <a:solidFill>
                  <a:srgbClr val="FF0000"/>
                </a:solidFill>
              </a:rPr>
              <a:t>لحرفي</a:t>
            </a:r>
            <a:r>
              <a:rPr lang="ar-SA" b="1" dirty="0" smtClean="0"/>
              <a:t> فالطفل الرضیع يرى مثیرا متمثلا في حلمة زجاجة الإرضاع فیبدأ في مص الزجاجة . وتعتمد </a:t>
            </a:r>
            <a:r>
              <a:rPr lang="ar-SA" b="1" u="sng" dirty="0" smtClean="0">
                <a:solidFill>
                  <a:srgbClr val="FF0000"/>
                </a:solidFill>
              </a:rPr>
              <a:t>معرفة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الأشكال</a:t>
            </a:r>
            <a:r>
              <a:rPr lang="ar-SA" b="1" dirty="0" smtClean="0"/>
              <a:t> على التعرف على </a:t>
            </a:r>
            <a:r>
              <a:rPr lang="ar-SA" b="1" u="sng" dirty="0" smtClean="0">
                <a:solidFill>
                  <a:srgbClr val="FF0000"/>
                </a:solidFill>
              </a:rPr>
              <a:t>الشكل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العام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للمثیرات</a:t>
            </a:r>
            <a:r>
              <a:rPr lang="ar-SA" b="1" dirty="0" smtClean="0"/>
              <a:t> ومن ھ</a:t>
            </a:r>
            <a:r>
              <a:rPr lang="ar-SA" b="1" dirty="0" err="1" smtClean="0"/>
              <a:t>نا</a:t>
            </a:r>
            <a:r>
              <a:rPr lang="ar-SA" b="1" dirty="0" smtClean="0"/>
              <a:t> جاءت تسمیتھا </a:t>
            </a:r>
            <a:r>
              <a:rPr lang="ar-SA" b="1" u="sng" dirty="0" smtClean="0">
                <a:solidFill>
                  <a:srgbClr val="FF0000"/>
                </a:solidFill>
              </a:rPr>
              <a:t>بالمعرفة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الشكلیة</a:t>
            </a:r>
            <a:r>
              <a:rPr lang="ar-SA" b="1" dirty="0" smtClean="0"/>
              <a:t> </a:t>
            </a:r>
            <a:r>
              <a:rPr lang="ar-SA" b="1" dirty="0" err="1" smtClean="0"/>
              <a:t>و</a:t>
            </a:r>
            <a:r>
              <a:rPr lang="ar-SA" b="1" dirty="0" smtClean="0"/>
              <a:t>ھ</a:t>
            </a:r>
            <a:r>
              <a:rPr lang="ar-SA" b="1" dirty="0" err="1" smtClean="0"/>
              <a:t>ذه</a:t>
            </a:r>
            <a:r>
              <a:rPr lang="ar-SA" b="1" dirty="0" smtClean="0"/>
              <a:t> لا تنبع من المحاكمة العقلیة 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SA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 ) معرفة الإجراء ( الفعل ) </a:t>
            </a:r>
            <a:r>
              <a:rPr lang="ar-SA" b="1" dirty="0" smtClean="0"/>
              <a:t>وتنبع من المحاكمة العقلیة فقد وتنطوي على التوصل إلى </a:t>
            </a:r>
            <a:r>
              <a:rPr lang="ar-SA" b="1" u="sng" dirty="0" smtClean="0">
                <a:solidFill>
                  <a:srgbClr val="FF0000"/>
                </a:solidFill>
              </a:rPr>
              <a:t>الاستدلال</a:t>
            </a:r>
            <a:r>
              <a:rPr lang="ar-SA" b="1" dirty="0" smtClean="0"/>
              <a:t> في أي </a:t>
            </a:r>
            <a:r>
              <a:rPr lang="ar-SA" b="1" u="sng" dirty="0" smtClean="0">
                <a:solidFill>
                  <a:srgbClr val="FF0000"/>
                </a:solidFill>
              </a:rPr>
              <a:t>مستوى</a:t>
            </a:r>
            <a:r>
              <a:rPr lang="ar-SA" b="1" dirty="0" smtClean="0"/>
              <a:t> من </a:t>
            </a:r>
            <a:r>
              <a:rPr lang="ar-SA" b="1" u="sng" dirty="0" smtClean="0">
                <a:solidFill>
                  <a:srgbClr val="FF0000"/>
                </a:solidFill>
              </a:rPr>
              <a:t>المستويات</a:t>
            </a:r>
            <a:r>
              <a:rPr lang="ar-SA" b="1" dirty="0" smtClean="0"/>
              <a:t> 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ھ</a:t>
            </a:r>
            <a:r>
              <a:rPr lang="ar-SA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ناك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أربع مراحل رئیسیة من مراحل النمو المعرفي </a:t>
            </a:r>
            <a:r>
              <a:rPr lang="ar-SA" b="1" dirty="0" smtClean="0"/>
              <a:t>ھي :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SA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 ) المرحلة الحسیة الحركیة </a:t>
            </a:r>
            <a:r>
              <a:rPr lang="ar-SA" b="1" dirty="0" smtClean="0"/>
              <a:t>، وتمتد ھ</a:t>
            </a:r>
            <a:r>
              <a:rPr lang="ar-SA" b="1" dirty="0" err="1" smtClean="0"/>
              <a:t>ذه</a:t>
            </a:r>
            <a:r>
              <a:rPr lang="ar-SA" b="1" dirty="0" smtClean="0"/>
              <a:t> المرحلة من </a:t>
            </a:r>
            <a:r>
              <a:rPr lang="ar-SA" b="1" u="sng" dirty="0" smtClean="0">
                <a:solidFill>
                  <a:srgbClr val="FF0000"/>
                </a:solidFill>
              </a:rPr>
              <a:t>الولادة</a:t>
            </a:r>
            <a:r>
              <a:rPr lang="ar-SA" b="1" dirty="0" smtClean="0"/>
              <a:t> وحتى </a:t>
            </a:r>
            <a:r>
              <a:rPr lang="ar-SA" b="1" u="sng" dirty="0" err="1" smtClean="0">
                <a:solidFill>
                  <a:srgbClr val="FF0000"/>
                </a:solidFill>
              </a:rPr>
              <a:t>ن</a:t>
            </a:r>
            <a:r>
              <a:rPr lang="ar-SA" b="1" u="sng" dirty="0" smtClean="0">
                <a:solidFill>
                  <a:srgbClr val="FF0000"/>
                </a:solidFill>
              </a:rPr>
              <a:t>ھ</a:t>
            </a:r>
            <a:r>
              <a:rPr lang="ar-SA" b="1" u="sng" dirty="0" err="1" smtClean="0">
                <a:solidFill>
                  <a:srgbClr val="FF0000"/>
                </a:solidFill>
              </a:rPr>
              <a:t>اية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السنة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الثانیة</a:t>
            </a:r>
            <a:r>
              <a:rPr lang="ar-SA" b="1" dirty="0" smtClean="0"/>
              <a:t> تقريبا ويحدث التعلم بشكل رئیسي في ھ</a:t>
            </a:r>
            <a:r>
              <a:rPr lang="ar-SA" b="1" dirty="0" err="1" smtClean="0"/>
              <a:t>ذه</a:t>
            </a:r>
            <a:r>
              <a:rPr lang="ar-SA" b="1" dirty="0" smtClean="0"/>
              <a:t> الفترة عبر </a:t>
            </a:r>
            <a:r>
              <a:rPr lang="ar-SA" b="1" u="sng" dirty="0" smtClean="0">
                <a:solidFill>
                  <a:srgbClr val="FF0000"/>
                </a:solidFill>
              </a:rPr>
              <a:t>الإحساسات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والمعالجات</a:t>
            </a:r>
            <a:r>
              <a:rPr lang="ar-SA" b="1" dirty="0" smtClean="0"/>
              <a:t> الیدوية. 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SA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 ) مرحلة ما قبل الإجرائیة أو ما قبل العملیات </a:t>
            </a:r>
            <a:r>
              <a:rPr lang="ar-SA" b="1" dirty="0" smtClean="0"/>
              <a:t>وتمتد من </a:t>
            </a:r>
            <a:r>
              <a:rPr lang="ar-SA" b="1" u="sng" dirty="0" smtClean="0">
                <a:solidFill>
                  <a:srgbClr val="FF0000"/>
                </a:solidFill>
              </a:rPr>
              <a:t>السنة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الثانیة</a:t>
            </a:r>
            <a:r>
              <a:rPr lang="ar-SA" b="1" dirty="0" smtClean="0"/>
              <a:t> حتى </a:t>
            </a:r>
            <a:r>
              <a:rPr lang="ar-SA" b="1" u="sng" dirty="0" smtClean="0">
                <a:solidFill>
                  <a:srgbClr val="FF0000"/>
                </a:solidFill>
              </a:rPr>
              <a:t>السابعة</a:t>
            </a:r>
            <a:r>
              <a:rPr lang="ar-SA" b="1" dirty="0" smtClean="0"/>
              <a:t> ، وفي ھ</a:t>
            </a:r>
            <a:r>
              <a:rPr lang="ar-SA" b="1" dirty="0" err="1" smtClean="0"/>
              <a:t>ذه</a:t>
            </a:r>
            <a:r>
              <a:rPr lang="ar-SA" b="1" dirty="0" smtClean="0"/>
              <a:t> المرحلة يزداد </a:t>
            </a:r>
            <a:r>
              <a:rPr lang="ar-SA" b="1" u="sng" dirty="0" smtClean="0">
                <a:solidFill>
                  <a:srgbClr val="FF0000"/>
                </a:solidFill>
              </a:rPr>
              <a:t>النمو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اللغوي</a:t>
            </a:r>
            <a:r>
              <a:rPr lang="ar-SA" b="1" dirty="0" smtClean="0"/>
              <a:t> ويتسع استخدام الرموز اللغوية ، ويتمكن الفرد من أن يتمثل الموضوعات عن طريق </a:t>
            </a:r>
            <a:r>
              <a:rPr lang="ar-SA" b="1" u="sng" dirty="0" smtClean="0">
                <a:solidFill>
                  <a:srgbClr val="FF0000"/>
                </a:solidFill>
              </a:rPr>
              <a:t>الخیالات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والكلمات</a:t>
            </a:r>
            <a:r>
              <a:rPr lang="ar-SA" b="1" dirty="0" smtClean="0"/>
              <a:t>.</a:t>
            </a:r>
            <a:endParaRPr lang="en-US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-357222" y="6215082"/>
            <a:ext cx="1590684" cy="457200"/>
          </a:xfrm>
        </p:spPr>
        <p:txBody>
          <a:bodyPr/>
          <a:lstStyle/>
          <a:p>
            <a:r>
              <a:rPr lang="ar-SA" dirty="0" smtClean="0"/>
              <a:t>الدكتور /قطب حنور</a:t>
            </a:r>
            <a:endParaRPr lang="ar-S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lnSpcReduction="10000"/>
          </a:bodyPr>
          <a:lstStyle/>
          <a:p>
            <a:pPr algn="r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EG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 ) </a:t>
            </a:r>
            <a:r>
              <a:rPr lang="ar-SA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مرحلة العملیات المادية أو الفترة الإجرائیة المحسوسة </a:t>
            </a:r>
            <a:r>
              <a:rPr lang="ar-SA" b="1" dirty="0" smtClean="0"/>
              <a:t>( العینیة ) </a:t>
            </a:r>
            <a:r>
              <a:rPr lang="ar-SA" dirty="0" smtClean="0"/>
              <a:t>وتمتد</a:t>
            </a:r>
            <a:r>
              <a:rPr lang="en-US" dirty="0" smtClean="0"/>
              <a:t>  </a:t>
            </a:r>
            <a:r>
              <a:rPr lang="ar-SA" dirty="0" smtClean="0"/>
              <a:t>ما بین </a:t>
            </a:r>
            <a:r>
              <a:rPr lang="ar-SA" u="sng" dirty="0" smtClean="0">
                <a:solidFill>
                  <a:srgbClr val="FF0000"/>
                </a:solidFill>
              </a:rPr>
              <a:t>السابعة</a:t>
            </a:r>
            <a:r>
              <a:rPr lang="ar-SA" dirty="0" smtClean="0"/>
              <a:t> </a:t>
            </a:r>
            <a:r>
              <a:rPr lang="ar-SA" u="sng" dirty="0" smtClean="0">
                <a:solidFill>
                  <a:srgbClr val="FF0000"/>
                </a:solidFill>
              </a:rPr>
              <a:t>والثانیة</a:t>
            </a:r>
            <a:r>
              <a:rPr lang="ar-SA" dirty="0" smtClean="0"/>
              <a:t> </a:t>
            </a:r>
            <a:r>
              <a:rPr lang="ar-SA" u="sng" dirty="0" smtClean="0">
                <a:solidFill>
                  <a:srgbClr val="FF0000"/>
                </a:solidFill>
              </a:rPr>
              <a:t>عشرة</a:t>
            </a:r>
            <a:r>
              <a:rPr lang="ar-SA" dirty="0" smtClean="0"/>
              <a:t> من </a:t>
            </a:r>
            <a:r>
              <a:rPr lang="ar-SA" u="sng" dirty="0" smtClean="0">
                <a:solidFill>
                  <a:srgbClr val="FF0000"/>
                </a:solidFill>
              </a:rPr>
              <a:t>العمر</a:t>
            </a:r>
            <a:r>
              <a:rPr lang="ar-SA" dirty="0" smtClean="0"/>
              <a:t> </a:t>
            </a:r>
            <a:r>
              <a:rPr lang="ar-SA" dirty="0" err="1" smtClean="0"/>
              <a:t>وأ</a:t>
            </a:r>
            <a:r>
              <a:rPr lang="ar-SA" dirty="0" smtClean="0"/>
              <a:t>ھم </a:t>
            </a:r>
            <a:r>
              <a:rPr lang="ar-SA" dirty="0" err="1" smtClean="0"/>
              <a:t>م</a:t>
            </a:r>
            <a:r>
              <a:rPr lang="ar-SA" dirty="0" smtClean="0"/>
              <a:t>ا تمیز به ھ</a:t>
            </a:r>
            <a:r>
              <a:rPr lang="ar-SA" dirty="0" err="1" smtClean="0"/>
              <a:t>ذه</a:t>
            </a:r>
            <a:r>
              <a:rPr lang="ar-SA" dirty="0" smtClean="0"/>
              <a:t> المرحلة :</a:t>
            </a:r>
            <a:endParaRPr lang="en-US" dirty="0" smtClean="0"/>
          </a:p>
          <a:p>
            <a:pPr algn="just" rtl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ar-SA" b="1" u="sng" dirty="0" smtClean="0"/>
              <a:t>الانتقال من اللغة المتمركزة حول الذات إلى اللغة ذات الطابع الاجتماعي . </a:t>
            </a:r>
            <a:endParaRPr lang="en-US" b="1" u="sng" dirty="0" smtClean="0"/>
          </a:p>
          <a:p>
            <a:pPr algn="just" rtl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ar-SA" b="1" u="sng" dirty="0" smtClean="0"/>
              <a:t>يحدث التفكیر المنطقي عبر استخدام الأشیاء والموضوعات المادية</a:t>
            </a:r>
            <a:r>
              <a:rPr lang="en-US" b="1" u="sng" dirty="0" smtClean="0"/>
              <a:t> </a:t>
            </a:r>
            <a:r>
              <a:rPr lang="ar-SA" b="1" u="sng" dirty="0" smtClean="0"/>
              <a:t>الملموسة</a:t>
            </a:r>
            <a:endParaRPr lang="en-US" b="1" u="sng" dirty="0" smtClean="0"/>
          </a:p>
          <a:p>
            <a:pPr algn="just" rtl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ar-SA" b="1" u="sng" dirty="0" smtClean="0"/>
              <a:t>يتطور </a:t>
            </a:r>
            <a:r>
              <a:rPr lang="ar-SA" b="1" u="sng" dirty="0" err="1" smtClean="0"/>
              <a:t>مف</a:t>
            </a:r>
            <a:r>
              <a:rPr lang="ar-SA" b="1" u="sng" dirty="0" smtClean="0"/>
              <a:t>ھ</a:t>
            </a:r>
            <a:r>
              <a:rPr lang="ar-SA" b="1" u="sng" dirty="0" err="1" smtClean="0"/>
              <a:t>وم</a:t>
            </a:r>
            <a:r>
              <a:rPr lang="ar-SA" b="1" u="sng" dirty="0" smtClean="0"/>
              <a:t> البقاء للكتلة في سن ( 7 ) والوزن في ( 9</a:t>
            </a:r>
            <a:r>
              <a:rPr lang="en-US" b="1" u="sng" dirty="0" smtClean="0"/>
              <a:t>(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ar-SA" b="1" u="sng" dirty="0" smtClean="0"/>
              <a:t>يتطور </a:t>
            </a:r>
            <a:r>
              <a:rPr lang="ar-SA" b="1" u="sng" dirty="0" err="1" smtClean="0"/>
              <a:t>مف</a:t>
            </a:r>
            <a:r>
              <a:rPr lang="ar-SA" b="1" u="sng" dirty="0" smtClean="0"/>
              <a:t>ھ</a:t>
            </a:r>
            <a:r>
              <a:rPr lang="ar-SA" b="1" u="sng" dirty="0" err="1" smtClean="0"/>
              <a:t>وم</a:t>
            </a:r>
            <a:r>
              <a:rPr lang="ar-SA" b="1" u="sng" dirty="0" smtClean="0"/>
              <a:t> </a:t>
            </a:r>
            <a:r>
              <a:rPr lang="ar-SA" b="1" u="sng" dirty="0" err="1" smtClean="0"/>
              <a:t>المقلوبیة</a:t>
            </a:r>
            <a:r>
              <a:rPr lang="ar-SA" b="1" u="sng" dirty="0" smtClean="0"/>
              <a:t> أو العكسی </a:t>
            </a:r>
            <a:r>
              <a:rPr lang="ar-SA" b="1" u="sng" dirty="0" err="1" smtClean="0"/>
              <a:t>ة</a:t>
            </a:r>
            <a:r>
              <a:rPr lang="ar-SA" b="1" u="sng" dirty="0" smtClean="0"/>
              <a:t> وتعني القدرة على التمثیل الداخلیة</a:t>
            </a:r>
            <a:r>
              <a:rPr lang="en-US" b="1" u="sng" dirty="0" smtClean="0"/>
              <a:t> </a:t>
            </a:r>
            <a:r>
              <a:rPr lang="ar-SA" b="1" u="sng" dirty="0" smtClean="0"/>
              <a:t>لعملیة عكسیة</a:t>
            </a:r>
            <a:r>
              <a:rPr lang="en-US" b="1" u="sng" dirty="0" smtClean="0"/>
              <a:t>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ar-SA" b="1" u="sng" dirty="0" smtClean="0"/>
              <a:t>يصنف الموضوعات ويرتبھا في سلاسل على أساس أبعاد</a:t>
            </a:r>
            <a:endParaRPr lang="en-US" b="1" u="sng" dirty="0" smtClean="0"/>
          </a:p>
          <a:p>
            <a:pPr algn="just" rtl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ar-SA" b="1" u="sng" dirty="0" smtClean="0"/>
              <a:t>يفھم </a:t>
            </a:r>
            <a:r>
              <a:rPr lang="ar-SA" b="1" u="sng" dirty="0" err="1" smtClean="0"/>
              <a:t>مفردات</a:t>
            </a:r>
            <a:r>
              <a:rPr lang="ar-SA" b="1" u="sng" dirty="0" smtClean="0"/>
              <a:t> العلاقة ( </a:t>
            </a:r>
            <a:r>
              <a:rPr lang="ar-SA" b="1" u="sng" dirty="0" err="1" smtClean="0"/>
              <a:t>أ</a:t>
            </a:r>
            <a:r>
              <a:rPr lang="ar-SA" b="1" u="sng" dirty="0" smtClean="0"/>
              <a:t> أطول من </a:t>
            </a:r>
            <a:r>
              <a:rPr lang="ar-SA" b="1" u="sng" dirty="0" err="1" smtClean="0"/>
              <a:t>ب</a:t>
            </a:r>
            <a:r>
              <a:rPr lang="ar-SA" b="1" u="sng" dirty="0" smtClean="0"/>
              <a:t> )</a:t>
            </a:r>
            <a:endParaRPr lang="en-US" b="1" u="sng" dirty="0" smtClean="0"/>
          </a:p>
          <a:p>
            <a:pPr algn="just" rtl="1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ar-SA" b="1" u="sng" dirty="0" smtClean="0"/>
              <a:t>فشل التفكیر في الاحتمالات المستقبلیة دون خبرة مباشرة بالموضوعات</a:t>
            </a:r>
            <a:r>
              <a:rPr lang="en-US" b="1" u="sng" dirty="0" smtClean="0"/>
              <a:t> </a:t>
            </a:r>
            <a:r>
              <a:rPr lang="ar-SA" b="1" u="sng" dirty="0" smtClean="0"/>
              <a:t>المادية</a:t>
            </a:r>
            <a:endParaRPr lang="en-US" b="1" u="sng" dirty="0" smtClean="0"/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SA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 ) المرحلة المجردة أو الفترة الإجرائیة الصورية </a:t>
            </a:r>
            <a:r>
              <a:rPr lang="ar-SA" b="1" dirty="0" smtClean="0"/>
              <a:t>وتبدأ في </a:t>
            </a:r>
            <a:r>
              <a:rPr lang="ar-SA" b="1" u="sng" dirty="0" smtClean="0">
                <a:solidFill>
                  <a:srgbClr val="FF0000"/>
                </a:solidFill>
              </a:rPr>
              <a:t>سن الثالثة عشرة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ar-SA" b="1" dirty="0" smtClean="0"/>
              <a:t>تقريبا وفي ھ</a:t>
            </a:r>
            <a:r>
              <a:rPr lang="ar-SA" b="1" dirty="0" err="1" smtClean="0"/>
              <a:t>ذه</a:t>
            </a:r>
            <a:r>
              <a:rPr lang="ar-SA" b="1" dirty="0" smtClean="0"/>
              <a:t> المرحلة يفكر الفرد بالمجردات ويتابع افتراضات منطقیة ، ويعلل بناء على فرضیات يعزل عناصر المشكلة ويعالج كل الحلول الممكنة</a:t>
            </a:r>
            <a:r>
              <a:rPr lang="en-US" b="1" dirty="0" smtClean="0"/>
              <a:t> </a:t>
            </a:r>
            <a:r>
              <a:rPr lang="ar-SA" b="1" dirty="0" smtClean="0"/>
              <a:t>بانتظام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142976" y="571480"/>
            <a:ext cx="7286676" cy="857256"/>
          </a:xfrm>
          <a:prstGeom prst="round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PT Bold Heading" pitchFamily="2" charset="-78"/>
              </a:rPr>
              <a:t>العوامل التي تؤثر في النمو </a:t>
            </a:r>
            <a:r>
              <a:rPr lang="ar-EG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PT Bold Heading" pitchFamily="2" charset="-78"/>
              </a:rPr>
              <a:t>(عند بياجية)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PT Bold Heading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929058" y="2214554"/>
            <a:ext cx="4857784" cy="78581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العوامل الحيوية (البيولوجية)</a:t>
            </a:r>
            <a:endParaRPr lang="en-US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PT Bold Heading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857620" y="5286388"/>
            <a:ext cx="4857784" cy="78581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العوامل الاجتماعية</a:t>
            </a:r>
            <a:r>
              <a:rPr lang="ar-EG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(الثقافة الاجتماعية)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PT Bold Heading" pitchFamily="2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785786" y="3286124"/>
            <a:ext cx="4857784" cy="78581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العوامل التوازن(</a:t>
            </a:r>
            <a:r>
              <a:rPr lang="ar-EG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عوامل التنظيم الذاتي</a:t>
            </a:r>
            <a:r>
              <a:rPr lang="ar-EG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)</a:t>
            </a:r>
            <a:endParaRPr lang="en-US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1285860"/>
            <a:ext cx="8858312" cy="5357850"/>
          </a:xfrm>
        </p:spPr>
        <p:txBody>
          <a:bodyPr>
            <a:normAutofit lnSpcReduction="10000"/>
          </a:bodyPr>
          <a:lstStyle/>
          <a:p>
            <a:pPr algn="just" rtl="1">
              <a:buClrTx/>
              <a:buFont typeface="Wingdings" pitchFamily="2" charset="2"/>
              <a:buChar char="q"/>
            </a:pPr>
            <a:r>
              <a:rPr lang="ar-EG" sz="2400" dirty="0" smtClean="0"/>
              <a:t>يعرف </a:t>
            </a: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النمو المعرفي </a:t>
            </a:r>
            <a:r>
              <a:rPr lang="ar-EG" sz="2400" dirty="0" smtClean="0"/>
              <a:t>علي أنه ” </a:t>
            </a: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بنيان هرمي مرتب طبقاً لمجموعة من المهارات المحددة“.</a:t>
            </a:r>
          </a:p>
          <a:p>
            <a:pPr algn="just" rtl="1">
              <a:buClrTx/>
              <a:buFont typeface="Wingdings" pitchFamily="2" charset="2"/>
              <a:buChar char="q"/>
            </a:pPr>
            <a:r>
              <a:rPr lang="ar-EG" sz="2400" dirty="0" smtClean="0"/>
              <a:t>ويعرف </a:t>
            </a: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المعرفة</a:t>
            </a:r>
            <a:r>
              <a:rPr lang="ar-EG" sz="2400" dirty="0" smtClean="0"/>
              <a:t> علي أنها ” </a:t>
            </a: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تلك العمليات التي تمكن الفرد من التحكم في التباينات التي يعملها أو يفكر فيها“</a:t>
            </a:r>
          </a:p>
          <a:p>
            <a:pPr algn="just" rtl="1">
              <a:buClrTx/>
              <a:buFont typeface="Wingdings" pitchFamily="2" charset="2"/>
              <a:buChar char="q"/>
            </a:pPr>
            <a:r>
              <a:rPr lang="ar-EG" sz="2400" dirty="0" smtClean="0"/>
              <a:t>أن </a:t>
            </a: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مهارات</a:t>
            </a:r>
            <a:r>
              <a:rPr lang="ar-EG" sz="2400" dirty="0" smtClean="0"/>
              <a:t> الأطفال تنمو وفق لمستويات وتنقسم هذه </a:t>
            </a: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المستويات</a:t>
            </a:r>
            <a:r>
              <a:rPr lang="ar-EG" sz="2400" dirty="0" smtClean="0"/>
              <a:t> إلي </a:t>
            </a: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طبقات</a:t>
            </a:r>
            <a:r>
              <a:rPr lang="ar-EG" sz="2400" dirty="0" smtClean="0"/>
              <a:t> وهي: </a:t>
            </a:r>
          </a:p>
          <a:p>
            <a:pPr algn="just" rtl="1">
              <a:buClrTx/>
              <a:buNone/>
            </a:pP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الطبقة الأولي </a:t>
            </a:r>
            <a:r>
              <a:rPr lang="ar-EG" sz="2400" dirty="0" smtClean="0"/>
              <a:t>: هي الحسية الحركية تمثل من المستوي الأول إلي الرابع.</a:t>
            </a:r>
          </a:p>
          <a:p>
            <a:pPr algn="just" rtl="1">
              <a:buClrTx/>
              <a:buNone/>
            </a:pP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الثانية</a:t>
            </a:r>
            <a:r>
              <a:rPr lang="ar-EG" sz="2400" dirty="0" smtClean="0"/>
              <a:t> : فتمثل من المستوي 4-7 وهي التي تشمل عل مجموعات التمثل.</a:t>
            </a:r>
          </a:p>
          <a:p>
            <a:pPr algn="just" rtl="1">
              <a:buClrTx/>
              <a:buNone/>
            </a:pP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الثالثة</a:t>
            </a:r>
            <a:r>
              <a:rPr lang="ar-EG" sz="2400" dirty="0" smtClean="0"/>
              <a:t> : فتضم المستويات 7-10 وتمثل المجموعة المجردة.</a:t>
            </a:r>
          </a:p>
          <a:p>
            <a:pPr algn="just" rtl="1">
              <a:buClrTx/>
              <a:buFont typeface="Wingdings" pitchFamily="2" charset="2"/>
              <a:buChar char="q"/>
            </a:pP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والمهارات</a:t>
            </a:r>
            <a:r>
              <a:rPr lang="ar-EG" sz="2400" dirty="0" smtClean="0"/>
              <a:t> تنتقل إلي </a:t>
            </a: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مهارات</a:t>
            </a:r>
            <a:r>
              <a:rPr lang="ar-EG" sz="2400" dirty="0" smtClean="0"/>
              <a:t> أكثر </a:t>
            </a: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تقدماً</a:t>
            </a:r>
            <a:r>
              <a:rPr lang="ar-EG" sz="2400" dirty="0" smtClean="0"/>
              <a:t> عن طريق </a:t>
            </a: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خمسة قواعد للتحويل</a:t>
            </a:r>
            <a:r>
              <a:rPr lang="ar-EG" sz="2400" dirty="0" smtClean="0"/>
              <a:t>:</a:t>
            </a:r>
          </a:p>
          <a:p>
            <a:pPr algn="just" rtl="1">
              <a:buClrTx/>
              <a:buNone/>
            </a:pP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القاعدة</a:t>
            </a:r>
            <a:r>
              <a:rPr lang="ar-EG" sz="2400" dirty="0" smtClean="0"/>
              <a:t> </a:t>
            </a: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الأولي</a:t>
            </a:r>
            <a:r>
              <a:rPr lang="ar-EG" sz="2400" dirty="0" smtClean="0"/>
              <a:t> </a:t>
            </a: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والثانية</a:t>
            </a:r>
            <a:r>
              <a:rPr lang="ar-EG" sz="2400" dirty="0" smtClean="0"/>
              <a:t> هي :</a:t>
            </a:r>
            <a:r>
              <a:rPr lang="ar-EG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التآزر</a:t>
            </a:r>
            <a:r>
              <a:rPr lang="ar-EG" sz="2400" dirty="0" smtClean="0"/>
              <a:t> </a:t>
            </a:r>
            <a:r>
              <a:rPr lang="ar-EG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والتركيب</a:t>
            </a:r>
            <a:r>
              <a:rPr lang="ar-EG" sz="2400" dirty="0" smtClean="0"/>
              <a:t> </a:t>
            </a:r>
          </a:p>
          <a:p>
            <a:pPr algn="just" rtl="1">
              <a:buClrTx/>
              <a:buNone/>
            </a:pP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القاعدة</a:t>
            </a:r>
            <a:r>
              <a:rPr lang="ar-EG" sz="2400" dirty="0" smtClean="0"/>
              <a:t> </a:t>
            </a: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الثانية</a:t>
            </a:r>
            <a:r>
              <a:rPr lang="ar-EG" sz="2400" dirty="0" smtClean="0"/>
              <a:t> هي نموذج </a:t>
            </a:r>
            <a:r>
              <a:rPr lang="ar-EG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التركيز</a:t>
            </a:r>
            <a:r>
              <a:rPr lang="ar-EG" sz="2400" dirty="0" smtClean="0"/>
              <a:t> بحيث تكون المهارات متميزة عن بعضها.</a:t>
            </a:r>
          </a:p>
          <a:p>
            <a:pPr algn="just" rtl="1">
              <a:buClrTx/>
              <a:buNone/>
            </a:pP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الرابعة</a:t>
            </a:r>
            <a:r>
              <a:rPr lang="ar-EG" sz="2400" dirty="0" smtClean="0"/>
              <a:t>: وهي </a:t>
            </a:r>
            <a:r>
              <a:rPr lang="ar-EG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الإحلال</a:t>
            </a:r>
            <a:r>
              <a:rPr lang="ar-EG" sz="2400" dirty="0" smtClean="0"/>
              <a:t> ويشكل نوع من التعميم.</a:t>
            </a:r>
          </a:p>
          <a:p>
            <a:pPr algn="just" rtl="1">
              <a:buClrTx/>
              <a:buNone/>
            </a:pP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الخامسة</a:t>
            </a:r>
            <a:r>
              <a:rPr lang="ar-EG" sz="2400" dirty="0" smtClean="0"/>
              <a:t> </a:t>
            </a: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والأخيرة</a:t>
            </a:r>
            <a:r>
              <a:rPr lang="ar-EG" sz="2400" dirty="0" smtClean="0"/>
              <a:t> : وهي </a:t>
            </a:r>
            <a:r>
              <a:rPr lang="ar-EG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التمايز</a:t>
            </a:r>
            <a:r>
              <a:rPr lang="ar-EG" sz="2400" dirty="0" smtClean="0"/>
              <a:t> بحيث يستطيع الطفل تقسيم الأشياء إلي مجموعات.</a:t>
            </a:r>
            <a:endParaRPr lang="en-US" sz="24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142976" y="285728"/>
            <a:ext cx="7286676" cy="785818"/>
          </a:xfrm>
          <a:prstGeom prst="round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perspectiveBelow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PT Bold Heading" pitchFamily="2" charset="-78"/>
              </a:rPr>
              <a:t>نظرية المهارات</a:t>
            </a:r>
            <a:endParaRPr lang="en-US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PT Bold Heading" pitchFamily="2" charset="-78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928662" y="6400800"/>
            <a:ext cx="3962400" cy="457200"/>
          </a:xfrm>
        </p:spPr>
        <p:txBody>
          <a:bodyPr/>
          <a:lstStyle/>
          <a:p>
            <a:r>
              <a:rPr lang="ar-SA" dirty="0" smtClean="0"/>
              <a:t>الدكتور /قطب حنور</a:t>
            </a:r>
            <a:endParaRPr lang="ar-S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/>
            </a:r>
            <a:b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</a:br>
            <a:r>
              <a:rPr lang="ar-SA" sz="4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>الفصل </a:t>
            </a:r>
            <a:r>
              <a:rPr lang="ar-EG" sz="4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>الثاني</a:t>
            </a:r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/>
            </a:r>
            <a:b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</a:b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095508"/>
          </a:xfrm>
        </p:spPr>
        <p:txBody>
          <a:bodyPr>
            <a:normAutofit fontScale="92500" lnSpcReduction="10000"/>
          </a:bodyPr>
          <a:lstStyle/>
          <a:p>
            <a:endParaRPr lang="ar-SA" dirty="0" smtClean="0"/>
          </a:p>
          <a:p>
            <a:pPr algn="ctr"/>
            <a:r>
              <a:rPr lang="ar-EG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SA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النمو المعرفي</a:t>
            </a:r>
            <a:r>
              <a:rPr lang="ar-EG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في مرحلة المهد</a:t>
            </a:r>
            <a:endParaRPr lang="ar-SA" sz="4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r>
              <a:rPr lang="ar-EG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ar-SA" sz="4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r>
              <a:rPr lang="ar-EG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(</a:t>
            </a:r>
            <a:r>
              <a:rPr lang="ar-SA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الميلاد</a:t>
            </a:r>
            <a:r>
              <a:rPr lang="ar-EG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-2سنة)</a:t>
            </a:r>
            <a:endParaRPr lang="ar-SA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endParaRPr lang="ar-SA" sz="4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endParaRPr lang="ar-SA" dirty="0" smtClean="0"/>
          </a:p>
          <a:p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714612" y="6215082"/>
            <a:ext cx="4000500" cy="45720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cs typeface="PT Bold Heading" pitchFamily="2" charset="-78"/>
              </a:rPr>
              <a:t>الدكتور /قطب حنور</a:t>
            </a:r>
            <a:endParaRPr lang="ar-S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ClrTx/>
              <a:buFont typeface="Wingdings" pitchFamily="2" charset="2"/>
              <a:buChar char="q"/>
            </a:pP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يولد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الطفل 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وهو يتمتع بالاستعداد للبدء في عملية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النضج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المعرفي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,ذلك أن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مراكز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الإحساس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عنده ليست قادرة فقط علي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تلقي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المثيرات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الخارجية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, بمعني أن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يري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ويسمع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ويتذوق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ويشم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ويحس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, ولكنه أيضاً قادر علي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القيام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بانتباه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انتقائي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لمثل هذه </a:t>
            </a:r>
            <a:r>
              <a:rPr lang="ar-EG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الأحداث</a:t>
            </a:r>
            <a:r>
              <a:rPr lang="ar-EG" sz="36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والتي تحدث في هذه الفترة من عمره.</a:t>
            </a:r>
            <a:endParaRPr lang="en-US" sz="3600" dirty="0"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142976" y="285728"/>
            <a:ext cx="7286676" cy="785818"/>
          </a:xfrm>
          <a:prstGeom prst="roundRect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cs typeface="PT Bold Heading" pitchFamily="2" charset="-78"/>
              </a:rPr>
              <a:t>إمكانيات حيث الولادة</a:t>
            </a:r>
            <a:endParaRPr lang="en-US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1500166" y="1571612"/>
            <a:ext cx="5634876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ar-EG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نمو الحواس عند الطفل</a:t>
            </a:r>
          </a:p>
          <a:p>
            <a:pPr algn="ctr"/>
            <a:r>
              <a:rPr lang="ar-EG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في</a:t>
            </a:r>
          </a:p>
          <a:p>
            <a:pPr algn="ctr"/>
            <a:r>
              <a:rPr lang="ar-EG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ar-EG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EG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PT Bold Heading" pitchFamily="2" charset="-78"/>
              </a:rPr>
              <a:t>مرحلة المهد</a:t>
            </a:r>
            <a:endParaRPr lang="ar-SA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500034" y="2143116"/>
            <a:ext cx="8429684" cy="3286148"/>
          </a:xfrm>
        </p:spPr>
        <p:txBody>
          <a:bodyPr>
            <a:normAutofit/>
          </a:bodyPr>
          <a:lstStyle/>
          <a:p>
            <a:pPr algn="just" rtl="1">
              <a:buClrTx/>
              <a:buFont typeface="Wingdings" pitchFamily="2" charset="2"/>
              <a:buChar char="q"/>
            </a:pP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يتميز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الأبصار</a:t>
            </a:r>
            <a:r>
              <a:rPr lang="ar-EG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في هذه المرحلة في سبيل المثال نجد أن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الرضيع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لديه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حساسية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ملحوظة للتمييز بين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الأشكال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ذات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الأنماط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, وبين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المساحة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الفارغة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, كما أنهم يميزون بين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الدوائر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والخطوط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المستقيمة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, ويميزون بين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أطوال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موجات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اللون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الأزرق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والأخضر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والأصفر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EG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والأحمر</a:t>
            </a:r>
            <a:r>
              <a:rPr lang="ar-EG" sz="32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.</a:t>
            </a:r>
          </a:p>
          <a:p>
            <a:pPr algn="just" rtl="1">
              <a:buClrTx/>
              <a:buNone/>
            </a:pPr>
            <a:endParaRPr lang="en-US" sz="3200" dirty="0"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142976" y="285728"/>
            <a:ext cx="7286676" cy="1071570"/>
          </a:xfrm>
          <a:prstGeom prst="roundRect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cs typeface="PT Bold Heading" pitchFamily="2" charset="-78"/>
              </a:rPr>
              <a:t>نمو الإدراك البصري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195778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SA" sz="2800" b="1" dirty="0" smtClean="0"/>
              <a:t> تجربة ”</a:t>
            </a:r>
            <a:r>
              <a:rPr lang="ar-SA" sz="2800" b="1" dirty="0" err="1" smtClean="0"/>
              <a:t>فاتتز</a:t>
            </a:r>
            <a:r>
              <a:rPr lang="ar-SA" sz="2800" b="1" dirty="0" smtClean="0"/>
              <a:t>“ 1958 تبين من التجربة أن الأطفال أقل من عمر شهرين يفضلون الأشكال المخططة, بينا الأطفال الأكبر من شهرين يفضلون الأشكال نصف الكروية.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SA" sz="2800" b="1" dirty="0" smtClean="0"/>
              <a:t>كذلك دراسة ”</a:t>
            </a:r>
            <a:r>
              <a:rPr lang="ar-SA" sz="2800" b="1" dirty="0" err="1" smtClean="0"/>
              <a:t>فانتز</a:t>
            </a:r>
            <a:r>
              <a:rPr lang="ar-SA" sz="2800" b="1" dirty="0" smtClean="0"/>
              <a:t>“ علي أمكانية تميز الطفل الوجه ,فقدم للطفل ثلاث صور إحداهما للأم والباقي للسيدات غرباء , فوجد أن الطفل يطيل النظر في للوجوه السيدات الغريبة ,وعدم النظر لوجه الأم لأنه تعود عليها في حالة حركة ,أما الصورة الثابتة غير مألوفة للطفل. </a:t>
            </a:r>
            <a:endParaRPr lang="en-US" sz="28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34" y="357166"/>
            <a:ext cx="8072494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PT Bold Broken" pitchFamily="2" charset="-78"/>
              </a:rPr>
              <a:t>نتائج الدراسات علي الإدراك البصري للأطفال حديث الولادة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PT Bold Broken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1000100" y="6400800"/>
            <a:ext cx="3962400" cy="457200"/>
          </a:xfrm>
        </p:spPr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8072494" cy="4643470"/>
          </a:xfrm>
        </p:spPr>
        <p:txBody>
          <a:bodyPr>
            <a:normAutofit/>
          </a:bodyPr>
          <a:lstStyle/>
          <a:p>
            <a:pPr algn="just" rtl="1">
              <a:spcBef>
                <a:spcPts val="1200"/>
              </a:spcBef>
              <a:spcAft>
                <a:spcPts val="1200"/>
              </a:spcAft>
              <a:buClrTx/>
              <a:buSzPct val="86000"/>
              <a:buFont typeface="Wingdings" pitchFamily="2" charset="2"/>
              <a:buChar char="q"/>
            </a:pPr>
            <a:r>
              <a:rPr lang="ar-EG" sz="2800" b="1" dirty="0" smtClean="0"/>
              <a:t>يبدو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الإدراك السمعي </a:t>
            </a:r>
            <a:r>
              <a:rPr lang="ar-EG" sz="2800" b="1" dirty="0" smtClean="0"/>
              <a:t>عند الطفل حاد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وانتقائي</a:t>
            </a:r>
            <a:r>
              <a:rPr lang="ar-EG" sz="2800" b="1" dirty="0" smtClean="0"/>
              <a:t> فالرضع حديثي الولادة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يتجهون</a:t>
            </a:r>
            <a:r>
              <a:rPr lang="ar-EG" sz="2800" b="1" dirty="0" smtClean="0"/>
              <a:t> بأبصارهم نحو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الأصوات</a:t>
            </a:r>
            <a:r>
              <a:rPr lang="ar-EG" sz="2800" b="1" dirty="0" smtClean="0"/>
              <a:t> كما أن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نبض</a:t>
            </a:r>
            <a:r>
              <a:rPr lang="ar-EG" sz="2800" b="1" dirty="0" smtClean="0"/>
              <a:t>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قلوبهم</a:t>
            </a:r>
            <a:r>
              <a:rPr lang="ar-EG" sz="2800" b="1" dirty="0" smtClean="0"/>
              <a:t> يستجيب زيادة أو نقصاناً لحدة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الصوت</a:t>
            </a:r>
            <a:r>
              <a:rPr lang="ar-EG" sz="2800" b="1" dirty="0" smtClean="0"/>
              <a:t> المحيط بهم.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ClrTx/>
              <a:buSzPct val="86000"/>
              <a:buFont typeface="Wingdings" pitchFamily="2" charset="2"/>
              <a:buChar char="q"/>
            </a:pPr>
            <a:r>
              <a:rPr lang="ar-EG" sz="2800" b="1" dirty="0" smtClean="0"/>
              <a:t>وعند عمر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ثلاثة أسابيع </a:t>
            </a:r>
            <a:r>
              <a:rPr lang="ar-EG" sz="2800" b="1" dirty="0" smtClean="0"/>
              <a:t>يظهرون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الضيق</a:t>
            </a:r>
            <a:r>
              <a:rPr lang="ar-EG" sz="2800" b="1" dirty="0" smtClean="0"/>
              <a:t> إذا لم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تصدر</a:t>
            </a:r>
            <a:r>
              <a:rPr lang="ar-EG" sz="2800" b="1" dirty="0" smtClean="0"/>
              <a:t>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</a:t>
            </a:r>
            <a:r>
              <a:rPr lang="ar-EG" sz="2800" b="1" dirty="0" smtClean="0"/>
              <a:t> صوتها من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فمها</a:t>
            </a:r>
            <a:r>
              <a:rPr lang="ar-EG" sz="2800" b="1" dirty="0" smtClean="0"/>
              <a:t> , لأنهم يتوقعون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سماع</a:t>
            </a:r>
            <a:r>
              <a:rPr lang="ar-EG" sz="2800" b="1" dirty="0" smtClean="0"/>
              <a:t>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صوت</a:t>
            </a:r>
            <a:r>
              <a:rPr lang="ar-EG" sz="2800" b="1" dirty="0" smtClean="0"/>
              <a:t>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</a:t>
            </a:r>
            <a:r>
              <a:rPr lang="ar-EG" sz="2800" b="1" dirty="0" smtClean="0"/>
              <a:t> من مكان معين صار مألوف 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ClrTx/>
              <a:buSzPct val="86000"/>
              <a:buFont typeface="Wingdings" pitchFamily="2" charset="2"/>
              <a:buChar char="q"/>
            </a:pPr>
            <a:r>
              <a:rPr lang="ar-EG" sz="2800" b="1" dirty="0" smtClean="0"/>
              <a:t>كما نهم يظهرون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أصوات</a:t>
            </a:r>
            <a:r>
              <a:rPr lang="ar-EG" sz="2800" b="1" dirty="0" smtClean="0"/>
              <a:t>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مختلفة</a:t>
            </a:r>
            <a:r>
              <a:rPr lang="ar-EG" sz="2800" b="1" dirty="0" smtClean="0"/>
              <a:t>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للأصوات</a:t>
            </a:r>
            <a:r>
              <a:rPr lang="ar-EG" sz="2800" b="1" dirty="0" smtClean="0"/>
              <a:t> عند تردد مختلفة, فالتردد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المنخفض</a:t>
            </a:r>
            <a:r>
              <a:rPr lang="ar-EG" sz="2800" b="1" dirty="0" smtClean="0"/>
              <a:t> تكون الاستجابة له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جيدة</a:t>
            </a:r>
            <a:r>
              <a:rPr lang="ar-EG" sz="2800" b="1" dirty="0" smtClean="0"/>
              <a:t>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ويكف</a:t>
            </a:r>
            <a:r>
              <a:rPr lang="ar-EG" sz="2800" b="1" dirty="0" smtClean="0"/>
              <a:t>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الضيق</a:t>
            </a:r>
            <a:r>
              <a:rPr lang="ar-EG" sz="2800" b="1" dirty="0" smtClean="0"/>
              <a:t>, بينما يسبب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التردد</a:t>
            </a:r>
            <a:r>
              <a:rPr lang="ar-EG" sz="2800" b="1" dirty="0" smtClean="0"/>
              <a:t>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العالي</a:t>
            </a:r>
            <a:r>
              <a:rPr lang="ar-EG" sz="2800" b="1" dirty="0" smtClean="0"/>
              <a:t> الأطفال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الدهشة</a:t>
            </a:r>
            <a:r>
              <a:rPr lang="ar-EG" sz="2800" b="1" dirty="0" smtClean="0"/>
              <a:t> </a:t>
            </a:r>
            <a:r>
              <a:rPr lang="ar-EG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والجمود</a:t>
            </a:r>
            <a:r>
              <a:rPr lang="ar-EG" sz="2800" b="1" dirty="0" smtClean="0"/>
              <a:t>.</a:t>
            </a:r>
            <a:endParaRPr lang="en-US" sz="28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142976" y="285728"/>
            <a:ext cx="7286676" cy="785818"/>
          </a:xfrm>
          <a:prstGeom prst="roundRect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cs typeface="PT Bold Heading" pitchFamily="2" charset="-78"/>
              </a:rPr>
              <a:t>نمو الإدراك السمعي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/>
            </a:r>
            <a:b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</a:br>
            <a:r>
              <a:rPr lang="ar-SA" sz="4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الفصل الأول</a:t>
            </a:r>
            <a: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/>
            </a:r>
            <a:br>
              <a:rPr lang="ar-S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</a:b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 smtClean="0"/>
          </a:p>
          <a:p>
            <a:pPr algn="ctr"/>
            <a:r>
              <a:rPr lang="ar-SA" sz="4800" dirty="0" smtClean="0">
                <a:solidFill>
                  <a:srgbClr val="00206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الاتجاهات الحديثة في النمو المعرفي</a:t>
            </a:r>
          </a:p>
          <a:p>
            <a:endParaRPr lang="ar-SA" dirty="0" smtClean="0"/>
          </a:p>
          <a:p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914400" y="1714488"/>
            <a:ext cx="7772400" cy="4305312"/>
          </a:xfrm>
        </p:spPr>
        <p:txBody>
          <a:bodyPr>
            <a:normAutofit/>
          </a:bodyPr>
          <a:lstStyle/>
          <a:p>
            <a:pPr algn="just" rtl="1"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ar-SA" sz="2800" b="1" dirty="0" smtClean="0"/>
              <a:t> الأطفال في السن قادرين علي الإدراك الشمى وإدراك الروائح 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ar-SA" sz="2800" b="1" dirty="0" smtClean="0"/>
              <a:t> فمن خلال تجربة تم وضع بعض الملابس حول الطفل بعضها خاص بالأم والملابس الأخرى خاصة بسيدات أخري أو جديدة , فوجد أن الطفل يحرك رأسه نحو الملابس الخاصة بالأم عددت مرات بعكس الملابس الأخرى , فوجد أن 17 طفلاً من بين 20 توجهوا عدداً من المرات أكثر للملابس الخاصة بالأم عن الملابس الأخرى.</a:t>
            </a:r>
            <a:endParaRPr lang="en-US" sz="28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142976" y="285728"/>
            <a:ext cx="7286676" cy="785818"/>
          </a:xfrm>
          <a:prstGeom prst="roundRect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cs typeface="PT Bold Heading" pitchFamily="2" charset="-78"/>
              </a:rPr>
              <a:t>نمو الإدراك </a:t>
            </a: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cs typeface="PT Bold Heading" pitchFamily="2" charset="-78"/>
              </a:rPr>
              <a:t>الشمي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914400" y="2000240"/>
            <a:ext cx="7772400" cy="4019560"/>
          </a:xfrm>
        </p:spPr>
        <p:txBody>
          <a:bodyPr>
            <a:normAutofit/>
          </a:bodyPr>
          <a:lstStyle/>
          <a:p>
            <a:pPr algn="just" rtl="1"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ar-SA" sz="2800" b="1" dirty="0" smtClean="0"/>
              <a:t> فقد تبين أن الأطفال في هذا العمر يتوقعون أن تكون الأشياء ملموسة.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ar-SA" sz="2800" b="1" dirty="0" smtClean="0"/>
              <a:t> تجربة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باور وآخرون“ </a:t>
            </a:r>
            <a:r>
              <a:rPr lang="ar-SA" sz="2800" b="1" dirty="0" smtClean="0"/>
              <a:t>علي الأطفال من خلال تقديم خداعات بصرية للأطفال عند لمسها لا يجدون شئ , وتقديم أشياء آخري حقيقية . فوجد أن الأطفال يطلون النظر في الأشياء الحقيقية دون ظهور أي علامات للاضطراب , أما الأشياء الوهمية فإنها تسبب صراخاً عندما يحاول الطفل لمسها ولا يجد شيئاً.</a:t>
            </a:r>
            <a:endParaRPr lang="en-US" sz="28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142976" y="285728"/>
            <a:ext cx="7286676" cy="785818"/>
          </a:xfrm>
          <a:prstGeom prst="roundRect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cs typeface="PT Bold Heading" pitchFamily="2" charset="-78"/>
              </a:rPr>
              <a:t>نمو الإدراك </a:t>
            </a:r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  <a:cs typeface="PT Bold Heading" pitchFamily="2" charset="-78"/>
              </a:rPr>
              <a:t>اللمسي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572000"/>
          </a:xfrm>
        </p:spPr>
        <p:txBody>
          <a:bodyPr>
            <a:normAutofit/>
          </a:bodyPr>
          <a:lstStyle/>
          <a:p>
            <a:pPr algn="just" rt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ar-SA" b="1" dirty="0" smtClean="0"/>
              <a:t> من العرض السابق نجد أن الطفل يستطيع أن يتابع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الصوت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smtClean="0"/>
              <a:t>والاتجاه نحوه ونحو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الرائحة</a:t>
            </a:r>
            <a:r>
              <a:rPr lang="ar-SA" b="1" dirty="0" smtClean="0"/>
              <a:t> وإذا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لمس</a:t>
            </a:r>
            <a:r>
              <a:rPr lang="ar-SA" b="1" dirty="0" smtClean="0"/>
              <a:t> شئ فإنه يتوقع أن يكون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حقيقي</a:t>
            </a:r>
            <a:r>
              <a:rPr lang="ar-SA" b="1" dirty="0" smtClean="0"/>
              <a:t> يمكن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لمسه</a:t>
            </a:r>
            <a:r>
              <a:rPr lang="ar-SA" b="1" dirty="0" smtClean="0"/>
              <a:t>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ar-SA" b="1" dirty="0" smtClean="0"/>
              <a:t>أن مجموعة هذه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المتآزرات</a:t>
            </a:r>
            <a:r>
              <a:rPr lang="ar-SA" b="1" dirty="0" smtClean="0"/>
              <a:t> لا يبدو أنها نتيجة للتعلم لأنها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موجودة</a:t>
            </a:r>
            <a:r>
              <a:rPr lang="ar-SA" b="1" dirty="0" smtClean="0"/>
              <a:t> منذ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الولادة</a:t>
            </a:r>
            <a:r>
              <a:rPr lang="ar-SA" b="1" dirty="0" smtClean="0"/>
              <a:t> 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ar-SA" b="1" dirty="0" smtClean="0"/>
              <a:t> أن الأطفال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قادرين</a:t>
            </a:r>
            <a:r>
              <a:rPr lang="ar-SA" b="1" dirty="0" smtClean="0"/>
              <a:t> علي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تمييز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المثيرات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المختلفة</a:t>
            </a:r>
            <a:r>
              <a:rPr lang="ar-SA" b="1" dirty="0" smtClean="0"/>
              <a:t> في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بيئاتهم</a:t>
            </a:r>
            <a:r>
              <a:rPr lang="ar-SA" b="1" dirty="0" smtClean="0"/>
              <a:t> مما يؤكد امتلاكهم لقدرات أساسية علي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التذكر</a:t>
            </a:r>
            <a:r>
              <a:rPr lang="ar-SA" b="1" dirty="0" smtClean="0"/>
              <a:t> وإن كانت لا تتعدي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ذاكرة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التعرف</a:t>
            </a:r>
            <a:r>
              <a:rPr lang="ar-SA" b="1" dirty="0" smtClean="0"/>
              <a:t> التي يمكن تعريفها باعتبارها: ”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القدرة علي التعرف علي المألوف من الأشياء عند رؤيتها فقط والعجز عن استدعائها من الذاكرة في حالة غيابها“.</a:t>
            </a: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34" y="357166"/>
            <a:ext cx="8072494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3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  <a:cs typeface="PT Bold Broken" pitchFamily="2" charset="-78"/>
              </a:rPr>
              <a:t>ما مدي قدرة هؤلاء الأطفال علي التآزر؟</a:t>
            </a:r>
            <a:endParaRPr lang="en-US" sz="36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  <a:cs typeface="PT Bold Broken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slop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6600" b="1" cap="all" dirty="0" smtClean="0">
                <a:ln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PT Bold Heading" pitchFamily="2" charset="-78"/>
              </a:rPr>
              <a:t>النمو المعرفي خلال</a:t>
            </a:r>
            <a:endParaRPr lang="en-US" sz="6600" b="1" cap="all" dirty="0">
              <a:ln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400" b="1" cap="all" dirty="0" smtClean="0">
                <a:ln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PT Bold Heading" pitchFamily="2" charset="-78"/>
              </a:rPr>
              <a:t>السنتين</a:t>
            </a:r>
            <a:r>
              <a:rPr lang="ar-SA" sz="1800" dirty="0" smtClean="0"/>
              <a:t> </a:t>
            </a:r>
            <a:r>
              <a:rPr lang="ar-SA" sz="4400" b="1" cap="all" dirty="0" smtClean="0">
                <a:ln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PT Bold Heading" pitchFamily="2" charset="-78"/>
              </a:rPr>
              <a:t>الأوليتين</a:t>
            </a:r>
            <a:endParaRPr lang="en-US" sz="4400" b="1" cap="all" dirty="0" smtClean="0">
              <a:ln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  <a:ea typeface="+mj-ea"/>
              <a:cs typeface="PT Bold Heading" pitchFamily="2" charset="-78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</p:spTree>
  </p:cSld>
  <p:clrMapOvr>
    <a:masterClrMapping/>
  </p:clrMapOvr>
  <p:transition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572000"/>
          </a:xfrm>
        </p:spPr>
        <p:txBody>
          <a:bodyPr>
            <a:normAutofit/>
          </a:bodyPr>
          <a:lstStyle/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SA" sz="2800" b="1" dirty="0" smtClean="0"/>
              <a:t> قد اعتقد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بياجيه ” </a:t>
            </a:r>
            <a:r>
              <a:rPr lang="ar-SA" sz="2800" b="1" dirty="0" smtClean="0"/>
              <a:t>أن هناك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ثلاثة</a:t>
            </a:r>
            <a:r>
              <a:rPr lang="ar-SA" sz="2800" b="1" dirty="0" smtClean="0"/>
              <a:t>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مراحل</a:t>
            </a:r>
            <a:r>
              <a:rPr lang="ar-SA" sz="2800" b="1" dirty="0" smtClean="0"/>
              <a:t> أو ثلاث فترات للنمو يظهر في السنتين الأوليتين , وتنقسم بدورها إلي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خمس</a:t>
            </a:r>
            <a:r>
              <a:rPr lang="ar-SA" sz="2800" b="1" dirty="0" smtClean="0"/>
              <a:t>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مراحل</a:t>
            </a:r>
            <a:r>
              <a:rPr lang="ar-SA" sz="2800" b="1" dirty="0" smtClean="0"/>
              <a:t> فرعية 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SA" sz="2800" b="1" dirty="0" smtClean="0"/>
              <a:t>خلال فترات النمو فإن الرضع ملزمون بإنشاء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بنيانهم</a:t>
            </a:r>
            <a:r>
              <a:rPr lang="ar-SA" sz="2800" b="1" dirty="0" smtClean="0"/>
              <a:t>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المعرفي</a:t>
            </a:r>
            <a:r>
              <a:rPr lang="ar-SA" sz="2800" b="1" dirty="0" smtClean="0"/>
              <a:t>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الفرعي</a:t>
            </a:r>
            <a:r>
              <a:rPr lang="ar-SA" sz="2800" b="1" dirty="0" smtClean="0"/>
              <a:t> الذي يكون بمثابة نقطة انطلاق للمرحلة التالية 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SA" sz="2800" b="1" dirty="0" smtClean="0"/>
              <a:t>علي الرضع الانتقال من مرحلة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الأفعال</a:t>
            </a:r>
            <a:r>
              <a:rPr lang="ar-SA" sz="2800" b="1" dirty="0" smtClean="0"/>
              <a:t>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المنعكسة</a:t>
            </a:r>
            <a:r>
              <a:rPr lang="ar-SA" sz="2800" b="1" dirty="0" smtClean="0"/>
              <a:t>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والحركات</a:t>
            </a:r>
            <a:r>
              <a:rPr lang="ar-SA" sz="2800" b="1" dirty="0" smtClean="0"/>
              <a:t>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التلقائية</a:t>
            </a:r>
            <a:r>
              <a:rPr lang="ar-SA" sz="2800" b="1" dirty="0" smtClean="0"/>
              <a:t> إلي المرحلة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الحسية</a:t>
            </a:r>
            <a:r>
              <a:rPr lang="ar-SA" sz="2800" b="1" dirty="0" smtClean="0"/>
              <a:t>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الحركية</a:t>
            </a:r>
            <a:r>
              <a:rPr lang="ar-SA" sz="2800" b="1" dirty="0" smtClean="0"/>
              <a:t> أو ما يسميه ”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بياجيه</a:t>
            </a:r>
            <a:r>
              <a:rPr lang="ar-SA" sz="2800" b="1" dirty="0" smtClean="0"/>
              <a:t>“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الذكاء</a:t>
            </a:r>
            <a:r>
              <a:rPr lang="ar-SA" sz="2800" b="1" dirty="0" smtClean="0"/>
              <a:t> </a:t>
            </a:r>
            <a:r>
              <a:rPr lang="ar-SA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العملي</a:t>
            </a:r>
            <a:r>
              <a:rPr lang="ar-SA" sz="2800" b="1" dirty="0" smtClean="0"/>
              <a:t>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SA" sz="2800" b="1" dirty="0" smtClean="0"/>
              <a:t>وفيما يلي عرض مراحل النمو المعرفي:-</a:t>
            </a:r>
            <a:endParaRPr lang="en-US" sz="28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34" y="357166"/>
            <a:ext cx="8072494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SA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  <a:cs typeface="PT Bold Heading" pitchFamily="2" charset="-78"/>
              </a:rPr>
              <a:t>النمو المعرفي خلال السنتين الأوليتين</a:t>
            </a:r>
            <a:endParaRPr lang="en-US" sz="3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914400" y="1643050"/>
            <a:ext cx="7772400" cy="4376750"/>
          </a:xfrm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ClrTx/>
              <a:buSzPct val="100000"/>
              <a:buFont typeface="Wingdings" pitchFamily="2" charset="2"/>
              <a:buChar char="q"/>
            </a:pPr>
            <a:r>
              <a:rPr lang="ar-SA" sz="3200" b="1" dirty="0" smtClean="0"/>
              <a:t> من الولادة إلي سن 6 أسابيع .</a:t>
            </a:r>
          </a:p>
          <a:p>
            <a:pPr algn="just" rtl="1">
              <a:buClrTx/>
              <a:buSzPct val="100000"/>
              <a:buFont typeface="Wingdings" pitchFamily="2" charset="2"/>
              <a:buChar char="q"/>
            </a:pPr>
            <a:r>
              <a:rPr lang="ar-SA" sz="3200" b="1" dirty="0" smtClean="0"/>
              <a:t> يتميز الرضع في هذه المرحلة بأنهم يتصرفون أولاً ثم يفكرون بعد ذلك.</a:t>
            </a:r>
          </a:p>
          <a:p>
            <a:pPr algn="just" rtl="1">
              <a:buClrTx/>
              <a:buSzPct val="100000"/>
              <a:buFont typeface="Wingdings" pitchFamily="2" charset="2"/>
              <a:buChar char="q"/>
            </a:pPr>
            <a:r>
              <a:rPr lang="ar-SA" sz="3200" b="1" dirty="0" smtClean="0"/>
              <a:t> فبعض الأفعال التلقائية تقود الرضيع لوضع يده في فمه, ثم يقوم بتكرار هذا السلوك مرات عديدة بعد أن تبن أن هذا السلوك سلوك ”مريح ” طبقاً لمصطلحات :بياجيه“ , سلوك ”سار“ طبقاً لمصطلحات ” فرويد ”.</a:t>
            </a:r>
            <a:endParaRPr lang="en-US" sz="3200" b="1" dirty="0"/>
          </a:p>
        </p:txBody>
      </p:sp>
      <p:sp>
        <p:nvSpPr>
          <p:cNvPr id="5" name="مخطط انسيابي: معالجة متعاقبة 4"/>
          <p:cNvSpPr/>
          <p:nvPr/>
        </p:nvSpPr>
        <p:spPr>
          <a:xfrm>
            <a:off x="2571736" y="214290"/>
            <a:ext cx="4143404" cy="1000132"/>
          </a:xfrm>
          <a:prstGeom prst="flowChartAlternateProcess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outerShdw blurRad="50800" dist="50800" dir="5400000" algn="t" rotWithShape="0">
              <a:srgbClr val="000000">
                <a:alpha val="60000"/>
              </a:srgbClr>
            </a:outerShdw>
            <a:reflection blurRad="6350" stA="52000" endA="300" endPos="35000" dir="5400000" sy="-100000" algn="bl" rotWithShape="0"/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slope"/>
            <a:contourClr>
              <a:schemeClr val="accent5">
                <a:tint val="10000"/>
                <a:satMod val="130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المرحلة الأولي</a:t>
            </a:r>
          </a:p>
        </p:txBody>
      </p:sp>
    </p:spTree>
  </p:cSld>
  <p:clrMapOvr>
    <a:masterClrMapping/>
  </p:clrMapOvr>
  <p:transition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الدكتور /قطب حنور</a:t>
            </a:r>
            <a:endParaRPr lang="ar-SA" dirty="0"/>
          </a:p>
        </p:txBody>
      </p:sp>
      <p:sp>
        <p:nvSpPr>
          <p:cNvPr id="5" name="مخطط انسيابي: معالجة متعاقبة 4"/>
          <p:cNvSpPr/>
          <p:nvPr/>
        </p:nvSpPr>
        <p:spPr>
          <a:xfrm>
            <a:off x="2571736" y="214290"/>
            <a:ext cx="4143404" cy="1000132"/>
          </a:xfrm>
          <a:prstGeom prst="flowChartAlternateProcess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outerShdw blurRad="50800" dist="50800" dir="5400000" algn="t" rotWithShape="0">
              <a:srgbClr val="000000">
                <a:alpha val="60000"/>
              </a:srgbClr>
            </a:outerShdw>
            <a:reflection blurRad="6350" stA="52000" endA="300" endPos="35000" dir="5400000" sy="-100000" algn="bl" rotWithShape="0"/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slope"/>
            <a:contourClr>
              <a:schemeClr val="accent5">
                <a:tint val="10000"/>
                <a:satMod val="130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المرحلة الثانية</a:t>
            </a:r>
          </a:p>
        </p:txBody>
      </p:sp>
      <p:sp>
        <p:nvSpPr>
          <p:cNvPr id="6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8115328" cy="4500594"/>
          </a:xfrm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ClrTx/>
              <a:buSzPct val="100000"/>
              <a:buFont typeface="Wingdings" pitchFamily="2" charset="2"/>
              <a:buChar char="q"/>
            </a:pPr>
            <a:r>
              <a:rPr lang="ar-SA" sz="3200" b="1" dirty="0" smtClean="0"/>
              <a:t> تبدأ من سن 6أسابيع إلي سن 4-5 شهور.</a:t>
            </a:r>
          </a:p>
          <a:p>
            <a:pPr algn="just" rtl="1">
              <a:buClrTx/>
              <a:buSzPct val="100000"/>
              <a:buFont typeface="Wingdings" pitchFamily="2" charset="2"/>
              <a:buChar char="q"/>
            </a:pPr>
            <a:r>
              <a:rPr lang="ar-SA" sz="3200" b="1" dirty="0" smtClean="0"/>
              <a:t>في هذه المرحلة تبدأ عملية التآزر بين ذلك الأفعال المنعكسة لتكون ما يسمي </a:t>
            </a:r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بالأفعال المنعكسة الدورية الأولية“</a:t>
            </a:r>
            <a:r>
              <a:rPr lang="ar-SA" sz="3200" b="1" dirty="0" smtClean="0"/>
              <a:t> .</a:t>
            </a:r>
          </a:p>
          <a:p>
            <a:pPr algn="just" rtl="1">
              <a:buClrTx/>
              <a:buSzPct val="100000"/>
              <a:buFont typeface="Wingdings" pitchFamily="2" charset="2"/>
              <a:buChar char="q"/>
            </a:pPr>
            <a:r>
              <a:rPr lang="ar-SA" sz="3200" b="1" dirty="0" smtClean="0"/>
              <a:t>هي عبارة عن عادات أو نظم , ولا يعتقد ”</a:t>
            </a:r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بياجيه</a:t>
            </a:r>
            <a:r>
              <a:rPr lang="ar-SA" sz="3200" b="1" dirty="0" smtClean="0"/>
              <a:t>“ أن الطفل في هذه المرحلة قادر علي </a:t>
            </a:r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السلوك المقصود</a:t>
            </a:r>
            <a:r>
              <a:rPr lang="ar-SA" sz="3200" b="1" dirty="0" smtClean="0"/>
              <a:t>, فهو لا يستطيع أن </a:t>
            </a:r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يفكر فيما يريد فعله</a:t>
            </a:r>
            <a:r>
              <a:rPr lang="ar-SA" sz="3200" b="1" dirty="0" smtClean="0"/>
              <a:t>, وعلية قلا يستطيع تسمية مثل هذه الأنواع من السلوك </a:t>
            </a:r>
            <a:r>
              <a:rPr lang="ar-SA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بالذكاء</a:t>
            </a:r>
            <a:r>
              <a:rPr lang="ar-SA" sz="3200" b="1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ransition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3" name="مخطط انسيابي: معالجة متعاقبة 2"/>
          <p:cNvSpPr/>
          <p:nvPr/>
        </p:nvSpPr>
        <p:spPr>
          <a:xfrm>
            <a:off x="2571736" y="214290"/>
            <a:ext cx="4143404" cy="1000132"/>
          </a:xfrm>
          <a:prstGeom prst="flowChartAlternateProcess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outerShdw blurRad="50800" dist="50800" dir="5400000" algn="t" rotWithShape="0">
              <a:srgbClr val="000000">
                <a:alpha val="60000"/>
              </a:srgbClr>
            </a:outerShdw>
            <a:reflection blurRad="6350" stA="52000" endA="300" endPos="35000" dir="5400000" sy="-100000" algn="bl" rotWithShape="0"/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slope"/>
            <a:contourClr>
              <a:schemeClr val="accent5">
                <a:tint val="10000"/>
                <a:satMod val="130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المرحلة الثالث</a:t>
            </a:r>
          </a:p>
        </p:txBody>
      </p:sp>
      <p:sp>
        <p:nvSpPr>
          <p:cNvPr id="4" name="عنصر نائب للمحتوى 3"/>
          <p:cNvSpPr txBox="1">
            <a:spLocks/>
          </p:cNvSpPr>
          <p:nvPr/>
        </p:nvSpPr>
        <p:spPr>
          <a:xfrm>
            <a:off x="571472" y="1643050"/>
            <a:ext cx="8115328" cy="4143404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من </a:t>
            </a:r>
            <a:r>
              <a:rPr lang="ar-SA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 4شهور إلي سن 8-9شهور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lang="ar-SA" sz="3200" b="1" dirty="0" smtClean="0"/>
              <a:t> يبدأ الطفل في هذه المرحلة في البحث بقصد القيام بأعمال تجلب له </a:t>
            </a:r>
            <a:r>
              <a:rPr lang="ar-SA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السرور</a:t>
            </a:r>
            <a:r>
              <a:rPr lang="ar-SA" sz="3200" b="1" dirty="0" smtClean="0"/>
              <a:t>.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فعند رفسه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لجانب من جوانب اللعبة يجعلها تتحرك فإنه بلاشك سيستمر في رفسها.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lang="ar-SA" sz="3200" b="1" baseline="0" dirty="0" smtClean="0"/>
              <a:t>هذا</a:t>
            </a:r>
            <a:r>
              <a:rPr lang="ar-SA" sz="3200" b="1" dirty="0" smtClean="0"/>
              <a:t> الفعل يسميه ”بياجيه</a:t>
            </a:r>
            <a:r>
              <a:rPr lang="ar-SA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الإرجاعات الدورية الثانوية“ </a:t>
            </a:r>
            <a:r>
              <a:rPr lang="ar-SA" sz="3200" b="1" dirty="0" smtClean="0"/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3" name="مخطط انسيابي: معالجة متعاقبة 2"/>
          <p:cNvSpPr/>
          <p:nvPr/>
        </p:nvSpPr>
        <p:spPr>
          <a:xfrm>
            <a:off x="2571736" y="214290"/>
            <a:ext cx="4143404" cy="1000132"/>
          </a:xfrm>
          <a:prstGeom prst="flowChartAlternateProcess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outerShdw blurRad="50800" dist="50800" dir="5400000" algn="t" rotWithShape="0">
              <a:srgbClr val="000000">
                <a:alpha val="60000"/>
              </a:srgbClr>
            </a:outerShdw>
            <a:reflection blurRad="6350" stA="52000" endA="300" endPos="35000" dir="5400000" sy="-100000" algn="bl" rotWithShape="0"/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slope"/>
            <a:contourClr>
              <a:schemeClr val="accent5">
                <a:tint val="10000"/>
                <a:satMod val="130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المرحلة الرابعة</a:t>
            </a:r>
          </a:p>
        </p:txBody>
      </p:sp>
      <p:sp>
        <p:nvSpPr>
          <p:cNvPr id="4" name="عنصر نائب للمحتوى 3"/>
          <p:cNvSpPr txBox="1">
            <a:spLocks/>
          </p:cNvSpPr>
          <p:nvPr/>
        </p:nvSpPr>
        <p:spPr>
          <a:xfrm>
            <a:off x="571472" y="1643050"/>
            <a:ext cx="8115328" cy="35719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من سن 12 شهر حتى 18 شهر.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lang="ar-SA" sz="3200" b="1" dirty="0" smtClean="0"/>
              <a:t>في هذا السن يصبح حديث الولادة الكفء محباً للاستطلاع والاكتشاف .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يظهر في هذه المرحلة الإرجاعات الدورية من الدرجة الثالثة.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3" name="مخطط انسيابي: معالجة متعاقبة 2"/>
          <p:cNvSpPr/>
          <p:nvPr/>
        </p:nvSpPr>
        <p:spPr>
          <a:xfrm>
            <a:off x="2571736" y="214290"/>
            <a:ext cx="4143404" cy="1000132"/>
          </a:xfrm>
          <a:prstGeom prst="flowChartAlternateProcess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outerShdw blurRad="50800" dist="50800" dir="5400000" algn="t" rotWithShape="0">
              <a:srgbClr val="000000">
                <a:alpha val="60000"/>
              </a:srgbClr>
            </a:outerShdw>
            <a:reflection blurRad="6350" stA="52000" endA="300" endPos="35000" dir="5400000" sy="-100000" algn="bl" rotWithShape="0"/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slope"/>
            <a:contourClr>
              <a:schemeClr val="accent5">
                <a:tint val="10000"/>
                <a:satMod val="130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PT Bold Heading" pitchFamily="2" charset="-78"/>
              </a:rPr>
              <a:t>المرحلة الخامسة</a:t>
            </a:r>
          </a:p>
        </p:txBody>
      </p:sp>
      <p:sp>
        <p:nvSpPr>
          <p:cNvPr id="4" name="عنصر نائب للمحتوى 3"/>
          <p:cNvSpPr txBox="1">
            <a:spLocks/>
          </p:cNvSpPr>
          <p:nvPr/>
        </p:nvSpPr>
        <p:spPr>
          <a:xfrm>
            <a:off x="571472" y="1643050"/>
            <a:ext cx="8115328" cy="4500594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تبدأ من سن 18شهراً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إلي سن 24 شهراً.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lang="ar-SA" sz="3200" b="1" dirty="0" smtClean="0"/>
              <a:t> يحل في هذه المرحلة محل الخبرات المباشرة التي تبحث عما هو جديد أعمال افتراضية.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يصبح الرضع قادرون علي التفكير قبل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إقدامهم علي العمل.</a:t>
            </a:r>
          </a:p>
          <a:p>
            <a:pPr marL="274320" marR="0" lvl="0" indent="-274320" algn="just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  <a:tabLst/>
              <a:defRPr/>
            </a:pPr>
            <a:r>
              <a:rPr lang="ar-SA" sz="3200" b="1" dirty="0" smtClean="0"/>
              <a:t>لكي يكون ذلك ممكن فإن الرضع يجب أن يكون قادراً علي تكوين تمثيلات ذهنية علي الأقل علي شكل صور ذهنية.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Autofit/>
          </a:bodyPr>
          <a:lstStyle/>
          <a:p>
            <a:pPr algn="ctr"/>
            <a:r>
              <a:rPr lang="ar-SA" sz="4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السلوك المعرفي</a:t>
            </a:r>
            <a:endParaRPr lang="en-US" sz="4400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buClrTx/>
              <a:buFont typeface="Wingdings" pitchFamily="2" charset="2"/>
              <a:buChar char="q"/>
            </a:pP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لكي يقوم الشخص بهذا السلوك لابد القيام بعمليات هي :</a:t>
            </a:r>
          </a:p>
          <a:p>
            <a:pPr algn="just" rtl="1">
              <a:buClrTx/>
              <a:buNone/>
            </a:pPr>
            <a:endParaRPr lang="ar-SA" sz="1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1">
              <a:buNone/>
            </a:pP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أولها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smtClean="0"/>
              <a:t>: الانتباه للمثيرات المرئية والمسموعة به وإدراكها وأخذها بعين الاعتبار.</a:t>
            </a:r>
          </a:p>
          <a:p>
            <a:pPr algn="just" rtl="1">
              <a:buNone/>
            </a:pP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</a:t>
            </a:r>
            <a:r>
              <a:rPr lang="ar-SA" b="1" dirty="0" smtClean="0"/>
              <a:t>: الاحتفاظ بالأشياء في الذاكرة حتى يتمكن من التعرف عليها .</a:t>
            </a:r>
          </a:p>
          <a:p>
            <a:pPr algn="just" rtl="1">
              <a:buNone/>
            </a:pPr>
            <a:endParaRPr lang="ar-SA" b="1" dirty="0" smtClean="0"/>
          </a:p>
          <a:p>
            <a:pPr algn="just" rtl="1">
              <a:buNone/>
            </a:pP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وللتميز بين الأشياء في الذاكرة لابد من وجود مسألتين هما:</a:t>
            </a:r>
          </a:p>
          <a:p>
            <a:pPr algn="just" rtl="1">
              <a:buNone/>
            </a:pPr>
            <a:endParaRPr lang="ar-SA" sz="1000" b="1" dirty="0" smtClean="0"/>
          </a:p>
          <a:p>
            <a:pPr marL="514350" indent="-514350" algn="just" rtl="1">
              <a:buClr>
                <a:schemeClr val="tx1"/>
              </a:buClr>
              <a:buAutoNum type="arabic1Minus"/>
            </a:pPr>
            <a:r>
              <a:rPr lang="ar-SA" b="1" dirty="0" smtClean="0"/>
              <a:t>مفهوم الأشياء بصفة عامة.</a:t>
            </a:r>
          </a:p>
          <a:p>
            <a:pPr marL="514350" indent="-514350" algn="just" rtl="1">
              <a:buClr>
                <a:schemeClr val="tx1"/>
              </a:buClr>
              <a:buAutoNum type="arabic1Minus"/>
            </a:pPr>
            <a:r>
              <a:rPr lang="ar-SA" b="1" dirty="0" smtClean="0"/>
              <a:t>مفهوم الشيء ” كرسي مثلاً ” بصفة خاصة.</a:t>
            </a:r>
            <a:endParaRPr lang="en-US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الدكتور /قطب حنور</a:t>
            </a:r>
            <a:endParaRPr lang="ar-S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/>
            </a:r>
            <a:b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</a:br>
            <a:r>
              <a:rPr lang="ar-SA" sz="4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>الفصل </a:t>
            </a:r>
            <a:r>
              <a:rPr lang="ar-EG" sz="4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>الثالث</a:t>
            </a:r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/>
            </a:r>
            <a:b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</a:b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2095508"/>
          </a:xfrm>
        </p:spPr>
        <p:txBody>
          <a:bodyPr>
            <a:normAutofit fontScale="85000" lnSpcReduction="20000"/>
          </a:bodyPr>
          <a:lstStyle/>
          <a:p>
            <a:endParaRPr lang="ar-SA" dirty="0" smtClean="0"/>
          </a:p>
          <a:p>
            <a:pPr algn="ctr"/>
            <a:r>
              <a:rPr lang="ar-EG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r>
              <a:rPr lang="ar-SA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النمو المعرفي</a:t>
            </a:r>
            <a:r>
              <a:rPr lang="ar-EG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في مرحلة ما قبل المدرسة</a:t>
            </a:r>
            <a:endParaRPr lang="ar-SA" sz="4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r>
              <a:rPr lang="ar-EG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ar-SA" sz="4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r>
              <a:rPr lang="ar-EG" sz="4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(2-5سنوات)</a:t>
            </a:r>
            <a:endParaRPr lang="ar-SA" sz="4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endParaRPr lang="ar-SA" sz="4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endParaRPr lang="ar-SA" dirty="0" smtClean="0"/>
          </a:p>
          <a:p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714612" y="6215082"/>
            <a:ext cx="4000500" cy="45720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cs typeface="PT Bold Heading" pitchFamily="2" charset="-78"/>
              </a:rPr>
              <a:t>الدكتور /قطب حنور</a:t>
            </a:r>
            <a:endParaRPr lang="ar-S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643998" cy="5286412"/>
          </a:xfrm>
        </p:spPr>
        <p:txBody>
          <a:bodyPr>
            <a:normAutofit/>
          </a:bodyPr>
          <a:lstStyle/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b="1" dirty="0" smtClean="0"/>
              <a:t> خلال مرحلة الطفولة يتحول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الذكاء العملي </a:t>
            </a:r>
            <a:r>
              <a:rPr lang="ar-EG" b="1" dirty="0" smtClean="0"/>
              <a:t>للمرحلة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الحسية</a:t>
            </a:r>
            <a:r>
              <a:rPr lang="ar-EG" b="1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الحركية</a:t>
            </a:r>
            <a:r>
              <a:rPr lang="ar-EG" b="1" dirty="0" smtClean="0"/>
              <a:t> إلي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ذكاء عمليات </a:t>
            </a:r>
            <a:r>
              <a:rPr lang="ar-EG" b="1" dirty="0" smtClean="0"/>
              <a:t>بمعني القدرة علي إستدخال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الأفعال الخارجية المبكرة</a:t>
            </a:r>
            <a:r>
              <a:rPr lang="ar-EG" b="1" dirty="0" smtClean="0"/>
              <a:t>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بين نهاية </a:t>
            </a:r>
            <a:r>
              <a:rPr lang="ar-EG" b="1" dirty="0" smtClean="0"/>
              <a:t>المرحلة الحسية الحركية من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 18شهر – 2سنة </a:t>
            </a:r>
            <a:r>
              <a:rPr lang="ar-EG" b="1" dirty="0" smtClean="0"/>
              <a:t>, و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بداية</a:t>
            </a:r>
            <a:r>
              <a:rPr lang="ar-EG" b="1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التفكير</a:t>
            </a:r>
            <a:r>
              <a:rPr lang="ar-EG" b="1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العمليات</a:t>
            </a:r>
            <a:r>
              <a:rPr lang="ar-EG" b="1" dirty="0" smtClean="0"/>
              <a:t> في سن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السابعة</a:t>
            </a:r>
            <a:r>
              <a:rPr lang="ar-EG" b="1" dirty="0" smtClean="0"/>
              <a:t> يكون الطفل في مرحلة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مؤقتة</a:t>
            </a:r>
            <a:r>
              <a:rPr lang="ar-EG" b="1" dirty="0" smtClean="0"/>
              <a:t> للإعداد للعمليات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يتميز الذكاء </a:t>
            </a:r>
            <a:r>
              <a:rPr lang="ar-EG" b="1" dirty="0" smtClean="0"/>
              <a:t>فيها بأنه الأرضية التي ينمو عليها بصدق ذكاء العمليات.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b="1" dirty="0" smtClean="0"/>
              <a:t>تسمي هذه المرحلة بمرحلة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ذكاء ما قبل العمليات</a:t>
            </a:r>
            <a:r>
              <a:rPr lang="ar-EG" b="1" dirty="0" smtClean="0"/>
              <a:t>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b="1" dirty="0" smtClean="0"/>
              <a:t>إن الطفل في هذه المرحلة يمتلك درجة من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الحساسية</a:t>
            </a:r>
            <a:r>
              <a:rPr lang="ar-EG" b="1" dirty="0" smtClean="0"/>
              <a:t> تكفي للبدء في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إدراك</a:t>
            </a:r>
            <a:r>
              <a:rPr lang="ar-EG" b="1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الواقع</a:t>
            </a:r>
            <a:r>
              <a:rPr lang="ar-EG" b="1" dirty="0" smtClean="0"/>
              <a:t> وإعطاء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معني</a:t>
            </a:r>
            <a:r>
              <a:rPr lang="ar-EG" b="1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له</a:t>
            </a:r>
            <a:r>
              <a:rPr lang="ar-EG" b="1" dirty="0" smtClean="0"/>
              <a:t> وذلك باستخدام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أنظمة</a:t>
            </a:r>
            <a:r>
              <a:rPr lang="ar-EG" b="1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معرفية</a:t>
            </a:r>
            <a:r>
              <a:rPr lang="ar-EG" b="1" dirty="0" smtClean="0"/>
              <a:t> وطرق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للفهم</a:t>
            </a:r>
            <a:r>
              <a:rPr lang="ar-EG" b="1" dirty="0" smtClean="0"/>
              <a:t> قد تم نموها.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b="1" dirty="0" smtClean="0"/>
              <a:t>يتميز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تفكير الطفل في هذه المرحلة بالتمركز حول الذات</a:t>
            </a:r>
            <a:r>
              <a:rPr lang="ar-EG" b="1" dirty="0" smtClean="0"/>
              <a:t>.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428728" y="214290"/>
            <a:ext cx="6500858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  <a:cs typeface="PT Bold Heading" pitchFamily="2" charset="-78"/>
              </a:rPr>
              <a:t>ذكاء ما قبل المدرسة</a:t>
            </a:r>
            <a:endParaRPr lang="en-US" sz="3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928662" y="6400800"/>
            <a:ext cx="3962400" cy="457200"/>
          </a:xfrm>
        </p:spPr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الدكتور /قطب حنور</a:t>
            </a:r>
            <a:endParaRPr lang="ar-SA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501122" cy="5214974"/>
          </a:xfrm>
        </p:spPr>
        <p:txBody>
          <a:bodyPr>
            <a:normAutofit/>
          </a:bodyPr>
          <a:lstStyle/>
          <a:p>
            <a:pPr algn="just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dirty="0" smtClean="0"/>
              <a:t> يعني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بياجية</a:t>
            </a:r>
            <a:r>
              <a:rPr lang="ar-EG" dirty="0" smtClean="0"/>
              <a:t> بالتمركز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حول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الذات</a:t>
            </a:r>
            <a:r>
              <a:rPr lang="ar-EG" dirty="0" smtClean="0"/>
              <a:t> إن الطفل الصغير متمركز حول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وجهة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نظره</a:t>
            </a:r>
            <a:r>
              <a:rPr lang="ar-EG" dirty="0" smtClean="0"/>
              <a:t> هو أو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حول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منظوره</a:t>
            </a:r>
            <a:r>
              <a:rPr lang="ar-EG" dirty="0" smtClean="0"/>
              <a:t> هو ولا يستطيع التحقق من أن الآخرين لهم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وجهات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نظر</a:t>
            </a:r>
            <a:r>
              <a:rPr lang="ar-EG" dirty="0" smtClean="0"/>
              <a:t> أخري.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dirty="0" smtClean="0"/>
              <a:t> لكي يتحول الأطفال من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التفكير</a:t>
            </a:r>
            <a:r>
              <a:rPr lang="ar-EG" dirty="0" smtClean="0"/>
              <a:t> عن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وجهة</a:t>
            </a:r>
            <a:r>
              <a:rPr lang="ar-EG" dirty="0" smtClean="0"/>
              <a:t> نظرهم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باعتبارها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الوجهة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الوحيدة</a:t>
            </a:r>
            <a:r>
              <a:rPr lang="ar-EG" dirty="0" smtClean="0"/>
              <a:t> عليهم أن يتعلموا : 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EG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أولاً : خصائص الأشياء.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EG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 : أن الآخرين لهم منظور مختلف 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EG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 : عليهم أن يعرفوا ماهية هذا المنظور.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dirty="0" smtClean="0"/>
              <a:t>أن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الأطفال</a:t>
            </a:r>
            <a:r>
              <a:rPr lang="ar-EG" dirty="0" smtClean="0"/>
              <a:t> في هذه المرحلة لا يمكنهم أن يتحققوا من أن بعض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التحويلات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قابلة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للعكس</a:t>
            </a:r>
            <a:r>
              <a:rPr lang="ar-EG" dirty="0" smtClean="0"/>
              <a:t> أي أن المادة في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صورتها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النهائية</a:t>
            </a:r>
            <a:r>
              <a:rPr lang="ar-EG" dirty="0" smtClean="0"/>
              <a:t> يمكن أن ترجع لصورتها المبدئية عن طريق المبدئية عن طريق عكس التحويل فإذا كانت</a:t>
            </a:r>
            <a:r>
              <a:rPr lang="en-US" dirty="0" smtClean="0"/>
              <a:t> </a:t>
            </a:r>
            <a:r>
              <a:rPr lang="ar-EG" dirty="0" smtClean="0"/>
              <a:t> </a:t>
            </a:r>
            <a:r>
              <a:rPr lang="ar-EG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+2=4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ar-EG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فإن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4=2+2</a:t>
            </a: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428728" y="214290"/>
            <a:ext cx="6500858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  <a:cs typeface="PT Bold Heading" pitchFamily="2" charset="-78"/>
              </a:rPr>
              <a:t>تابع / ذكاء ما قبل المدرسة</a:t>
            </a:r>
            <a:endParaRPr lang="en-US" sz="3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643998" cy="4786346"/>
          </a:xfrm>
        </p:spPr>
        <p:txBody>
          <a:bodyPr>
            <a:normAutofit lnSpcReduction="10000"/>
          </a:bodyPr>
          <a:lstStyle/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dirty="0" smtClean="0"/>
              <a:t> قدم </a:t>
            </a:r>
            <a:r>
              <a:rPr lang="ar-E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بياجية</a:t>
            </a:r>
            <a:r>
              <a:rPr lang="ar-EG" dirty="0" smtClean="0"/>
              <a:t> نظرية عن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نمو الوظيفة السيمانتية </a:t>
            </a:r>
            <a:r>
              <a:rPr lang="ar-EG" dirty="0" smtClean="0"/>
              <a:t>(</a:t>
            </a:r>
            <a:r>
              <a:rPr lang="en-US" dirty="0" smtClean="0"/>
              <a:t>Semantic</a:t>
            </a:r>
            <a:r>
              <a:rPr lang="ar-EG" dirty="0" smtClean="0"/>
              <a:t> هو علم دراسة الإشارات والرموز) 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dirty="0" smtClean="0"/>
              <a:t> استخدم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بياجية مصطلح الوظيفة السيمانتية </a:t>
            </a:r>
            <a:r>
              <a:rPr lang="ar-EG" dirty="0" smtClean="0"/>
              <a:t>ليشيروا إلي تلك الطرق التي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يتمثلها</a:t>
            </a:r>
            <a:r>
              <a:rPr lang="ar-EG" dirty="0" smtClean="0"/>
              <a:t> الناس بالنسبة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للعالم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الخارجي</a:t>
            </a:r>
            <a:r>
              <a:rPr lang="ar-EG" dirty="0" smtClean="0"/>
              <a:t> أو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بالنسبة</a:t>
            </a:r>
            <a:r>
              <a:rPr lang="ar-EG" dirty="0" smtClean="0"/>
              <a:t> لأعمالهم وخبراتهم.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dirty="0" smtClean="0"/>
              <a:t> حدد بياجية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 الوظائف السيمانتية </a:t>
            </a:r>
            <a:r>
              <a:rPr lang="ar-EG" dirty="0" smtClean="0"/>
              <a:t>هي: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EG" dirty="0" smtClean="0"/>
              <a:t>1</a:t>
            </a:r>
            <a:r>
              <a:rPr lang="ar-EG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اللغة والتفكير عند الطفل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EG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اللعب والأحلام والتقليد في الطفولة.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EG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الذاكرة والذكاء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EG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التصور الذهني عند الطفل.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428728" y="357166"/>
            <a:ext cx="6500858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  <a:cs typeface="PT Bold Heading" pitchFamily="2" charset="-78"/>
              </a:rPr>
              <a:t>نمو مهارات التمثل </a:t>
            </a:r>
            <a:endParaRPr lang="en-US" sz="3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643998" cy="5286412"/>
          </a:xfrm>
        </p:spPr>
        <p:txBody>
          <a:bodyPr>
            <a:normAutofit/>
          </a:bodyPr>
          <a:lstStyle/>
          <a:p>
            <a:pPr algn="just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dirty="0" smtClean="0"/>
              <a:t> يعتمد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بياجية</a:t>
            </a:r>
            <a:r>
              <a:rPr lang="ar-EG" dirty="0" smtClean="0"/>
              <a:t> أن </a:t>
            </a:r>
            <a:r>
              <a:rPr lang="ar-EG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المحاكاة</a:t>
            </a:r>
            <a:r>
              <a:rPr lang="ar-EG" dirty="0" smtClean="0">
                <a:solidFill>
                  <a:srgbClr val="002060"/>
                </a:solidFill>
                <a:cs typeface="PT Bold Heading" pitchFamily="2" charset="-78"/>
              </a:rPr>
              <a:t> </a:t>
            </a:r>
            <a:r>
              <a:rPr lang="ar-EG" dirty="0" smtClean="0"/>
              <a:t>هي علامة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انتقال</a:t>
            </a:r>
            <a:r>
              <a:rPr lang="ar-EG" dirty="0" smtClean="0"/>
              <a:t> بين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المرحلة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الحسية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الحركية</a:t>
            </a:r>
            <a:r>
              <a:rPr lang="ar-EG" dirty="0" smtClean="0"/>
              <a:t> وبين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سلوك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التمثل</a:t>
            </a:r>
            <a:r>
              <a:rPr lang="ar-EG" dirty="0" smtClean="0"/>
              <a:t>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أهتم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بياجية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باللعب</a:t>
            </a:r>
            <a:r>
              <a:rPr lang="ar-EG" dirty="0" smtClean="0"/>
              <a:t> لتمثل العالم الخارجي وفرق بين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ثلاثة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أنواع</a:t>
            </a:r>
            <a:r>
              <a:rPr lang="ar-EG" dirty="0" smtClean="0"/>
              <a:t> من اللعب هي :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EG" b="1" dirty="0" smtClean="0">
                <a:solidFill>
                  <a:srgbClr val="002060"/>
                </a:solidFill>
              </a:rPr>
              <a:t>1- الألعاب ذات القواعد.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EG" b="1" dirty="0" smtClean="0">
                <a:solidFill>
                  <a:srgbClr val="002060"/>
                </a:solidFill>
              </a:rPr>
              <a:t>2- التدريبات التي تحتوي علي عمليات فسيولوجية يتم القيام بها من أجل الاستمتاع بالتدريب علي المهارة معينة.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EG" b="1" dirty="0" smtClean="0">
                <a:solidFill>
                  <a:srgbClr val="002060"/>
                </a:solidFill>
              </a:rPr>
              <a:t>3- اللعب الرمزي الذي يبدأ عند سن السنتين كما يعقد بياجية ويكون في أعلي مستواه عند سن 5سنوات.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الرسم</a:t>
            </a:r>
            <a:r>
              <a:rPr lang="ar-EG" dirty="0" smtClean="0"/>
              <a:t> عند الطفل مثل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اللعب</a:t>
            </a:r>
            <a:r>
              <a:rPr lang="ar-EG" dirty="0" smtClean="0"/>
              <a:t> يقوم به الطفل لذاته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لتوضيح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وجهة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نظره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المتمركزة</a:t>
            </a:r>
            <a:r>
              <a:rPr lang="ar-EG" dirty="0" smtClean="0"/>
              <a:t> حول ذاته.وكذلك فإنهما يتضمنان تمثيل وجهة نظر الطفل كونه متمركزا حول ذاته.</a:t>
            </a:r>
            <a:endParaRPr lang="en-US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428728" y="357166"/>
            <a:ext cx="6500858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  <a:cs typeface="PT Bold Heading" pitchFamily="2" charset="-78"/>
              </a:rPr>
              <a:t>تابع /ذكاء ما قبل المدرسة</a:t>
            </a:r>
            <a:endParaRPr lang="en-US" sz="3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72560" cy="4857784"/>
          </a:xfrm>
        </p:spPr>
        <p:txBody>
          <a:bodyPr>
            <a:normAutofit/>
          </a:bodyPr>
          <a:lstStyle/>
          <a:p>
            <a:pPr algn="just" rtl="1"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ar-EG" sz="3200" dirty="0" smtClean="0"/>
              <a:t> أكد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”بيفيو 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Paivio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  <a:r>
              <a:rPr lang="ar-EG" sz="3200" dirty="0" smtClean="0"/>
              <a:t>وجود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نظامين</a:t>
            </a:r>
            <a:r>
              <a:rPr lang="ar-EG" sz="3200" dirty="0" smtClean="0"/>
              <a:t>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أثنين</a:t>
            </a:r>
            <a:r>
              <a:rPr lang="ar-EG" sz="3200" dirty="0" smtClean="0"/>
              <a:t> من الذاكرة هما : الأولي :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الذاكرة</a:t>
            </a:r>
            <a:r>
              <a:rPr lang="ar-EG" sz="3200" dirty="0" smtClean="0"/>
              <a:t>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اللفظية</a:t>
            </a:r>
            <a:r>
              <a:rPr lang="ar-EG" sz="3200" dirty="0" smtClean="0"/>
              <a:t> , والثانية :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الذاكرة</a:t>
            </a:r>
            <a:r>
              <a:rPr lang="ar-EG" sz="3200" dirty="0" smtClean="0"/>
              <a:t>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البصرية</a:t>
            </a:r>
            <a:r>
              <a:rPr lang="ar-EG" sz="3200" dirty="0" smtClean="0"/>
              <a:t>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ar-EG" sz="3200" dirty="0" smtClean="0"/>
              <a:t> يري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بياجية </a:t>
            </a:r>
            <a:r>
              <a:rPr lang="ar-EG" sz="3200" dirty="0" smtClean="0"/>
              <a:t>أن العملية التي تقوم بها الذاكرة ليست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مجرد</a:t>
            </a:r>
            <a:r>
              <a:rPr lang="ar-EG" sz="3200" dirty="0" smtClean="0"/>
              <a:t>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استدعاء</a:t>
            </a:r>
            <a:r>
              <a:rPr lang="ar-EG" sz="3200" dirty="0" smtClean="0"/>
              <a:t> لما سبق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تخزينه</a:t>
            </a:r>
            <a:r>
              <a:rPr lang="ar-EG" sz="3200" dirty="0" smtClean="0"/>
              <a:t> , فهو يري أن هناك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عملية</a:t>
            </a:r>
            <a:r>
              <a:rPr lang="ar-EG" sz="3200" u="sng" dirty="0" smtClean="0">
                <a:solidFill>
                  <a:srgbClr val="FF0000"/>
                </a:solidFill>
              </a:rPr>
              <a:t>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إعادة</a:t>
            </a:r>
            <a:r>
              <a:rPr lang="ar-EG" sz="3200" u="sng" dirty="0" smtClean="0">
                <a:solidFill>
                  <a:srgbClr val="FF0000"/>
                </a:solidFill>
              </a:rPr>
              <a:t>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بياء</a:t>
            </a:r>
            <a:r>
              <a:rPr lang="ar-EG" sz="3200" u="sng" dirty="0" smtClean="0">
                <a:solidFill>
                  <a:srgbClr val="FF0000"/>
                </a:solidFill>
              </a:rPr>
              <a:t>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لذاكرة</a:t>
            </a:r>
            <a:r>
              <a:rPr lang="ar-EG" sz="3200" u="sng" dirty="0" smtClean="0">
                <a:solidFill>
                  <a:srgbClr val="FF0000"/>
                </a:solidFill>
              </a:rPr>
              <a:t> </a:t>
            </a:r>
            <a:r>
              <a:rPr lang="ar-EG" sz="3200" dirty="0" smtClean="0"/>
              <a:t>الفرد طبقاً لطريقة نمو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بنيان</a:t>
            </a:r>
            <a:r>
              <a:rPr lang="ar-EG" sz="3200" dirty="0" smtClean="0"/>
              <a:t>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الواقع</a:t>
            </a:r>
            <a:r>
              <a:rPr lang="ar-EG" sz="3200" dirty="0" smtClean="0"/>
              <a:t>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لدية</a:t>
            </a:r>
            <a:r>
              <a:rPr lang="ar-EG" sz="3200" dirty="0" smtClean="0"/>
              <a:t>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ar-EG" sz="3200" dirty="0" smtClean="0"/>
              <a:t> لذلك فإن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بياجية</a:t>
            </a:r>
            <a:r>
              <a:rPr lang="ar-EG" sz="3200" dirty="0" smtClean="0"/>
              <a:t> يساوي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الذاكرة</a:t>
            </a:r>
            <a:r>
              <a:rPr lang="ar-EG" sz="3200" dirty="0" smtClean="0"/>
              <a:t>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بالمعرفة</a:t>
            </a:r>
            <a:r>
              <a:rPr lang="ar-EG" sz="3200" dirty="0" smtClean="0"/>
              <a:t> ولعل هذا ما دفع ”</a:t>
            </a:r>
            <a:r>
              <a:rPr lang="ar-EG" sz="3200" dirty="0" err="1" smtClean="0"/>
              <a:t>فلافل</a:t>
            </a:r>
            <a:r>
              <a:rPr lang="ar-EG" sz="3200" dirty="0" smtClean="0"/>
              <a:t>“ إلي القول أن ما نسميه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عمليات الذاكرة </a:t>
            </a:r>
            <a:r>
              <a:rPr lang="ar-EG" sz="3200" dirty="0" smtClean="0"/>
              <a:t>يبدو إلي حد كبير أنها </a:t>
            </a:r>
            <a:r>
              <a:rPr lang="ar-EG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مجرد العمليات </a:t>
            </a:r>
            <a:r>
              <a:rPr lang="ar-EG" sz="3200" b="1" dirty="0" smtClean="0"/>
              <a:t>ا</a:t>
            </a:r>
            <a:r>
              <a:rPr lang="ar-EG" sz="3200" dirty="0" smtClean="0"/>
              <a:t>لقديمة المعرفية المألوفة.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428728" y="357166"/>
            <a:ext cx="6500858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  <a:cs typeface="PT Bold Heading" pitchFamily="2" charset="-78"/>
              </a:rPr>
              <a:t>الذاكرة في مرحلة ما قبل المدرسة</a:t>
            </a:r>
            <a:endParaRPr lang="en-US" sz="3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>
            <a:normAutofit/>
          </a:bodyPr>
          <a:lstStyle/>
          <a:p>
            <a:pPr algn="just" rtl="1">
              <a:spcBef>
                <a:spcPts val="1800"/>
              </a:spcBef>
              <a:spcAft>
                <a:spcPts val="1800"/>
              </a:spcAft>
              <a:buClrTx/>
              <a:buSzPct val="100000"/>
              <a:buFont typeface="Wingdings" pitchFamily="2" charset="2"/>
              <a:buChar char="q"/>
            </a:pPr>
            <a:r>
              <a:rPr lang="ar-EG" sz="3600" dirty="0" smtClean="0"/>
              <a:t>بصفة عامة يمكن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النظر</a:t>
            </a:r>
            <a:r>
              <a:rPr lang="ar-EG" sz="3600" dirty="0" smtClean="0"/>
              <a:t> إلي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الذاكرة</a:t>
            </a:r>
            <a:r>
              <a:rPr lang="ar-EG" sz="3600" dirty="0" smtClean="0"/>
              <a:t> باعتبارها مجموعة من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العمليات</a:t>
            </a:r>
            <a:r>
              <a:rPr lang="ar-EG" sz="3600" dirty="0" smtClean="0"/>
              <a:t>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ذات</a:t>
            </a:r>
            <a:r>
              <a:rPr lang="ar-EG" sz="3600" dirty="0" smtClean="0"/>
              <a:t> الصلة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بالتذكر</a:t>
            </a:r>
            <a:r>
              <a:rPr lang="ar-EG" sz="3600" dirty="0" smtClean="0"/>
              <a:t> وتحتوي علي طرق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للإستدخال</a:t>
            </a:r>
            <a:r>
              <a:rPr lang="ar-EG" sz="3600" dirty="0" smtClean="0"/>
              <a:t>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والترميز</a:t>
            </a:r>
            <a:r>
              <a:rPr lang="ar-EG" sz="3600" dirty="0" smtClean="0"/>
              <a:t> والتصنيف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والتخزين</a:t>
            </a:r>
            <a:r>
              <a:rPr lang="ar-EG" sz="3600" dirty="0" smtClean="0"/>
              <a:t>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واستدعاء</a:t>
            </a:r>
            <a:r>
              <a:rPr lang="ar-EG" sz="3600" dirty="0" smtClean="0"/>
              <a:t> المعلومات.</a:t>
            </a:r>
          </a:p>
          <a:p>
            <a:pPr algn="just" rtl="1">
              <a:spcBef>
                <a:spcPts val="1800"/>
              </a:spcBef>
              <a:spcAft>
                <a:spcPts val="1800"/>
              </a:spcAft>
              <a:buClrTx/>
              <a:buSzPct val="100000"/>
              <a:buFont typeface="Wingdings" pitchFamily="2" charset="2"/>
              <a:buChar char="q"/>
            </a:pPr>
            <a:r>
              <a:rPr lang="ar-EG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الذاكرة</a:t>
            </a:r>
            <a:r>
              <a:rPr lang="ar-EG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طويل</a:t>
            </a:r>
            <a:r>
              <a:rPr lang="ar-EG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الأجل </a:t>
            </a:r>
            <a:r>
              <a:rPr lang="ar-EG" sz="3600" dirty="0" smtClean="0"/>
              <a:t>تحتوي علي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استراتيجيات</a:t>
            </a:r>
            <a:r>
              <a:rPr lang="ar-EG" sz="3600" dirty="0" smtClean="0"/>
              <a:t>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التذكر</a:t>
            </a:r>
            <a:r>
              <a:rPr lang="ar-EG" sz="3600" dirty="0" smtClean="0"/>
              <a:t> مثل الاستدعاء مع العلم أن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إستراتيجية</a:t>
            </a:r>
            <a:r>
              <a:rPr lang="ar-EG" sz="3600" dirty="0" smtClean="0"/>
              <a:t>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التذكر</a:t>
            </a:r>
            <a:r>
              <a:rPr lang="ar-EG" sz="3600" dirty="0" smtClean="0"/>
              <a:t> يحدد الأداء المتميز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للذاكرة</a:t>
            </a:r>
            <a:r>
              <a:rPr lang="ar-EG" sz="3600" dirty="0" smtClean="0"/>
              <a:t> لدي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الأطفال</a:t>
            </a:r>
            <a:r>
              <a:rPr lang="ar-EG" sz="3600" dirty="0" smtClean="0"/>
              <a:t>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الكبار</a:t>
            </a:r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EG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dirty="0" smtClean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1071538" y="357166"/>
            <a:ext cx="7286676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ar-EG" sz="36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  <a:cs typeface="PT Bold Heading" pitchFamily="2" charset="-78"/>
              </a:rPr>
              <a:t>تابع/الذاكرة في مرحلة ما قبل المدرسة</a:t>
            </a:r>
            <a:endParaRPr lang="en-US" sz="36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501122" cy="4857784"/>
          </a:xfrm>
        </p:spPr>
        <p:txBody>
          <a:bodyPr/>
          <a:lstStyle/>
          <a:p>
            <a:pPr algn="just" rt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ar-EG" dirty="0" smtClean="0"/>
              <a:t> تختلف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اللغة</a:t>
            </a:r>
            <a:r>
              <a:rPr lang="ar-EG" dirty="0" smtClean="0"/>
              <a:t> بالنسبة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لبياجيه</a:t>
            </a:r>
            <a:r>
              <a:rPr lang="ar-EG" dirty="0" smtClean="0"/>
              <a:t> عن بقية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الوظائف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السيمانتية</a:t>
            </a:r>
            <a:r>
              <a:rPr lang="ar-EG" dirty="0" smtClean="0"/>
              <a:t> ذلك أن كل الوظائف الأخرى يمكن أن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تشكل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بالكامل</a:t>
            </a:r>
            <a:r>
              <a:rPr lang="ar-EG" dirty="0" smtClean="0"/>
              <a:t> عن طريق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الطفل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نفسه</a:t>
            </a:r>
            <a:r>
              <a:rPr lang="ar-EG" dirty="0" smtClean="0"/>
              <a:t> باعتبارها وسيله لتمثيل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العالم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الخارجي</a:t>
            </a:r>
            <a:r>
              <a:rPr lang="ar-EG" dirty="0" smtClean="0"/>
              <a:t> أما اللغة فإنها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تنقل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اجتماعياً</a:t>
            </a:r>
            <a:r>
              <a:rPr lang="ar-EG" dirty="0" smtClean="0"/>
              <a:t>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اللغة</a:t>
            </a:r>
            <a:r>
              <a:rPr lang="ar-EG" dirty="0" smtClean="0"/>
              <a:t> عند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بياجية</a:t>
            </a:r>
            <a:r>
              <a:rPr lang="ar-EG" dirty="0" smtClean="0"/>
              <a:t> تتكون من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كلمات</a:t>
            </a:r>
            <a:r>
              <a:rPr lang="ar-EG" dirty="0" smtClean="0"/>
              <a:t> بمثابة التسمية الوسيط التقليدية المتصلة بشيء أو ذات الصلة بالعلاقة بين الأشياء ويسميها بياجية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”علامة“.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ميز بياجية بين ثلاثة علامات هي </a:t>
            </a:r>
            <a:r>
              <a:rPr lang="ar-EG" dirty="0" smtClean="0"/>
              <a:t>: -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1-الأدلة</a:t>
            </a:r>
            <a:r>
              <a:rPr lang="ar-EG" dirty="0" smtClean="0"/>
              <a:t> : هي عبارة عن علامات لا تختلف في معناها من حيث أنها جزء من الموضوعات أو النتيجة سببية له فسماع الطفل مثلاً للصوت دليل علي وجود شخص ما.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857224" y="285728"/>
            <a:ext cx="7572428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cs typeface="PT Bold Heading" pitchFamily="2" charset="-78"/>
              </a:rPr>
              <a:t>النمو اللغوي في مرحلة ما قبل المدرسة</a:t>
            </a:r>
            <a:endParaRPr lang="en-US" sz="4000" dirty="0"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858312" cy="5072098"/>
          </a:xfrm>
        </p:spPr>
        <p:txBody>
          <a:bodyPr>
            <a:normAutofit fontScale="92500"/>
          </a:bodyPr>
          <a:lstStyle/>
          <a:p>
            <a:pPr algn="just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2-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الرموز</a:t>
            </a:r>
            <a:r>
              <a:rPr lang="ar-EG" dirty="0" smtClean="0"/>
              <a:t> </a:t>
            </a:r>
            <a:r>
              <a:rPr lang="ar-EG" dirty="0" smtClean="0"/>
              <a:t>: إشارات مختلفة عما تشير إلية ولكنها قد تعد مقياساً للتشابه فيما تدل عليه ففي الألعاب الرمزية مثلاً قد يعبر عن الخبز بحجر مستدير كما أن الخضروات قد يعبر عنها بالحشائش.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3- الإشارات </a:t>
            </a:r>
            <a:r>
              <a:rPr lang="ar-EG" dirty="0" smtClean="0"/>
              <a:t>: علامات مختلفة عما تشير إليه ولكنها تقليدية وتعسفية إلي كبير وتكون عادة اجتماعية بينما تكون للرموز أصولاً فردية كما في الألعاب الفردية والأحلام.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dirty="0" smtClean="0"/>
              <a:t> أن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الطفل</a:t>
            </a:r>
            <a:r>
              <a:rPr lang="ar-EG" dirty="0" smtClean="0"/>
              <a:t> في مرحلة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قبل العمليات </a:t>
            </a:r>
            <a:r>
              <a:rPr lang="ar-EG" dirty="0" smtClean="0"/>
              <a:t>قد لا يستطيع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التمييز</a:t>
            </a:r>
            <a:r>
              <a:rPr lang="ar-EG" dirty="0" smtClean="0"/>
              <a:t> بين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الرمز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والعلامات</a:t>
            </a:r>
            <a:r>
              <a:rPr lang="ar-EG" dirty="0" smtClean="0"/>
              <a:t> لاعتقاده أن أسم الموضوع هو جزء منه وخاصة من خصائصه ولا يمكن تغييره تعسفياً.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ar-EG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يوجد نوعين من التركيبات اللغوية هما: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الكلمات المنفتحة : </a:t>
            </a:r>
            <a:r>
              <a:rPr lang="ar-EG" dirty="0" smtClean="0"/>
              <a:t>هي الكلمات التي تظهر لوحدها أو تلك التي تكون منفردة .</a:t>
            </a:r>
          </a:p>
          <a:p>
            <a:pPr algn="just" rtl="1">
              <a:spcBef>
                <a:spcPts val="1200"/>
              </a:spcBef>
              <a:spcAft>
                <a:spcPts val="600"/>
              </a:spcAft>
              <a:buNone/>
            </a:pP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الكلمات المحورية: </a:t>
            </a:r>
            <a:r>
              <a:rPr lang="ar-EG" dirty="0" smtClean="0"/>
              <a:t>هي الكلمات التي تظهر مع الكلمات المفتوحة سواء قبلها أو بعدها .</a:t>
            </a:r>
            <a:endParaRPr lang="en-US" dirty="0" smtClean="0"/>
          </a:p>
          <a:p>
            <a:pPr algn="just" rtl="1">
              <a:spcBef>
                <a:spcPts val="120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57158" y="285728"/>
            <a:ext cx="8501122" cy="7143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cs typeface="PT Bold Heading" pitchFamily="2" charset="-78"/>
              </a:rPr>
              <a:t>تابع/النمو اللغوي في مرحلة ما قبل المدرسة</a:t>
            </a:r>
            <a:endParaRPr lang="en-US" sz="4000" dirty="0">
              <a:solidFill>
                <a:schemeClr val="tx1"/>
              </a:solidFill>
              <a:effectLst>
                <a:reflection blurRad="6350" stA="55000" endA="300" endPos="45500" dir="5400000" sy="-100000" algn="bl" rotWithShape="0"/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/>
            </a:r>
            <a:b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</a:br>
            <a:r>
              <a:rPr lang="ar-SA" sz="4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>الفصل </a:t>
            </a:r>
            <a:r>
              <a:rPr lang="ar-EG" sz="49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>الرابع</a:t>
            </a:r>
            <a: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  <a:t/>
            </a:r>
            <a:br>
              <a:rPr lang="ar-S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PT Bold Heading" pitchFamily="2" charset="-78"/>
              </a:rPr>
            </a:br>
            <a:endParaRPr lang="en-US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PT Bold Heading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14282" y="2547938"/>
            <a:ext cx="8786874" cy="3381392"/>
          </a:xfrm>
        </p:spPr>
        <p:txBody>
          <a:bodyPr>
            <a:normAutofit fontScale="85000" lnSpcReduction="20000"/>
          </a:bodyPr>
          <a:lstStyle/>
          <a:p>
            <a:endParaRPr lang="ar-SA" dirty="0" smtClean="0"/>
          </a:p>
          <a:p>
            <a:pPr algn="ctr"/>
            <a:r>
              <a:rPr lang="ar-SA" sz="5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النمو </a:t>
            </a:r>
            <a:r>
              <a:rPr lang="ar-SA" sz="5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المعرفي</a:t>
            </a:r>
            <a:r>
              <a:rPr lang="ar-EG" sz="5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ar-EG" sz="5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r>
              <a:rPr lang="ar-EG" sz="5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في </a:t>
            </a:r>
          </a:p>
          <a:p>
            <a:pPr algn="ctr"/>
            <a:r>
              <a:rPr lang="ar-EG" sz="5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Old Antic Outline Shaded" pitchFamily="2" charset="-78"/>
              </a:rPr>
              <a:t>مرحلة </a:t>
            </a:r>
            <a:r>
              <a:rPr lang="ar-EG" sz="5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Old Antic Outline Shaded" pitchFamily="2" charset="-78"/>
              </a:rPr>
              <a:t>المدرسة الابتدائية </a:t>
            </a:r>
            <a:endParaRPr lang="ar-SA" sz="5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Old Antic Outline Shaded" pitchFamily="2" charset="-78"/>
            </a:endParaRPr>
          </a:p>
          <a:p>
            <a:pPr algn="ctr"/>
            <a:r>
              <a:rPr lang="ar-EG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</a:t>
            </a:r>
            <a:endParaRPr lang="ar-SA" sz="4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r>
              <a:rPr lang="ar-EG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(5-8سنوات</a:t>
            </a:r>
            <a:r>
              <a:rPr lang="ar-EG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)</a:t>
            </a:r>
            <a:endParaRPr lang="ar-SA" sz="33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pPr algn="ctr"/>
            <a:endParaRPr lang="ar-SA" sz="4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  <a:p>
            <a:endParaRPr lang="ar-SA" dirty="0" smtClean="0"/>
          </a:p>
          <a:p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714612" y="6215082"/>
            <a:ext cx="4000500" cy="45720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cs typeface="PT Bold Heading" pitchFamily="2" charset="-78"/>
              </a:rPr>
              <a:t>الدكتور /قطب حنور</a:t>
            </a:r>
            <a:endParaRPr lang="ar-S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60000" endA="900" endPos="60000" dist="60007" dir="5400000" sy="-100000" algn="bl" rotWithShape="0"/>
              </a:effectLst>
              <a:cs typeface="PT Bold Heading" pitchFamily="2" charset="-78"/>
            </a:endParaRPr>
          </a:p>
        </p:txBody>
      </p:sp>
      <p:pic>
        <p:nvPicPr>
          <p:cNvPr id="2050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571768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 الحديث عن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النمو المعرفي </a:t>
            </a: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قد يؤدي إلي سوء فهم لأن عبارة النمو المعرفي تتضمن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مسألتين</a:t>
            </a: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هما:</a:t>
            </a:r>
          </a:p>
          <a:p>
            <a:pPr algn="just" rtl="1">
              <a:buNone/>
            </a:pPr>
            <a:endParaRPr lang="ar-SA" sz="1400" dirty="0" smtClean="0"/>
          </a:p>
          <a:p>
            <a:pPr algn="just" rtl="1">
              <a:buNone/>
            </a:pPr>
            <a:r>
              <a:rPr lang="ar-SA" u="sng" dirty="0" smtClean="0">
                <a:solidFill>
                  <a:srgbClr val="002060"/>
                </a:solidFill>
                <a:cs typeface="PT Bold Heading" pitchFamily="2" charset="-78"/>
              </a:rPr>
              <a:t>الأولي</a:t>
            </a:r>
            <a:r>
              <a:rPr lang="ar-SA" dirty="0" smtClean="0"/>
              <a:t> : </a:t>
            </a: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العمليات المعرفية:</a:t>
            </a:r>
          </a:p>
          <a:p>
            <a:pPr algn="just" rtl="1">
              <a:buNone/>
            </a:pPr>
            <a:r>
              <a:rPr lang="ar-SA" b="1" dirty="0" smtClean="0"/>
              <a:t>وهي الإدراك والتذكر وتكوين المفاهيم وتكون متشابه لدي الأطفال والراشدين .</a:t>
            </a:r>
          </a:p>
          <a:p>
            <a:pPr algn="just" rtl="1">
              <a:buNone/>
            </a:pPr>
            <a:endParaRPr lang="ar-SA" sz="1800" dirty="0" smtClean="0"/>
          </a:p>
          <a:p>
            <a:pPr algn="just" rtl="1">
              <a:buNone/>
            </a:pPr>
            <a:r>
              <a:rPr lang="ar-SA" u="sng" dirty="0" smtClean="0">
                <a:solidFill>
                  <a:srgbClr val="002060"/>
                </a:solidFill>
                <a:cs typeface="PT Bold Heading" pitchFamily="2" charset="-78"/>
              </a:rPr>
              <a:t>ثانياً</a:t>
            </a:r>
            <a:r>
              <a:rPr lang="ar-SA" dirty="0" smtClean="0"/>
              <a:t> : </a:t>
            </a: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المضمون الذي تستند إلية هذه العمليات</a:t>
            </a:r>
            <a:r>
              <a:rPr lang="ar-SA" dirty="0" smtClean="0"/>
              <a:t>:</a:t>
            </a:r>
          </a:p>
          <a:p>
            <a:pPr algn="just" rtl="1">
              <a:buNone/>
            </a:pPr>
            <a:r>
              <a:rPr lang="ar-SA" b="1" dirty="0" smtClean="0"/>
              <a:t>هي المعلومات والبيانات الموجودة في الذاكرة التي تتكون نتيجة تفاعل الفرد مع البيئة وبالتالي هناك فروق بين الأطفال والراشدين في هذا المضمون.</a:t>
            </a:r>
            <a:endParaRPr lang="en-US" b="1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000100" y="285728"/>
            <a:ext cx="7000924" cy="85725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PT Bold Heading" pitchFamily="2" charset="-78"/>
              </a:rPr>
              <a:t>النمو المعرفي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PT Bold Heading" pitchFamily="2" charset="-78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72560" cy="4786346"/>
          </a:xfrm>
        </p:spPr>
        <p:txBody>
          <a:bodyPr/>
          <a:lstStyle/>
          <a:p>
            <a:pPr algn="just" rtl="1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95000"/>
              <a:buFont typeface="Wingdings" pitchFamily="2" charset="2"/>
              <a:buChar char="q"/>
            </a:pPr>
            <a:r>
              <a:rPr lang="ar-EG" dirty="0" smtClean="0"/>
              <a:t> لقد ”أشار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روسو</a:t>
            </a:r>
            <a:r>
              <a:rPr lang="ar-EG" dirty="0" smtClean="0"/>
              <a:t> ” أن الطفولة هي فترة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كمون</a:t>
            </a:r>
            <a:r>
              <a:rPr lang="ar-EG" dirty="0" smtClean="0"/>
              <a:t> (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بيات</a:t>
            </a:r>
            <a:r>
              <a:rPr lang="ar-EG" dirty="0" smtClean="0"/>
              <a:t>) الاستدلال , فقبل سن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الاستدلال</a:t>
            </a:r>
            <a:r>
              <a:rPr lang="ar-EG" dirty="0" smtClean="0"/>
              <a:t> يستقبل الطفل التصورات وليس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الأفكار</a:t>
            </a:r>
            <a:r>
              <a:rPr lang="ar-EG" dirty="0" smtClean="0"/>
              <a:t> والفرق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بين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التصورات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والأفكار</a:t>
            </a:r>
            <a:r>
              <a:rPr lang="ar-EG" dirty="0" smtClean="0"/>
              <a:t> إن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التصورات</a:t>
            </a:r>
            <a:r>
              <a:rPr lang="ar-EG" dirty="0" smtClean="0"/>
              <a:t> مجرد صور للأشياء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الخارجية</a:t>
            </a:r>
            <a:r>
              <a:rPr lang="ar-EG" dirty="0" smtClean="0"/>
              <a:t>, بينما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الأفكار</a:t>
            </a:r>
            <a:r>
              <a:rPr lang="ar-EG" dirty="0" smtClean="0"/>
              <a:t> هي فكرة الفرد عن هذه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الأشياء</a:t>
            </a:r>
            <a:r>
              <a:rPr lang="ar-EG" dirty="0" smtClean="0"/>
              <a:t> محددة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بعلاقاتها</a:t>
            </a:r>
            <a:r>
              <a:rPr lang="ar-EG" dirty="0" smtClean="0"/>
              <a:t> مع الأشياء الأخرى.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95000"/>
              <a:buFont typeface="Wingdings" pitchFamily="2" charset="2"/>
              <a:buChar char="q"/>
            </a:pPr>
            <a:r>
              <a:rPr lang="ar-EG" dirty="0" smtClean="0"/>
              <a:t> </a:t>
            </a:r>
            <a:r>
              <a:rPr lang="ar-EG" dirty="0" smtClean="0"/>
              <a:t>إن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أفكار</a:t>
            </a:r>
            <a:r>
              <a:rPr lang="ar-EG" dirty="0" smtClean="0"/>
              <a:t> ”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بياجيه</a:t>
            </a:r>
            <a:r>
              <a:rPr lang="ar-EG" dirty="0" smtClean="0"/>
              <a:t> ” تبدو مشابهة تماماً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لأفكار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روسو</a:t>
            </a:r>
            <a:r>
              <a:rPr lang="ar-EG" dirty="0" smtClean="0"/>
              <a:t> ذلك أن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تفكير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الأطفال</a:t>
            </a:r>
            <a:r>
              <a:rPr lang="ar-EG" dirty="0" smtClean="0"/>
              <a:t> من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عالم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الحدس</a:t>
            </a:r>
            <a:r>
              <a:rPr lang="ar-EG" dirty="0" smtClean="0"/>
              <a:t> الخاص بذكاء ما قبل العمليات إلي مرحلة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العمليات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الحسية</a:t>
            </a:r>
            <a:r>
              <a:rPr lang="ar-EG" dirty="0" smtClean="0"/>
              <a:t> والتي يصبح التفكير فيها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محكوماً</a:t>
            </a:r>
            <a:r>
              <a:rPr lang="ar-EG" dirty="0" smtClean="0"/>
              <a:t>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بالعمليات</a:t>
            </a:r>
            <a:r>
              <a:rPr lang="ar-EG" dirty="0" smtClean="0"/>
              <a:t> أو الأفعال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الداخلية</a:t>
            </a:r>
            <a:r>
              <a:rPr lang="ar-EG" dirty="0" smtClean="0"/>
              <a:t> التي يمكن عكسها وتحكمها قوانين خاصة.</a:t>
            </a:r>
          </a:p>
          <a:p>
            <a:pPr algn="just" rtl="1">
              <a:spcBef>
                <a:spcPts val="1200"/>
              </a:spcBef>
              <a:spcAft>
                <a:spcPts val="1200"/>
              </a:spcAft>
              <a:buClr>
                <a:srgbClr val="FF0000"/>
              </a:buClr>
              <a:buSzPct val="95000"/>
              <a:buFont typeface="Wingdings" pitchFamily="2" charset="2"/>
              <a:buChar char="q"/>
            </a:pPr>
            <a:r>
              <a:rPr lang="ar-EG" dirty="0" smtClean="0"/>
              <a:t>إن هذه النقلة تحدث لأن الطفل يكون قد أنشأ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بناء معرفياً جديداً </a:t>
            </a:r>
            <a:r>
              <a:rPr lang="ar-EG" dirty="0" smtClean="0"/>
              <a:t>من خلال عملية </a:t>
            </a:r>
            <a:r>
              <a:rPr lang="ar-EG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التوازن</a:t>
            </a:r>
            <a:r>
              <a:rPr lang="ar-EG" dirty="0" smtClean="0"/>
              <a:t>. </a:t>
            </a:r>
            <a:endParaRPr lang="en-US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57224" y="214290"/>
            <a:ext cx="7858180" cy="785818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effectLst>
            <a:outerShdw blurRad="38100" dist="25400" dir="5400000" algn="t" rotWithShape="0">
              <a:srgbClr val="000000">
                <a:alpha val="5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PT Bold Heading" pitchFamily="2" charset="-78"/>
              </a:rPr>
              <a:t>الانتقال إلي مرحلة تفكير العمليات</a:t>
            </a:r>
            <a:endParaRPr lang="en-US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572560" cy="4786346"/>
          </a:xfrm>
        </p:spPr>
        <p:txBody>
          <a:bodyPr/>
          <a:lstStyle/>
          <a:p>
            <a:pPr algn="just" rtl="1">
              <a:buClrTx/>
              <a:buSzPct val="95000"/>
              <a:buFont typeface="Wingdings" pitchFamily="2" charset="2"/>
              <a:buChar char="q"/>
            </a:pPr>
            <a:r>
              <a:rPr lang="ar-EG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التصنيف : </a:t>
            </a:r>
            <a:r>
              <a:rPr lang="ar-EG" dirty="0" smtClean="0"/>
              <a:t>لقد</a:t>
            </a:r>
            <a:r>
              <a:rPr lang="ar-E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itchFamily="2" charset="-78"/>
              </a:rPr>
              <a:t> </a:t>
            </a:r>
            <a:r>
              <a:rPr lang="ar-EG" dirty="0" smtClean="0"/>
              <a:t>قام كل من ” </a:t>
            </a:r>
            <a:r>
              <a:rPr lang="ar-EG" dirty="0" err="1" smtClean="0"/>
              <a:t>انهيلدر</a:t>
            </a:r>
            <a:r>
              <a:rPr lang="ar-EG" dirty="0" smtClean="0"/>
              <a:t> </a:t>
            </a:r>
            <a:r>
              <a:rPr lang="ar-EG" dirty="0" err="1" smtClean="0"/>
              <a:t>وبياجية</a:t>
            </a:r>
            <a:r>
              <a:rPr lang="ar-EG" dirty="0" smtClean="0"/>
              <a:t>“ بدراسة فهم الأطفال للتصنيف وقسموهم إلي مراحل نمو طبقاً لأنماط التصنيف التي قاموا بها والعمليات </a:t>
            </a:r>
            <a:r>
              <a:rPr lang="ar-EG" smtClean="0"/>
              <a:t>المستخدمة :-</a:t>
            </a:r>
          </a:p>
          <a:p>
            <a:pPr algn="just" rtl="1">
              <a:buClrTx/>
              <a:buSzPct val="95000"/>
              <a:buFont typeface="Wingdings" pitchFamily="2" charset="2"/>
              <a:buChar char="q"/>
            </a:pPr>
            <a:endParaRPr lang="en-US" dirty="0" smtClean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14348" y="285728"/>
            <a:ext cx="7858180" cy="785818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effectLst>
            <a:outerShdw blurRad="38100" dist="25400" dir="5400000" algn="t" rotWithShape="0">
              <a:srgbClr val="000000">
                <a:alpha val="5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PT Bold Heading" pitchFamily="2" charset="-78"/>
              </a:rPr>
              <a:t>نمو أشكال خاصة من الفهم</a:t>
            </a:r>
            <a:endParaRPr lang="en-US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5124472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rtl="1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q"/>
            </a:pP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 المنحني المعرفي لتجهيز المعلومات يقوم علي فكرة مؤداها ”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أن الإنسان يدرك المثير ويخزنه ويستعيده ويستخدمه“.</a:t>
            </a:r>
          </a:p>
          <a:p>
            <a:pPr algn="just" rtl="1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q"/>
            </a:pPr>
            <a:r>
              <a:rPr lang="ar-S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فإن نظام تجهيز المعلومات ”</a:t>
            </a:r>
            <a:r>
              <a:rPr lang="en-GB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</a:t>
            </a:r>
            <a:r>
              <a:rPr lang="ar-S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يحتوي علي نظام حاسي ومولد استجابة وذاكرة ومجز مركزي.</a:t>
            </a:r>
          </a:p>
          <a:p>
            <a:pPr algn="just" rtl="1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q"/>
            </a:pPr>
            <a:r>
              <a:rPr lang="ar-S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تقوم الفرضية الأساسية في هذا النظام علي أن المعلومات تتحول بطرق مختلفة عند مراحل مختلفة في حالة تجهيزها ويكون دور الذاكرة مركزي بحيث يحتوي علي المعارف التي تصل إليها.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42844" y="285728"/>
            <a:ext cx="8858312" cy="85725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  <a:cs typeface="PT Bold Heading" pitchFamily="2" charset="-78"/>
              </a:rPr>
              <a:t>كيف </a:t>
            </a:r>
            <a:r>
              <a:rPr lang="ar-SA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Monotype Koufi" pitchFamily="2" charset="-78"/>
                <a:ea typeface="Monotype Koufi" pitchFamily="2" charset="-78"/>
                <a:cs typeface="PT Bold Heading" pitchFamily="2" charset="-78"/>
              </a:rPr>
              <a:t>يكتسب الإنسان المعرفة والمعلومات وكيفية تجهزها </a:t>
            </a:r>
            <a:endParaRPr lang="en-US" sz="3200" b="1" dirty="0" smtClean="0">
              <a:ln w="50800"/>
              <a:solidFill>
                <a:schemeClr val="bg1">
                  <a:shade val="50000"/>
                </a:schemeClr>
              </a:solidFill>
              <a:ea typeface="Monotype Koufi" pitchFamily="2" charset="-78"/>
              <a:cs typeface="PT Bold Heading" pitchFamily="2" charset="-78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5195910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EG" sz="2400" dirty="0" smtClean="0"/>
              <a:t> </a:t>
            </a: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الذاكرة قصيرة الأجل </a:t>
            </a:r>
            <a:r>
              <a:rPr lang="ar-EG" sz="2400" dirty="0" smtClean="0"/>
              <a:t>: هي التي تحتوي علي المعلومات التي تلقاها الفرد لتوه منذ ثوان قليلة.</a:t>
            </a:r>
          </a:p>
          <a:p>
            <a:pPr algn="r" rtl="1">
              <a:buFont typeface="Wingdings" pitchFamily="2" charset="2"/>
              <a:buChar char="q"/>
            </a:pP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الذاكرة طويلة المدى</a:t>
            </a:r>
            <a:r>
              <a:rPr lang="ar-EG" sz="2400" dirty="0" smtClean="0"/>
              <a:t>: وهي نظام التخزين الدائم والتي تحتوي علي معلومات تبقي فيها فترة طويلة.</a:t>
            </a:r>
          </a:p>
          <a:p>
            <a:pPr algn="r" rtl="1">
              <a:buNone/>
            </a:pP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يمكن تقسيم الذاكرة إلي :</a:t>
            </a:r>
          </a:p>
          <a:p>
            <a:pPr algn="r" rtl="1">
              <a:buFont typeface="Wingdings" pitchFamily="2" charset="2"/>
              <a:buChar char="q"/>
            </a:pP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الذاكرة الدورية </a:t>
            </a:r>
            <a:r>
              <a:rPr lang="ar-EG" sz="2400" dirty="0" smtClean="0"/>
              <a:t>: يخزن فيها المواد التي يمكن وضعها في الزمن والفراغ والتي تشير إلي أحداث جرت في الماضي .</a:t>
            </a:r>
          </a:p>
          <a:p>
            <a:pPr algn="r" rtl="1">
              <a:buFont typeface="Wingdings" pitchFamily="2" charset="2"/>
              <a:buChar char="q"/>
            </a:pPr>
            <a:r>
              <a:rPr lang="ar-EG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الذاكرة السيمانتية </a:t>
            </a:r>
            <a:r>
              <a:rPr lang="ar-EG" sz="2400" dirty="0" smtClean="0"/>
              <a:t>: وتحتوي علي المعلومات العامة حول طبيعة الأشياء.</a:t>
            </a:r>
          </a:p>
          <a:p>
            <a:pPr algn="r" rtl="1">
              <a:buNone/>
            </a:pPr>
            <a:r>
              <a:rPr lang="ar-EG" sz="2400" dirty="0" smtClean="0"/>
              <a:t>كيفية تمثيل المعرفة في الذاكرة:</a:t>
            </a:r>
          </a:p>
          <a:p>
            <a:pPr algn="r" rtl="1">
              <a:buNone/>
            </a:pP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أولها</a:t>
            </a:r>
            <a:r>
              <a:rPr lang="ar-EG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EG" sz="2400" dirty="0" smtClean="0"/>
              <a:t>مضمون المعرفة ”جميع الخصائص المتعلقة بطائر مثلاً“</a:t>
            </a:r>
          </a:p>
          <a:p>
            <a:pPr algn="r" rtl="1">
              <a:buNone/>
            </a:pPr>
            <a:r>
              <a:rPr lang="ar-EG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</a:t>
            </a:r>
            <a:r>
              <a:rPr lang="ar-EG" sz="2400" dirty="0" smtClean="0"/>
              <a:t>: الرمز ” طائر</a:t>
            </a:r>
            <a:r>
              <a:rPr lang="ar-SA" sz="2400" dirty="0" smtClean="0"/>
              <a:t>“ أو الطريقة التي نعبر بها عن المفهوم.</a:t>
            </a:r>
          </a:p>
          <a:p>
            <a:pPr algn="r" rtl="1">
              <a:buNone/>
            </a:pPr>
            <a:r>
              <a:rPr lang="ar-SA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</a:t>
            </a:r>
            <a:r>
              <a:rPr lang="ar-SA" sz="2400" dirty="0" smtClean="0"/>
              <a:t> : الوسيط الذي يتم فين التمثيل الفيزيقي للرمز كما يكتب وينطق.</a:t>
            </a:r>
            <a:endParaRPr lang="ar-EG" sz="2400" dirty="0" smtClean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857224" y="285728"/>
            <a:ext cx="7286676" cy="857256"/>
          </a:xfrm>
          <a:prstGeom prst="round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PT Bold Heading" pitchFamily="2" charset="-78"/>
              </a:rPr>
              <a:t>الذاكرة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PT Bold Heading" pitchFamily="2" charset="-78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14282" y="6215082"/>
            <a:ext cx="1533508" cy="457200"/>
          </a:xfrm>
        </p:spPr>
        <p:txBody>
          <a:bodyPr/>
          <a:lstStyle/>
          <a:p>
            <a:r>
              <a:rPr lang="ar-SA" dirty="0" smtClean="0"/>
              <a:t>الدكتور /قطب حنور</a:t>
            </a:r>
            <a:endParaRPr lang="ar-S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86116" y="1643050"/>
            <a:ext cx="5715040" cy="5000660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buClrTx/>
              <a:buFont typeface="Wingdings" pitchFamily="2" charset="2"/>
              <a:buChar char="q"/>
            </a:pPr>
            <a:r>
              <a:rPr lang="ar-SA" b="1" dirty="0" smtClean="0"/>
              <a:t>ولد جان بیاجیه في عام 1896 في </a:t>
            </a:r>
            <a:r>
              <a:rPr lang="ar-SA" b="1" dirty="0" err="1" smtClean="0"/>
              <a:t>نیوشاتیل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بسويسرا</a:t>
            </a:r>
            <a:r>
              <a:rPr lang="ar-SA" b="1" dirty="0" smtClean="0"/>
              <a:t>.</a:t>
            </a:r>
          </a:p>
          <a:p>
            <a:pPr algn="just" rtl="1">
              <a:buClrTx/>
              <a:buFont typeface="Wingdings" pitchFamily="2" charset="2"/>
              <a:buChar char="q"/>
            </a:pPr>
            <a:r>
              <a:rPr lang="ar-SA" b="1" dirty="0" smtClean="0"/>
              <a:t>ونال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الدكتوراه</a:t>
            </a:r>
            <a:r>
              <a:rPr lang="ar-SA" b="1" dirty="0" smtClean="0"/>
              <a:t> في علم الأحیاء من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</a:t>
            </a:r>
            <a:r>
              <a:rPr lang="ar-SA" b="1" dirty="0" smtClean="0"/>
              <a:t> </a:t>
            </a:r>
            <a:r>
              <a:rPr lang="ar-SA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نیوشاتیل</a:t>
            </a:r>
            <a:r>
              <a:rPr lang="ar-SA" b="1" dirty="0" smtClean="0"/>
              <a:t> وھ</a:t>
            </a:r>
            <a:r>
              <a:rPr lang="ar-SA" b="1" dirty="0" err="1" smtClean="0"/>
              <a:t>و</a:t>
            </a:r>
            <a:r>
              <a:rPr lang="ar-SA" b="1" dirty="0" smtClean="0"/>
              <a:t> في الثانیة والعشرين من العمر .</a:t>
            </a:r>
          </a:p>
          <a:p>
            <a:pPr algn="just" rtl="1">
              <a:buClrTx/>
              <a:buFont typeface="Wingdings" pitchFamily="2" charset="2"/>
              <a:buChar char="q"/>
            </a:pPr>
            <a:r>
              <a:rPr lang="ar-SA" b="1" dirty="0" smtClean="0"/>
              <a:t>وفي عام 1921 </a:t>
            </a:r>
            <a:r>
              <a:rPr lang="ar-SA" b="1" dirty="0" err="1" smtClean="0"/>
              <a:t>و</a:t>
            </a:r>
            <a:r>
              <a:rPr lang="ar-SA" b="1" dirty="0" smtClean="0"/>
              <a:t>ھ</a:t>
            </a:r>
            <a:r>
              <a:rPr lang="ar-SA" b="1" dirty="0" err="1" smtClean="0"/>
              <a:t>و</a:t>
            </a:r>
            <a:r>
              <a:rPr lang="ar-SA" b="1" dirty="0" smtClean="0"/>
              <a:t> في سن الخامسة والعشرين أصبح مديرا للدراسات في معھد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جاك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روسو</a:t>
            </a:r>
            <a:r>
              <a:rPr lang="ar-SA" b="1" dirty="0" smtClean="0"/>
              <a:t> في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جنیف</a:t>
            </a:r>
            <a:r>
              <a:rPr lang="ar-SA" b="1" dirty="0" smtClean="0"/>
              <a:t>.</a:t>
            </a:r>
          </a:p>
          <a:p>
            <a:pPr algn="just" rtl="1">
              <a:buClrTx/>
              <a:buFont typeface="Wingdings" pitchFamily="2" charset="2"/>
              <a:buChar char="q"/>
            </a:pPr>
            <a:r>
              <a:rPr lang="ar-SA" b="1" dirty="0" smtClean="0"/>
              <a:t>وفي عام 1955 أسس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بیاجیه</a:t>
            </a:r>
            <a:r>
              <a:rPr lang="ar-SA" b="1" dirty="0" smtClean="0"/>
              <a:t> المركز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الدولي</a:t>
            </a:r>
            <a:r>
              <a:rPr lang="ar-SA" b="1" dirty="0" smtClean="0"/>
              <a:t> لدراسة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المعرفة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الوراثیة</a:t>
            </a:r>
            <a:r>
              <a:rPr lang="ar-SA" b="1" dirty="0" smtClean="0"/>
              <a:t> في جنیف.</a:t>
            </a:r>
          </a:p>
          <a:p>
            <a:pPr algn="just" rtl="1">
              <a:buClrTx/>
              <a:buFont typeface="Wingdings" pitchFamily="2" charset="2"/>
              <a:buChar char="q"/>
            </a:pPr>
            <a:r>
              <a:rPr lang="ar-SA" b="1" dirty="0" smtClean="0"/>
              <a:t>من </a:t>
            </a:r>
            <a:r>
              <a:rPr lang="ar-SA" b="1" dirty="0" err="1" smtClean="0"/>
              <a:t>أ</a:t>
            </a:r>
            <a:r>
              <a:rPr lang="ar-SA" b="1" dirty="0" smtClean="0"/>
              <a:t>ھم كتبه كتاب </a:t>
            </a:r>
            <a:r>
              <a:rPr lang="ar-SA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علم الأحیاء والمعرفة </a:t>
            </a:r>
            <a:r>
              <a:rPr lang="ar-SA" b="1" dirty="0" smtClean="0"/>
              <a:t>الذي نشر عام 1967 .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3143272" cy="5072098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مستطيل مستدير الزوايا 4"/>
          <p:cNvSpPr/>
          <p:nvPr/>
        </p:nvSpPr>
        <p:spPr>
          <a:xfrm>
            <a:off x="1571604" y="285728"/>
            <a:ext cx="7286676" cy="857256"/>
          </a:xfrm>
          <a:prstGeom prst="round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PT Bold Heading" pitchFamily="2" charset="-78"/>
              </a:rPr>
              <a:t>نظرية بياجية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PT Bold Heading" pitchFamily="2" charset="-78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1357298"/>
            <a:ext cx="8858312" cy="5286412"/>
          </a:xfrm>
        </p:spPr>
        <p:txBody>
          <a:bodyPr>
            <a:normAutofit/>
          </a:bodyPr>
          <a:lstStyle/>
          <a:p>
            <a:pPr algn="just" rtl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ar-SA" b="1" dirty="0" smtClean="0"/>
              <a:t>يرى أن ما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ينظم نمو الذكاء </a:t>
            </a:r>
            <a:r>
              <a:rPr lang="ar-SA" b="1" dirty="0" smtClean="0"/>
              <a:t>ھو نفس العملیات التي تحدد الشكل العام للإنسان ، والتغیرات في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فسیولوجیة</a:t>
            </a:r>
            <a:r>
              <a:rPr lang="ar-SA" b="1" dirty="0" smtClean="0"/>
              <a:t> جمیع الأنظمة الحیة.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النمو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المعرفي</a:t>
            </a:r>
            <a:r>
              <a:rPr lang="ar-SA" b="1" dirty="0" smtClean="0"/>
              <a:t> حصیلة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التفاعل</a:t>
            </a:r>
            <a:r>
              <a:rPr lang="ar-SA" b="1" dirty="0" smtClean="0"/>
              <a:t> بین عوامل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النضج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البیولوجي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والبیئة</a:t>
            </a:r>
            <a:r>
              <a:rPr lang="ar-SA" b="1" dirty="0" smtClean="0"/>
              <a:t> الطبیعیة والاجتماعیة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والتوازن</a:t>
            </a:r>
            <a:r>
              <a:rPr lang="ar-SA" b="1" dirty="0" smtClean="0"/>
              <a:t> . لأن الطفل يكتسب من خلال ھذا التفاعل الخبرات المباشرة الناتجة عنه ، ويتعلم كیف يتعامل مع ھ</a:t>
            </a:r>
            <a:r>
              <a:rPr lang="ar-SA" b="1" dirty="0" err="1" smtClean="0"/>
              <a:t>ذه</a:t>
            </a:r>
            <a:r>
              <a:rPr lang="ar-SA" b="1" dirty="0" smtClean="0"/>
              <a:t> البیئة ، ويكتسب أنماطا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جديدة</a:t>
            </a:r>
            <a:r>
              <a:rPr lang="ar-SA" b="1" dirty="0" smtClean="0"/>
              <a:t> من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التفكیر</a:t>
            </a:r>
            <a:r>
              <a:rPr lang="ar-SA" b="1" dirty="0" smtClean="0"/>
              <a:t> بدمجھا في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تنظیمه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المعرفي</a:t>
            </a:r>
            <a:r>
              <a:rPr lang="ar-SA" b="1" dirty="0" smtClean="0"/>
              <a:t> ، وقد تسقط ما قبلھا من الأنماط الأقل نضجا أو تعدلھا لتنتظم داخل النمط الجديد 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ar-SA" b="1" dirty="0" smtClean="0"/>
              <a:t>من خلال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مبادئ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الموازنة</a:t>
            </a:r>
            <a:r>
              <a:rPr lang="ar-SA" b="1" dirty="0" smtClean="0"/>
              <a:t> يستطیع الإنسان أن يكون </a:t>
            </a:r>
            <a:r>
              <a:rPr lang="ar-SA" b="1" dirty="0" err="1" smtClean="0"/>
              <a:t>ف</a:t>
            </a:r>
            <a:r>
              <a:rPr lang="ar-SA" b="1" dirty="0" smtClean="0"/>
              <a:t>ھما أكثر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دقة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للعالم</a:t>
            </a:r>
            <a:r>
              <a:rPr lang="ar-SA" b="1" dirty="0" smtClean="0"/>
              <a:t> من حوله ، </a:t>
            </a:r>
            <a:r>
              <a:rPr lang="ar-SA" b="1" dirty="0" err="1" smtClean="0"/>
              <a:t>و</a:t>
            </a:r>
            <a:r>
              <a:rPr lang="ar-SA" b="1" dirty="0" smtClean="0"/>
              <a:t>ھ</a:t>
            </a:r>
            <a:r>
              <a:rPr lang="ar-SA" b="1" dirty="0" err="1" smtClean="0"/>
              <a:t>ذه</a:t>
            </a:r>
            <a:r>
              <a:rPr lang="ar-SA" b="1" dirty="0" smtClean="0"/>
              <a:t> ھي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مبادئ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التعلم</a:t>
            </a:r>
            <a:r>
              <a:rPr lang="ar-SA" b="1" dirty="0" smtClean="0"/>
              <a:t> من وجه نظر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بیاجیه</a:t>
            </a:r>
            <a:r>
              <a:rPr lang="ar-SA" b="1" dirty="0" smtClean="0"/>
              <a:t> 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ar-SA" b="1" dirty="0" smtClean="0"/>
              <a:t>عملیة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الموازنة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موروثة</a:t>
            </a:r>
            <a:r>
              <a:rPr lang="ar-SA" b="1" dirty="0" smtClean="0"/>
              <a:t> ، من خلالھا يستطیع الطفل أن يربط بین المعلومات التي </a:t>
            </a:r>
            <a:r>
              <a:rPr lang="ar-SA" b="1" dirty="0" err="1" smtClean="0"/>
              <a:t>يتلقا</a:t>
            </a:r>
            <a:r>
              <a:rPr lang="ar-SA" b="1" dirty="0" smtClean="0"/>
              <a:t>ھا بطرق تؤدي إلى الحد من التناقص .</a:t>
            </a: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85786" y="285728"/>
            <a:ext cx="7286676" cy="714380"/>
          </a:xfrm>
          <a:prstGeom prst="round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PT Bold Heading" pitchFamily="2" charset="-78"/>
              </a:rPr>
              <a:t> </a:t>
            </a:r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PT Bold Heading" pitchFamily="2" charset="-78"/>
              </a:rPr>
              <a:t>بعض مبادئ نظرية بياجية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PT Bold Heading" pitchFamily="2" charset="-78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2962268" cy="4572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PT Bold Heading" pitchFamily="2" charset="-78"/>
              </a:rPr>
              <a:t>الدكتور /قطب حنور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PT Bold Heading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429420"/>
          </a:xfrm>
        </p:spPr>
        <p:txBody>
          <a:bodyPr>
            <a:noAutofit/>
          </a:bodyPr>
          <a:lstStyle/>
          <a:p>
            <a:pPr algn="justLow" rtl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تتضمن عملیة التوازن نوعین من الاستجابات </a:t>
            </a:r>
            <a:r>
              <a:rPr lang="ar-SA" b="1" dirty="0" smtClean="0"/>
              <a:t>ھي :</a:t>
            </a:r>
          </a:p>
          <a:p>
            <a:pPr algn="justLow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SA" b="1" dirty="0" smtClean="0"/>
              <a:t>أ ) </a:t>
            </a:r>
            <a:r>
              <a:rPr lang="ar-SA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التمثل أو الاستیعاب </a:t>
            </a:r>
            <a:r>
              <a:rPr lang="ar-SA" b="1" dirty="0" smtClean="0"/>
              <a:t>عبارة عن </a:t>
            </a:r>
            <a:r>
              <a:rPr lang="ar-SA" b="1" u="sng" dirty="0" smtClean="0">
                <a:solidFill>
                  <a:srgbClr val="FF0000"/>
                </a:solidFill>
              </a:rPr>
              <a:t>الطريقة العقلیة </a:t>
            </a:r>
            <a:r>
              <a:rPr lang="ar-SA" b="1" dirty="0" smtClean="0"/>
              <a:t>التي بواسطتهھا يقوم الفرد بدمج الأمور </a:t>
            </a:r>
            <a:r>
              <a:rPr lang="ar-SA" b="1" u="sng" dirty="0" smtClean="0">
                <a:solidFill>
                  <a:srgbClr val="FF0000"/>
                </a:solidFill>
              </a:rPr>
              <a:t>الإدراكیة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الجديدة</a:t>
            </a:r>
            <a:r>
              <a:rPr lang="ar-SA" b="1" dirty="0" smtClean="0"/>
              <a:t> أو </a:t>
            </a:r>
            <a:r>
              <a:rPr lang="ar-SA" b="1" u="sng" dirty="0" smtClean="0">
                <a:solidFill>
                  <a:srgbClr val="FF0000"/>
                </a:solidFill>
              </a:rPr>
              <a:t>الأحداث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المثیرة</a:t>
            </a:r>
            <a:r>
              <a:rPr lang="ar-SA" b="1" dirty="0" smtClean="0"/>
              <a:t> ، في الم خططات العقلیة الموجودة عنده ، </a:t>
            </a:r>
            <a:r>
              <a:rPr lang="ar-SA" b="1" dirty="0" err="1" smtClean="0"/>
              <a:t>و</a:t>
            </a:r>
            <a:r>
              <a:rPr lang="ar-SA" b="1" dirty="0" smtClean="0"/>
              <a:t>ھ</a:t>
            </a:r>
            <a:r>
              <a:rPr lang="ar-SA" b="1" dirty="0" err="1" smtClean="0"/>
              <a:t>و</a:t>
            </a:r>
            <a:r>
              <a:rPr lang="ar-SA" b="1" dirty="0" smtClean="0"/>
              <a:t> عملیة </a:t>
            </a:r>
            <a:r>
              <a:rPr lang="ar-SA" b="1" u="sng" dirty="0" smtClean="0">
                <a:solidFill>
                  <a:srgbClr val="FF0000"/>
                </a:solidFill>
              </a:rPr>
              <a:t>تحويل الخبرات والأفكار الجديدة </a:t>
            </a:r>
            <a:r>
              <a:rPr lang="ar-SA" b="1" dirty="0" smtClean="0"/>
              <a:t>إلى شيء يناسب التنظیم المعرفي الذي يمتلكه الفرد ودمجھا في ھذا التنظیم . فالتمثل </a:t>
            </a:r>
            <a:r>
              <a:rPr lang="ar-SA" b="1" dirty="0" err="1" smtClean="0"/>
              <a:t>ب</a:t>
            </a:r>
            <a:r>
              <a:rPr lang="ar-SA" b="1" dirty="0" smtClean="0"/>
              <a:t>ھذا المعنى ھو تكییف للواقع الخارجي مع البیئة المعرفیة القائمة عند الفرد .</a:t>
            </a:r>
          </a:p>
          <a:p>
            <a:pPr algn="justLow" rtl="1">
              <a:spcBef>
                <a:spcPts val="600"/>
              </a:spcBef>
              <a:spcAft>
                <a:spcPts val="600"/>
              </a:spcAft>
              <a:buNone/>
            </a:pPr>
            <a:r>
              <a:rPr lang="ar-SA" b="1" dirty="0" smtClean="0"/>
              <a:t>ب ) </a:t>
            </a:r>
            <a:r>
              <a:rPr lang="ar-SA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المواءمة أو الملائمة </a:t>
            </a:r>
            <a:r>
              <a:rPr lang="ar-SA" b="1" dirty="0" smtClean="0"/>
              <a:t>ھي </a:t>
            </a:r>
            <a:r>
              <a:rPr lang="ar-SA" b="1" u="sng" dirty="0" smtClean="0">
                <a:solidFill>
                  <a:srgbClr val="FF0000"/>
                </a:solidFill>
              </a:rPr>
              <a:t>نزعة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الكائن</a:t>
            </a:r>
            <a:r>
              <a:rPr lang="ar-SA" b="1" dirty="0" smtClean="0"/>
              <a:t> إلى </a:t>
            </a:r>
            <a:r>
              <a:rPr lang="ar-SA" b="1" u="sng" dirty="0" smtClean="0">
                <a:solidFill>
                  <a:srgbClr val="FF0000"/>
                </a:solidFill>
              </a:rPr>
              <a:t>تعديل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وتغییر</a:t>
            </a:r>
            <a:r>
              <a:rPr lang="ar-SA" b="1" dirty="0" smtClean="0"/>
              <a:t> في </a:t>
            </a:r>
            <a:r>
              <a:rPr lang="ar-SA" b="1" u="sng" dirty="0" smtClean="0">
                <a:solidFill>
                  <a:srgbClr val="FF0000"/>
                </a:solidFill>
              </a:rPr>
              <a:t>بناه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العقلیة</a:t>
            </a:r>
            <a:r>
              <a:rPr lang="ar-SA" b="1" dirty="0" smtClean="0"/>
              <a:t> وأنماطه المعرفیة السائدة ( </a:t>
            </a:r>
            <a:r>
              <a:rPr lang="ar-SA" b="1" u="sng" dirty="0" smtClean="0">
                <a:solidFill>
                  <a:srgbClr val="FF0000"/>
                </a:solidFill>
              </a:rPr>
              <a:t>الاستراتیجیات المختزنة </a:t>
            </a:r>
            <a:r>
              <a:rPr lang="ar-SA" b="1" dirty="0" smtClean="0"/>
              <a:t>) لكي يتكیف لمطالب </a:t>
            </a:r>
            <a:r>
              <a:rPr lang="ar-SA" b="1" u="sng" dirty="0" smtClean="0">
                <a:solidFill>
                  <a:srgbClr val="FF0000"/>
                </a:solidFill>
              </a:rPr>
              <a:t>البیئة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الخارجیة</a:t>
            </a:r>
            <a:r>
              <a:rPr lang="ar-SA" b="1" dirty="0" smtClean="0"/>
              <a:t> بمعنى أنه يتم تكیف النمط المعرفي للفرد لیتلاءم مع عناصر البیئة الخارجیة . فعندما يصحح الطفل قاموسه اللفظي </a:t>
            </a:r>
            <a:r>
              <a:rPr lang="ar-SA" b="1" dirty="0" err="1" smtClean="0"/>
              <a:t>ف</a:t>
            </a:r>
            <a:r>
              <a:rPr lang="ar-SA" b="1" dirty="0" smtClean="0"/>
              <a:t>ھو يقوم بالمواءمة.</a:t>
            </a:r>
          </a:p>
          <a:p>
            <a:pPr algn="justLow" rtl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ar-SA" b="1" dirty="0" smtClean="0"/>
              <a:t>عملیة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التمثل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والمواءمة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مسئولتان</a:t>
            </a:r>
            <a:r>
              <a:rPr lang="ar-SA" b="1" dirty="0" smtClean="0"/>
              <a:t> عن عملیة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التكیف</a:t>
            </a:r>
            <a:r>
              <a:rPr lang="ar-SA" b="1" dirty="0" smtClean="0"/>
              <a:t> العام للكائن ، أو عملیة استعادة التوازن . والمواءمة بدون التمثل قد تؤدي إلى نتائج خاطئة .</a:t>
            </a:r>
          </a:p>
          <a:p>
            <a:pPr algn="justLow" rtl="1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q"/>
            </a:pP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التوازن</a:t>
            </a:r>
            <a:r>
              <a:rPr lang="ar-SA" b="1" dirty="0" smtClean="0"/>
              <a:t> ھو عملیة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تنظیم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داخلیة</a:t>
            </a:r>
            <a:r>
              <a:rPr lang="ar-SA" b="1" dirty="0" smtClean="0"/>
              <a:t> ترتبط </a:t>
            </a:r>
            <a:r>
              <a:rPr lang="ar-SA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بمف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ھ</a:t>
            </a:r>
            <a:r>
              <a:rPr lang="ar-SA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وم</a:t>
            </a:r>
            <a:r>
              <a:rPr lang="ar-SA" b="1" dirty="0" smtClean="0"/>
              <a:t> 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التكیف</a:t>
            </a:r>
            <a:r>
              <a:rPr lang="ar-SA" b="1" dirty="0" smtClean="0"/>
              <a:t> عند الفرد ، ونعني به العملیة التي تحفظ التوازن بین التمثل والمواءمة أثناء تفاعلھما معا 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الدكتور /قطب حنور</a:t>
            </a:r>
            <a:endParaRPr lang="ar-SA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596</TotalTime>
  <Words>3150</Words>
  <PresentationFormat>عرض على الشاشة (3:4)‏</PresentationFormat>
  <Paragraphs>257</Paragraphs>
  <Slides>41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2" baseType="lpstr">
      <vt:lpstr>موازنة</vt:lpstr>
      <vt:lpstr>محاضرات في     علم النفس المعرفي</vt:lpstr>
      <vt:lpstr> الفصل الأول </vt:lpstr>
      <vt:lpstr>السلوك المعرفي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 الفصل الثاني 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النمو المعرفي خلال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 الفصل الثالث 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 الفصل الرابع </vt:lpstr>
      <vt:lpstr>الشريحة 40</vt:lpstr>
      <vt:lpstr>الشريحة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  في   علم نفس المعرفي</dc:title>
  <cp:lastModifiedBy>kaau</cp:lastModifiedBy>
  <cp:revision>92</cp:revision>
  <dcterms:modified xsi:type="dcterms:W3CDTF">2010-03-18T20:34:27Z</dcterms:modified>
</cp:coreProperties>
</file>