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Default Extension="doc" ContentType="application/msword"/>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Default Extension="bin" ContentType="application/vnd.ms-office.legacyDiagramText"/>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notesSlides/notesSlide6.xml" ContentType="application/vnd.openxmlformats-officedocument.presentationml.notesSlide+xml"/>
  <Override PartName="/ppt/legacyDocTextInfo.bin" ContentType="application/vnd.ms-office.legacyDocTextInfo"/>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Override PartName="/ppt/notesSlides/notesSlide18.xml" ContentType="application/vnd.openxmlformats-officedocument.presentationml.notesSlide+xml"/>
  <Default Extension="xls" ContentType="application/vnd.ms-exce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trictFirstAndLastChars="0" saveSubsetFonts="1">
  <p:sldMasterIdLst>
    <p:sldMasterId id="2147483662" r:id="rId1"/>
  </p:sldMasterIdLst>
  <p:notesMasterIdLst>
    <p:notesMasterId r:id="rId111"/>
  </p:notesMasterIdLst>
  <p:handoutMasterIdLst>
    <p:handoutMasterId r:id="rId112"/>
  </p:handoutMasterIdLst>
  <p:sldIdLst>
    <p:sldId id="301" r:id="rId2"/>
    <p:sldId id="273" r:id="rId3"/>
    <p:sldId id="401" r:id="rId4"/>
    <p:sldId id="403" r:id="rId5"/>
    <p:sldId id="402" r:id="rId6"/>
    <p:sldId id="405" r:id="rId7"/>
    <p:sldId id="406" r:id="rId8"/>
    <p:sldId id="407" r:id="rId9"/>
    <p:sldId id="408" r:id="rId10"/>
    <p:sldId id="409" r:id="rId11"/>
    <p:sldId id="411" r:id="rId12"/>
    <p:sldId id="413" r:id="rId13"/>
    <p:sldId id="414" r:id="rId14"/>
    <p:sldId id="415" r:id="rId15"/>
    <p:sldId id="338" r:id="rId16"/>
    <p:sldId id="343" r:id="rId17"/>
    <p:sldId id="344" r:id="rId18"/>
    <p:sldId id="345" r:id="rId19"/>
    <p:sldId id="341" r:id="rId20"/>
    <p:sldId id="342" r:id="rId21"/>
    <p:sldId id="302" r:id="rId22"/>
    <p:sldId id="459" r:id="rId23"/>
    <p:sldId id="282" r:id="rId24"/>
    <p:sldId id="460" r:id="rId25"/>
    <p:sldId id="294" r:id="rId26"/>
    <p:sldId id="293" r:id="rId27"/>
    <p:sldId id="336" r:id="rId28"/>
    <p:sldId id="305" r:id="rId29"/>
    <p:sldId id="299" r:id="rId30"/>
    <p:sldId id="304" r:id="rId31"/>
    <p:sldId id="399" r:id="rId32"/>
    <p:sldId id="461" r:id="rId33"/>
    <p:sldId id="462" r:id="rId34"/>
    <p:sldId id="400" r:id="rId35"/>
    <p:sldId id="308" r:id="rId36"/>
    <p:sldId id="306" r:id="rId37"/>
    <p:sldId id="329" r:id="rId38"/>
    <p:sldId id="330" r:id="rId39"/>
    <p:sldId id="331" r:id="rId40"/>
    <p:sldId id="333" r:id="rId41"/>
    <p:sldId id="334" r:id="rId42"/>
    <p:sldId id="335" r:id="rId43"/>
    <p:sldId id="312" r:id="rId44"/>
    <p:sldId id="265" r:id="rId45"/>
    <p:sldId id="395" r:id="rId46"/>
    <p:sldId id="311" r:id="rId47"/>
    <p:sldId id="313" r:id="rId48"/>
    <p:sldId id="314" r:id="rId49"/>
    <p:sldId id="315" r:id="rId50"/>
    <p:sldId id="295" r:id="rId51"/>
    <p:sldId id="296" r:id="rId52"/>
    <p:sldId id="297" r:id="rId53"/>
    <p:sldId id="262" r:id="rId54"/>
    <p:sldId id="317" r:id="rId55"/>
    <p:sldId id="318" r:id="rId56"/>
    <p:sldId id="319" r:id="rId57"/>
    <p:sldId id="320" r:id="rId58"/>
    <p:sldId id="322" r:id="rId59"/>
    <p:sldId id="416" r:id="rId60"/>
    <p:sldId id="323" r:id="rId61"/>
    <p:sldId id="298" r:id="rId62"/>
    <p:sldId id="316" r:id="rId63"/>
    <p:sldId id="307" r:id="rId64"/>
    <p:sldId id="412" r:id="rId65"/>
    <p:sldId id="309" r:id="rId66"/>
    <p:sldId id="276" r:id="rId67"/>
    <p:sldId id="277" r:id="rId68"/>
    <p:sldId id="278" r:id="rId69"/>
    <p:sldId id="279" r:id="rId70"/>
    <p:sldId id="286" r:id="rId71"/>
    <p:sldId id="287" r:id="rId72"/>
    <p:sldId id="288" r:id="rId73"/>
    <p:sldId id="289" r:id="rId74"/>
    <p:sldId id="290" r:id="rId75"/>
    <p:sldId id="292" r:id="rId76"/>
    <p:sldId id="417" r:id="rId77"/>
    <p:sldId id="418" r:id="rId78"/>
    <p:sldId id="419" r:id="rId79"/>
    <p:sldId id="432" r:id="rId80"/>
    <p:sldId id="420" r:id="rId81"/>
    <p:sldId id="433" r:id="rId82"/>
    <p:sldId id="421" r:id="rId83"/>
    <p:sldId id="434" r:id="rId84"/>
    <p:sldId id="422" r:id="rId85"/>
    <p:sldId id="447" r:id="rId86"/>
    <p:sldId id="429" r:id="rId87"/>
    <p:sldId id="435" r:id="rId88"/>
    <p:sldId id="436" r:id="rId89"/>
    <p:sldId id="437" r:id="rId90"/>
    <p:sldId id="438" r:id="rId91"/>
    <p:sldId id="439" r:id="rId92"/>
    <p:sldId id="440" r:id="rId93"/>
    <p:sldId id="441" r:id="rId94"/>
    <p:sldId id="442" r:id="rId95"/>
    <p:sldId id="443" r:id="rId96"/>
    <p:sldId id="444" r:id="rId97"/>
    <p:sldId id="445" r:id="rId98"/>
    <p:sldId id="446" r:id="rId99"/>
    <p:sldId id="448" r:id="rId100"/>
    <p:sldId id="449" r:id="rId101"/>
    <p:sldId id="450" r:id="rId102"/>
    <p:sldId id="451" r:id="rId103"/>
    <p:sldId id="452" r:id="rId104"/>
    <p:sldId id="453" r:id="rId105"/>
    <p:sldId id="454" r:id="rId106"/>
    <p:sldId id="456" r:id="rId107"/>
    <p:sldId id="457" r:id="rId108"/>
    <p:sldId id="455" r:id="rId109"/>
    <p:sldId id="458" r:id="rId110"/>
  </p:sldIdLst>
  <p:sldSz cx="9144000" cy="6858000" type="screen4x3"/>
  <p:notesSz cx="6858000" cy="9144000"/>
  <p:defaultTextStyle>
    <a:defPPr>
      <a:defRPr lang="en-US"/>
    </a:defPPr>
    <a:lvl1pPr algn="ctr" rtl="0" eaLnBrk="0" fontAlgn="base" hangingPunct="0">
      <a:spcBef>
        <a:spcPct val="0"/>
      </a:spcBef>
      <a:spcAft>
        <a:spcPct val="0"/>
      </a:spcAft>
      <a:defRPr sz="4400" b="1" kern="1200">
        <a:solidFill>
          <a:schemeClr val="accent2"/>
        </a:solidFill>
        <a:latin typeface="Times New Roman" pitchFamily="18" charset="0"/>
        <a:ea typeface="+mn-ea"/>
        <a:cs typeface="Times New Roman" pitchFamily="18" charset="0"/>
      </a:defRPr>
    </a:lvl1pPr>
    <a:lvl2pPr marL="457200" algn="ctr" rtl="0" eaLnBrk="0" fontAlgn="base" hangingPunct="0">
      <a:spcBef>
        <a:spcPct val="0"/>
      </a:spcBef>
      <a:spcAft>
        <a:spcPct val="0"/>
      </a:spcAft>
      <a:defRPr sz="4400" b="1" kern="1200">
        <a:solidFill>
          <a:schemeClr val="accent2"/>
        </a:solidFill>
        <a:latin typeface="Times New Roman" pitchFamily="18" charset="0"/>
        <a:ea typeface="+mn-ea"/>
        <a:cs typeface="Times New Roman" pitchFamily="18" charset="0"/>
      </a:defRPr>
    </a:lvl2pPr>
    <a:lvl3pPr marL="914400" algn="ctr" rtl="0" eaLnBrk="0" fontAlgn="base" hangingPunct="0">
      <a:spcBef>
        <a:spcPct val="0"/>
      </a:spcBef>
      <a:spcAft>
        <a:spcPct val="0"/>
      </a:spcAft>
      <a:defRPr sz="4400" b="1" kern="1200">
        <a:solidFill>
          <a:schemeClr val="accent2"/>
        </a:solidFill>
        <a:latin typeface="Times New Roman" pitchFamily="18" charset="0"/>
        <a:ea typeface="+mn-ea"/>
        <a:cs typeface="Times New Roman" pitchFamily="18" charset="0"/>
      </a:defRPr>
    </a:lvl3pPr>
    <a:lvl4pPr marL="1371600" algn="ctr" rtl="0" eaLnBrk="0" fontAlgn="base" hangingPunct="0">
      <a:spcBef>
        <a:spcPct val="0"/>
      </a:spcBef>
      <a:spcAft>
        <a:spcPct val="0"/>
      </a:spcAft>
      <a:defRPr sz="4400" b="1" kern="1200">
        <a:solidFill>
          <a:schemeClr val="accent2"/>
        </a:solidFill>
        <a:latin typeface="Times New Roman" pitchFamily="18" charset="0"/>
        <a:ea typeface="+mn-ea"/>
        <a:cs typeface="Times New Roman" pitchFamily="18" charset="0"/>
      </a:defRPr>
    </a:lvl4pPr>
    <a:lvl5pPr marL="1828800" algn="ctr" rtl="0" eaLnBrk="0" fontAlgn="base" hangingPunct="0">
      <a:spcBef>
        <a:spcPct val="0"/>
      </a:spcBef>
      <a:spcAft>
        <a:spcPct val="0"/>
      </a:spcAft>
      <a:defRPr sz="4400" b="1" kern="1200">
        <a:solidFill>
          <a:schemeClr val="accent2"/>
        </a:solidFill>
        <a:latin typeface="Times New Roman" pitchFamily="18" charset="0"/>
        <a:ea typeface="+mn-ea"/>
        <a:cs typeface="Times New Roman" pitchFamily="18" charset="0"/>
      </a:defRPr>
    </a:lvl5pPr>
    <a:lvl6pPr marL="2286000" algn="l" defTabSz="914400" rtl="0" eaLnBrk="1" latinLnBrk="0" hangingPunct="1">
      <a:defRPr sz="4400" b="1" kern="1200">
        <a:solidFill>
          <a:schemeClr val="accent2"/>
        </a:solidFill>
        <a:latin typeface="Times New Roman" pitchFamily="18" charset="0"/>
        <a:ea typeface="+mn-ea"/>
        <a:cs typeface="Times New Roman" pitchFamily="18" charset="0"/>
      </a:defRPr>
    </a:lvl6pPr>
    <a:lvl7pPr marL="2743200" algn="l" defTabSz="914400" rtl="0" eaLnBrk="1" latinLnBrk="0" hangingPunct="1">
      <a:defRPr sz="4400" b="1" kern="1200">
        <a:solidFill>
          <a:schemeClr val="accent2"/>
        </a:solidFill>
        <a:latin typeface="Times New Roman" pitchFamily="18" charset="0"/>
        <a:ea typeface="+mn-ea"/>
        <a:cs typeface="Times New Roman" pitchFamily="18" charset="0"/>
      </a:defRPr>
    </a:lvl7pPr>
    <a:lvl8pPr marL="3200400" algn="l" defTabSz="914400" rtl="0" eaLnBrk="1" latinLnBrk="0" hangingPunct="1">
      <a:defRPr sz="4400" b="1" kern="1200">
        <a:solidFill>
          <a:schemeClr val="accent2"/>
        </a:solidFill>
        <a:latin typeface="Times New Roman" pitchFamily="18" charset="0"/>
        <a:ea typeface="+mn-ea"/>
        <a:cs typeface="Times New Roman" pitchFamily="18" charset="0"/>
      </a:defRPr>
    </a:lvl8pPr>
    <a:lvl9pPr marL="3657600" algn="l" defTabSz="914400" rtl="0" eaLnBrk="1" latinLnBrk="0" hangingPunct="1">
      <a:defRPr sz="4400" b="1" kern="1200">
        <a:solidFill>
          <a:schemeClr val="accent2"/>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a:srgbClr val="FF5050"/>
    <a:srgbClr val="660033"/>
    <a:srgbClr val="000066"/>
    <a:srgbClr val="00FF99"/>
    <a:srgbClr val="CCFFCC"/>
    <a:srgbClr val="CC66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aximized" horzBarState="maximized">
    <p:restoredLeft sz="84380"/>
    <p:restoredTop sz="95833" autoAdjust="0"/>
  </p:normalViewPr>
  <p:slideViewPr>
    <p:cSldViewPr>
      <p:cViewPr>
        <p:scale>
          <a:sx n="80" d="100"/>
          <a:sy n="80" d="100"/>
        </p:scale>
        <p:origin x="-696"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958"/>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microsoft.com/office/2006/relationships/legacyDocTextInfo" Target="legacyDocTextInfo.bin"/><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handoutMaster" Target="handoutMasters/handout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4" Type="http://schemas.microsoft.com/office/2006/relationships/legacyDiagramText" Target="legacyDiagramText4.bin"/></Relationships>
</file>

<file path=ppt/drawings/_rels/vmlDrawing2.vml.rels><?xml version="1.0" encoding="UTF-8" standalone="yes"?>
<Relationships xmlns="http://schemas.openxmlformats.org/package/2006/relationships"><Relationship Id="rId3" Type="http://schemas.microsoft.com/office/2006/relationships/legacyDiagramText" Target="legacyDiagramText7.bin"/><Relationship Id="rId2" Type="http://schemas.microsoft.com/office/2006/relationships/legacyDiagramText" Target="legacyDiagramText6.bin"/><Relationship Id="rId1" Type="http://schemas.microsoft.com/office/2006/relationships/legacyDiagramText" Target="legacyDiagramText5.bin"/><Relationship Id="rId4" Type="http://schemas.microsoft.com/office/2006/relationships/legacyDiagramText" Target="legacyDiagramText8.bin"/></Relationships>
</file>

<file path=ppt/drawings/_rels/vmlDrawing3.vml.rels><?xml version="1.0" encoding="UTF-8" standalone="yes"?>
<Relationships xmlns="http://schemas.openxmlformats.org/package/2006/relationships"><Relationship Id="rId3" Type="http://schemas.microsoft.com/office/2006/relationships/legacyDiagramText" Target="legacyDiagramText11.bin"/><Relationship Id="rId2" Type="http://schemas.microsoft.com/office/2006/relationships/legacyDiagramText" Target="legacyDiagramText10.bin"/><Relationship Id="rId1" Type="http://schemas.microsoft.com/office/2006/relationships/legacyDiagramText" Target="legacyDiagramText9.bin"/><Relationship Id="rId5" Type="http://schemas.microsoft.com/office/2006/relationships/legacyDiagramText" Target="legacyDiagramText13.bin"/><Relationship Id="rId4" Type="http://schemas.microsoft.com/office/2006/relationships/legacyDiagramText" Target="legacyDiagramText12.bin"/></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defRPr sz="1200" b="0">
                <a:solidFill>
                  <a:schemeClr val="tx1"/>
                </a:solidFill>
                <a:cs typeface="Times New Roman (Arabic)" pitchFamily="26" charset="0"/>
              </a:defRPr>
            </a:lvl1pPr>
          </a:lstStyle>
          <a:p>
            <a:endParaRPr lang="en-US" altLang="en-US"/>
          </a:p>
        </p:txBody>
      </p:sp>
      <p:sp>
        <p:nvSpPr>
          <p:cNvPr id="3075" name="Rectangle 3"/>
          <p:cNvSpPr>
            <a:spLocks noGrp="1" noChangeArrowheads="1"/>
          </p:cNvSpPr>
          <p:nvPr>
            <p:ph type="dt" sz="quarter" idx="1"/>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a:defRPr sz="1200" b="0">
                <a:solidFill>
                  <a:schemeClr val="tx1"/>
                </a:solidFill>
                <a:cs typeface="Times New Roman (Arabic)" pitchFamily="26" charset="0"/>
              </a:defRPr>
            </a:lvl1pPr>
          </a:lstStyle>
          <a:p>
            <a:endParaRPr lang="en-US" altLang="en-US"/>
          </a:p>
        </p:txBody>
      </p:sp>
      <p:sp>
        <p:nvSpPr>
          <p:cNvPr id="3076" name="Rectangle 4"/>
          <p:cNvSpPr>
            <a:spLocks noGrp="1" noChangeArrowheads="1"/>
          </p:cNvSpPr>
          <p:nvPr>
            <p:ph type="ftr" sz="quarter" idx="2"/>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defRPr sz="1200" b="0">
                <a:solidFill>
                  <a:schemeClr val="tx1"/>
                </a:solidFill>
                <a:cs typeface="Times New Roman (Arabic)" pitchFamily="26" charset="0"/>
              </a:defRPr>
            </a:lvl1pPr>
          </a:lstStyle>
          <a:p>
            <a:endParaRPr lang="en-US" altLang="en-US"/>
          </a:p>
        </p:txBody>
      </p:sp>
      <p:sp>
        <p:nvSpPr>
          <p:cNvPr id="3077" name="Rectangle 5"/>
          <p:cNvSpPr>
            <a:spLocks noGrp="1" noChangeArrowheads="1"/>
          </p:cNvSpPr>
          <p:nvPr>
            <p:ph type="sldNum" sz="quarter" idx="3"/>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1">
              <a:defRPr sz="1200" b="0">
                <a:solidFill>
                  <a:schemeClr val="tx1"/>
                </a:solidFill>
                <a:cs typeface="Times New Roman (Arabic)" pitchFamily="26" charset="0"/>
              </a:defRPr>
            </a:lvl1pPr>
          </a:lstStyle>
          <a:p>
            <a:fld id="{0D6EE9E2-5ABD-42FD-AF0E-7F5A47E69E42}"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defRPr sz="1200" b="0">
                <a:solidFill>
                  <a:schemeClr val="tx1"/>
                </a:solidFill>
                <a:cs typeface="Times New Roman (Arabic)" pitchFamily="26" charset="0"/>
              </a:defRPr>
            </a:lvl1pPr>
          </a:lstStyle>
          <a:p>
            <a:endParaRPr lang="en-US" altLang="en-US"/>
          </a:p>
        </p:txBody>
      </p:sp>
      <p:sp>
        <p:nvSpPr>
          <p:cNvPr id="2051" name="Rectangle 3"/>
          <p:cNvSpPr>
            <a:spLocks noGrp="1" noChangeArrowheads="1"/>
          </p:cNvSpPr>
          <p:nvPr>
            <p:ph type="dt" idx="1"/>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a:defRPr sz="1200" b="0">
                <a:solidFill>
                  <a:schemeClr val="tx1"/>
                </a:solidFill>
                <a:cs typeface="Times New Roman (Arabic)" pitchFamily="26" charset="0"/>
              </a:defRPr>
            </a:lvl1pPr>
          </a:lstStyle>
          <a:p>
            <a:endParaRPr lang="en-US" alt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altLang="en-US" smtClean="0"/>
              <a:t>انقر لتحرير أنماط النص الرئيسي</a:t>
            </a:r>
          </a:p>
          <a:p>
            <a:pPr lvl="1"/>
            <a:r>
              <a:rPr lang="ar-SA" altLang="en-US" smtClean="0"/>
              <a:t>المستوى الثاني</a:t>
            </a:r>
          </a:p>
          <a:p>
            <a:pPr lvl="2"/>
            <a:r>
              <a:rPr lang="ar-SA" altLang="en-US" smtClean="0"/>
              <a:t>المستوى الثالث</a:t>
            </a:r>
          </a:p>
          <a:p>
            <a:pPr lvl="3"/>
            <a:r>
              <a:rPr lang="ar-SA" altLang="en-US" smtClean="0"/>
              <a:t>المستوى الرابع</a:t>
            </a:r>
          </a:p>
          <a:p>
            <a:pPr lvl="4"/>
            <a:r>
              <a:rPr lang="ar-SA" altLang="en-US" smtClean="0"/>
              <a:t>المستوى الخامس</a:t>
            </a:r>
          </a:p>
        </p:txBody>
      </p:sp>
      <p:sp>
        <p:nvSpPr>
          <p:cNvPr id="2054" name="Rectangle 6"/>
          <p:cNvSpPr>
            <a:spLocks noGrp="1" noChangeArrowheads="1"/>
          </p:cNvSpPr>
          <p:nvPr>
            <p:ph type="ftr" sz="quarter" idx="4"/>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defRPr sz="1200" b="0">
                <a:solidFill>
                  <a:schemeClr val="tx1"/>
                </a:solidFill>
                <a:cs typeface="Times New Roman (Arabic)" pitchFamily="26" charset="0"/>
              </a:defRPr>
            </a:lvl1pPr>
          </a:lstStyle>
          <a:p>
            <a:endParaRPr lang="en-US" altLang="en-US"/>
          </a:p>
        </p:txBody>
      </p:sp>
      <p:sp>
        <p:nvSpPr>
          <p:cNvPr id="2055" name="Rectangle 7"/>
          <p:cNvSpPr>
            <a:spLocks noGrp="1" noChangeArrowheads="1"/>
          </p:cNvSpPr>
          <p:nvPr>
            <p:ph type="sldNum" sz="quarter" idx="5"/>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1">
              <a:defRPr sz="1200" b="0">
                <a:solidFill>
                  <a:schemeClr val="tx1"/>
                </a:solidFill>
                <a:cs typeface="Times New Roman (Arabic)" pitchFamily="26" charset="0"/>
              </a:defRPr>
            </a:lvl1pPr>
          </a:lstStyle>
          <a:p>
            <a:fld id="{F03443E0-CB07-469D-B172-98460927A72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Times New Roman" pitchFamily="18" charset="0"/>
        <a:ea typeface="+mn-ea"/>
        <a:cs typeface="Times New Roman (Arabic)" pitchFamily="26" charset="0"/>
      </a:defRPr>
    </a:lvl1pPr>
    <a:lvl2pPr marL="457200" algn="r" rtl="1" eaLnBrk="0" fontAlgn="base" hangingPunct="0">
      <a:spcBef>
        <a:spcPct val="30000"/>
      </a:spcBef>
      <a:spcAft>
        <a:spcPct val="0"/>
      </a:spcAft>
      <a:defRPr sz="1200" kern="1200">
        <a:solidFill>
          <a:schemeClr val="tx1"/>
        </a:solidFill>
        <a:latin typeface="Times New Roman" pitchFamily="18" charset="0"/>
        <a:ea typeface="+mn-ea"/>
        <a:cs typeface="Times New Roman (Arabic)" pitchFamily="26" charset="0"/>
      </a:defRPr>
    </a:lvl2pPr>
    <a:lvl3pPr marL="914400" algn="r" rtl="1" eaLnBrk="0" fontAlgn="base" hangingPunct="0">
      <a:spcBef>
        <a:spcPct val="30000"/>
      </a:spcBef>
      <a:spcAft>
        <a:spcPct val="0"/>
      </a:spcAft>
      <a:defRPr sz="1200" kern="1200">
        <a:solidFill>
          <a:schemeClr val="tx1"/>
        </a:solidFill>
        <a:latin typeface="Times New Roman" pitchFamily="18" charset="0"/>
        <a:ea typeface="+mn-ea"/>
        <a:cs typeface="Times New Roman (Arabic)" pitchFamily="26" charset="0"/>
      </a:defRPr>
    </a:lvl3pPr>
    <a:lvl4pPr marL="1371600" algn="r" rtl="1" eaLnBrk="0" fontAlgn="base" hangingPunct="0">
      <a:spcBef>
        <a:spcPct val="30000"/>
      </a:spcBef>
      <a:spcAft>
        <a:spcPct val="0"/>
      </a:spcAft>
      <a:defRPr sz="1200" kern="1200">
        <a:solidFill>
          <a:schemeClr val="tx1"/>
        </a:solidFill>
        <a:latin typeface="Times New Roman" pitchFamily="18" charset="0"/>
        <a:ea typeface="+mn-ea"/>
        <a:cs typeface="Times New Roman (Arabic)" pitchFamily="26" charset="0"/>
      </a:defRPr>
    </a:lvl4pPr>
    <a:lvl5pPr marL="1828800" algn="r" rtl="1" eaLnBrk="0" fontAlgn="base" hangingPunct="0">
      <a:spcBef>
        <a:spcPct val="30000"/>
      </a:spcBef>
      <a:spcAft>
        <a:spcPct val="0"/>
      </a:spcAft>
      <a:defRPr sz="1200" kern="1200">
        <a:solidFill>
          <a:schemeClr val="tx1"/>
        </a:solidFill>
        <a:latin typeface="Times New Roman" pitchFamily="18" charset="0"/>
        <a:ea typeface="+mn-ea"/>
        <a:cs typeface="Times New Roman (Arabic)" pitchFamily="26"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8408D8-5564-4746-80C5-102A0CE43920}" type="slidenum">
              <a:rPr lang="en-US" altLang="en-US"/>
              <a:pPr/>
              <a:t>2</a:t>
            </a:fld>
            <a:endParaRPr lang="en-US" alt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lt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569634-3C8D-41B2-89E7-FD9218C82BD5}" type="slidenum">
              <a:rPr lang="en-US" altLang="en-US"/>
              <a:pPr/>
              <a:t>44</a:t>
            </a:fld>
            <a:endParaRPr lang="en-US" alt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lt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6F7238-2DEE-4BEE-8F2D-FDA91DDC62E6}" type="slidenum">
              <a:rPr lang="en-US" altLang="en-US"/>
              <a:pPr/>
              <a:t>53</a:t>
            </a:fld>
            <a:endParaRPr lang="en-US" alt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lt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923C3FEA-C82D-46EB-A4D4-C561D9D15BFC}" type="slidenum">
              <a:rPr lang="ar-SA" smtClean="0">
                <a:latin typeface="Arial" pitchFamily="34" charset="0"/>
                <a:cs typeface="Arial" pitchFamily="34" charset="0"/>
              </a:rPr>
              <a:pPr/>
              <a:t>54</a:t>
            </a:fld>
            <a:endParaRPr lang="en-US" smtClean="0">
              <a:latin typeface="Arial" pitchFamily="34" charset="0"/>
              <a:cs typeface="Arial" pitchFamily="34"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18A6A30-A61F-47C1-8395-48E851A57277}" type="slidenum">
              <a:rPr lang="ar-SA" smtClean="0">
                <a:latin typeface="Arial" pitchFamily="34" charset="0"/>
                <a:cs typeface="Arial" pitchFamily="34" charset="0"/>
              </a:rPr>
              <a:pPr/>
              <a:t>55</a:t>
            </a:fld>
            <a:endParaRPr lang="en-US" smtClean="0">
              <a:latin typeface="Arial" pitchFamily="34" charset="0"/>
              <a:cs typeface="Arial" pitchFamily="34"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2C391DAC-F17B-453F-A2F6-042C67315134}" type="slidenum">
              <a:rPr lang="ar-SA" smtClean="0">
                <a:latin typeface="Arial" pitchFamily="34" charset="0"/>
                <a:cs typeface="Arial" pitchFamily="34" charset="0"/>
              </a:rPr>
              <a:pPr/>
              <a:t>56</a:t>
            </a:fld>
            <a:endParaRPr lang="en-US" smtClean="0">
              <a:latin typeface="Arial" pitchFamily="34" charset="0"/>
              <a:cs typeface="Arial" pitchFamily="34"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8359C91F-3480-4721-95DC-7AC0C76AB8A7}" type="slidenum">
              <a:rPr lang="ar-SA" smtClean="0">
                <a:latin typeface="Arial" pitchFamily="34" charset="0"/>
                <a:cs typeface="Arial" pitchFamily="34" charset="0"/>
              </a:rPr>
              <a:pPr/>
              <a:t>57</a:t>
            </a:fld>
            <a:endParaRPr lang="en-US" smtClean="0">
              <a:latin typeface="Arial" pitchFamily="34" charset="0"/>
              <a:cs typeface="Arial" pitchFamily="34"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8120ACB-2BA1-431D-B2D3-262462288A49}" type="slidenum">
              <a:rPr lang="ar-SA" smtClean="0">
                <a:latin typeface="Arial" pitchFamily="34" charset="0"/>
                <a:cs typeface="Arial" pitchFamily="34" charset="0"/>
              </a:rPr>
              <a:pPr/>
              <a:t>58</a:t>
            </a:fld>
            <a:endParaRPr lang="en-US" smtClean="0">
              <a:latin typeface="Arial" pitchFamily="34" charset="0"/>
              <a:cs typeface="Arial" pitchFamily="34"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EC667EA8-76ED-48C9-A110-0D953083F68A}" type="slidenum">
              <a:rPr lang="ar-SA" smtClean="0">
                <a:latin typeface="Arial" pitchFamily="34" charset="0"/>
                <a:cs typeface="Arial" pitchFamily="34" charset="0"/>
              </a:rPr>
              <a:pPr/>
              <a:t>60</a:t>
            </a:fld>
            <a:endParaRPr lang="en-US" smtClean="0">
              <a:latin typeface="Arial" pitchFamily="34" charset="0"/>
              <a:cs typeface="Arial"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DA15C7-C07A-46AE-9BE0-CB83A6290772}" type="slidenum">
              <a:rPr lang="en-US"/>
              <a:pPr/>
              <a:t>65</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E22CF9-5D5F-4FB1-A300-8B7E09FCC376}" type="slidenum">
              <a:rPr lang="en-US" altLang="en-US"/>
              <a:pPr/>
              <a:t>66</a:t>
            </a:fld>
            <a:endParaRPr lang="en-US" alt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lt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A21753DA-D8B9-42FC-8948-DE9CCD80B394}" type="slidenum">
              <a:rPr lang="ar-SA" smtClean="0">
                <a:latin typeface="Arial" pitchFamily="34" charset="0"/>
                <a:cs typeface="Arial" pitchFamily="34" charset="0"/>
              </a:rPr>
              <a:pPr/>
              <a:t>15</a:t>
            </a:fld>
            <a:endParaRPr lang="en-US" smtClean="0">
              <a:latin typeface="Arial" pitchFamily="34" charset="0"/>
              <a:cs typeface="Arial" pitchFamily="34"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A61753-46A1-4171-8785-111832E87E9D}" type="slidenum">
              <a:rPr lang="en-US" altLang="en-US"/>
              <a:pPr/>
              <a:t>67</a:t>
            </a:fld>
            <a:endParaRPr lang="en-US" alt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lt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F303F4-6630-4931-AF29-254F58291940}" type="slidenum">
              <a:rPr lang="en-US" altLang="en-US"/>
              <a:pPr/>
              <a:t>68</a:t>
            </a:fld>
            <a:endParaRPr lang="en-US" alt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lt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AC9BE-593E-4443-919A-3EEAFCCF752B}" type="slidenum">
              <a:rPr lang="en-US" altLang="en-US"/>
              <a:pPr/>
              <a:t>69</a:t>
            </a:fld>
            <a:endParaRPr lang="en-US" alt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lt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282DB4-1BB8-4D89-88EB-864A603B9A55}" type="slidenum">
              <a:rPr lang="en-US" altLang="en-US"/>
              <a:pPr/>
              <a:t>70</a:t>
            </a:fld>
            <a:endParaRPr lang="en-US" alt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lt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38B91C-FC79-455C-8327-2B9D2CBB60B0}" type="slidenum">
              <a:rPr lang="en-US" altLang="en-US"/>
              <a:pPr/>
              <a:t>71</a:t>
            </a:fld>
            <a:endParaRPr lang="en-US" alt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lt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4BA1AE-F522-4BF0-B295-E2200D95C62C}" type="slidenum">
              <a:rPr lang="en-US" altLang="en-US"/>
              <a:pPr/>
              <a:t>72</a:t>
            </a:fld>
            <a:endParaRPr lang="en-US" alt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lt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9C9889-ABDD-4762-BBA8-992D35C895B7}" type="slidenum">
              <a:rPr lang="en-US" altLang="en-US"/>
              <a:pPr/>
              <a:t>73</a:t>
            </a:fld>
            <a:endParaRPr lang="en-US" alt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lt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53EC24-BB00-48D6-B248-E7BF3A5D0B66}" type="slidenum">
              <a:rPr lang="en-US" altLang="en-US"/>
              <a:pPr/>
              <a:t>74</a:t>
            </a:fld>
            <a:endParaRPr lang="en-US" alt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lt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ED3FEC-D29A-4646-B1EB-42D583E4C2E0}" type="slidenum">
              <a:rPr lang="en-US" altLang="en-US"/>
              <a:pPr/>
              <a:t>75</a:t>
            </a:fld>
            <a:endParaRPr lang="en-US" alt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lt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A21753DA-D8B9-42FC-8948-DE9CCD80B394}" type="slidenum">
              <a:rPr lang="ar-SA" smtClean="0">
                <a:latin typeface="Arial" pitchFamily="34" charset="0"/>
                <a:cs typeface="Arial" pitchFamily="34" charset="0"/>
              </a:rPr>
              <a:pPr/>
              <a:t>16</a:t>
            </a:fld>
            <a:endParaRPr lang="en-US" smtClean="0">
              <a:latin typeface="Arial" pitchFamily="34" charset="0"/>
              <a:cs typeface="Arial" pitchFamily="34"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A21753DA-D8B9-42FC-8948-DE9CCD80B394}" type="slidenum">
              <a:rPr lang="ar-SA" smtClean="0">
                <a:latin typeface="Arial" pitchFamily="34" charset="0"/>
                <a:cs typeface="Arial" pitchFamily="34" charset="0"/>
              </a:rPr>
              <a:pPr/>
              <a:t>17</a:t>
            </a:fld>
            <a:endParaRPr lang="en-US" smtClean="0">
              <a:latin typeface="Arial" pitchFamily="34" charset="0"/>
              <a:cs typeface="Arial" pitchFamily="34"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A21753DA-D8B9-42FC-8948-DE9CCD80B394}" type="slidenum">
              <a:rPr lang="ar-SA" smtClean="0">
                <a:latin typeface="Arial" pitchFamily="34" charset="0"/>
                <a:cs typeface="Arial" pitchFamily="34" charset="0"/>
              </a:rPr>
              <a:pPr/>
              <a:t>18</a:t>
            </a:fld>
            <a:endParaRPr lang="en-US" smtClean="0">
              <a:latin typeface="Arial" pitchFamily="34" charset="0"/>
              <a:cs typeface="Arial" pitchFamily="34"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CC2E89-93CE-4C32-9F4F-06CDD770594E}" type="slidenum">
              <a:rPr lang="en-US" altLang="en-US"/>
              <a:pPr/>
              <a:t>23</a:t>
            </a:fld>
            <a:endParaRPr lang="en-US" alt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lt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CC2E89-93CE-4C32-9F4F-06CDD770594E}" type="slidenum">
              <a:rPr lang="en-US" altLang="en-US"/>
              <a:pPr/>
              <a:t>24</a:t>
            </a:fld>
            <a:endParaRPr lang="en-US" alt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ltLang="fr-F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165516-429D-40E2-B3D7-891427CF13BA}" type="slidenum">
              <a:rPr lang="en-US"/>
              <a:pPr/>
              <a:t>35</a:t>
            </a:fld>
            <a:endParaRPr lang="en-US"/>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rtl="1"/>
            <a:r>
              <a:rPr lang="ar-SA" sz="1200" b="1" dirty="0" smtClean="0">
                <a:solidFill>
                  <a:srgbClr val="FF0000"/>
                </a:solidFill>
                <a:latin typeface="Arial" pitchFamily="34" charset="0"/>
              </a:rPr>
              <a:t>يتم</a:t>
            </a:r>
            <a:r>
              <a:rPr lang="ar-SA" sz="1200" dirty="0" smtClean="0">
                <a:solidFill>
                  <a:srgbClr val="FF0000"/>
                </a:solidFill>
                <a:latin typeface="Arial" pitchFamily="34" charset="0"/>
              </a:rPr>
              <a:t> </a:t>
            </a:r>
            <a:r>
              <a:rPr lang="ar-SA" sz="1200" b="1" dirty="0" smtClean="0">
                <a:solidFill>
                  <a:srgbClr val="FF0000"/>
                </a:solidFill>
                <a:latin typeface="Arial" pitchFamily="34" charset="0"/>
              </a:rPr>
              <a:t>تقسيم العمل بين ا</a:t>
            </a:r>
            <a:r>
              <a:rPr lang="ar-MA" sz="1200" b="1" dirty="0" smtClean="0">
                <a:solidFill>
                  <a:srgbClr val="FF0000"/>
                </a:solidFill>
                <a:latin typeface="Arial" pitchFamily="34" charset="0"/>
              </a:rPr>
              <a:t>لنساء والرجال</a:t>
            </a:r>
            <a:r>
              <a:rPr lang="ar-SA" sz="1200" b="1" dirty="0" smtClean="0">
                <a:solidFill>
                  <a:srgbClr val="FF0000"/>
                </a:solidFill>
                <a:latin typeface="Arial" pitchFamily="34" charset="0"/>
              </a:rPr>
              <a:t> بسبب كون الإنجاب يعتمد على الفرق</a:t>
            </a:r>
            <a:r>
              <a:rPr lang="ar-SA" sz="1200" b="1" baseline="0" dirty="0" smtClean="0">
                <a:solidFill>
                  <a:srgbClr val="FF0000"/>
                </a:solidFill>
                <a:latin typeface="Arial" pitchFamily="34" charset="0"/>
              </a:rPr>
              <a:t> </a:t>
            </a:r>
            <a:r>
              <a:rPr lang="ar-SA" sz="1200" b="1" dirty="0" smtClean="0">
                <a:solidFill>
                  <a:srgbClr val="FF0000"/>
                </a:solidFill>
                <a:latin typeface="Arial" pitchFamily="34" charset="0"/>
              </a:rPr>
              <a:t>البيولوجي بين الجنسين، </a:t>
            </a:r>
            <a:r>
              <a:rPr lang="ar-MA" sz="1200" b="1" dirty="0" smtClean="0">
                <a:solidFill>
                  <a:srgbClr val="FF0000"/>
                </a:solidFill>
                <a:latin typeface="Arial" pitchFamily="34" charset="0"/>
              </a:rPr>
              <a:t>ف</a:t>
            </a:r>
            <a:r>
              <a:rPr lang="ar-SA" sz="1200" b="1" dirty="0" smtClean="0">
                <a:solidFill>
                  <a:srgbClr val="FF0000"/>
                </a:solidFill>
                <a:latin typeface="Arial" pitchFamily="34" charset="0"/>
              </a:rPr>
              <a:t>تستخدم</a:t>
            </a:r>
            <a:r>
              <a:rPr lang="ar-MA" sz="1200" b="1" dirty="0" smtClean="0">
                <a:solidFill>
                  <a:srgbClr val="FF0000"/>
                </a:solidFill>
                <a:latin typeface="Arial" pitchFamily="34" charset="0"/>
              </a:rPr>
              <a:t>ه</a:t>
            </a:r>
            <a:r>
              <a:rPr lang="ar-SA" sz="1200" b="1" dirty="0" smtClean="0">
                <a:solidFill>
                  <a:srgbClr val="FF0000"/>
                </a:solidFill>
                <a:latin typeface="Arial" pitchFamily="34" charset="0"/>
              </a:rPr>
              <a:t> المجتمعات</a:t>
            </a:r>
            <a:r>
              <a:rPr lang="ar-MA" sz="1200" b="1" dirty="0" smtClean="0">
                <a:solidFill>
                  <a:srgbClr val="FF0000"/>
                </a:solidFill>
                <a:latin typeface="Arial" pitchFamily="34" charset="0"/>
              </a:rPr>
              <a:t> البشرية</a:t>
            </a:r>
            <a:r>
              <a:rPr lang="ar-SA" sz="1200" b="1" dirty="0" smtClean="0">
                <a:solidFill>
                  <a:srgbClr val="FF0000"/>
                </a:solidFill>
                <a:latin typeface="Arial" pitchFamily="34" charset="0"/>
              </a:rPr>
              <a:t> لتوزيع المهام على أفرادها</a:t>
            </a:r>
            <a:r>
              <a:rPr lang="ar-SA" sz="1200" b="1" baseline="0" dirty="0" smtClean="0">
                <a:solidFill>
                  <a:srgbClr val="FF0000"/>
                </a:solidFill>
                <a:latin typeface="Arial" pitchFamily="34" charset="0"/>
              </a:rPr>
              <a:t> </a:t>
            </a:r>
            <a:r>
              <a:rPr lang="ar-SA" sz="1200" b="1" dirty="0" smtClean="0">
                <a:solidFill>
                  <a:srgbClr val="FF0000"/>
                </a:solidFill>
                <a:latin typeface="Arial" pitchFamily="34" charset="0"/>
              </a:rPr>
              <a:t>تبعا لما هو م</a:t>
            </a:r>
            <a:r>
              <a:rPr lang="ar-MA" sz="1200" b="1" dirty="0" smtClean="0">
                <a:solidFill>
                  <a:srgbClr val="FF0000"/>
                </a:solidFill>
                <a:latin typeface="Arial" pitchFamily="34" charset="0"/>
              </a:rPr>
              <a:t>لا</a:t>
            </a:r>
            <a:r>
              <a:rPr lang="ar-SA" sz="1200" b="1" dirty="0" smtClean="0">
                <a:solidFill>
                  <a:srgbClr val="FF0000"/>
                </a:solidFill>
                <a:latin typeface="Arial" pitchFamily="34" charset="0"/>
              </a:rPr>
              <a:t>ئم ومناسب للثقافة المعنية، وحسب السوابق المماثلة </a:t>
            </a:r>
            <a:r>
              <a:rPr lang="ar-SA" sz="1200" b="1" baseline="0" dirty="0" smtClean="0">
                <a:solidFill>
                  <a:srgbClr val="FF0000"/>
                </a:solidFill>
                <a:latin typeface="Arial" pitchFamily="34" charset="0"/>
              </a:rPr>
              <a:t> </a:t>
            </a:r>
            <a:r>
              <a:rPr lang="ar-SA" sz="1200" b="1" dirty="0" smtClean="0">
                <a:solidFill>
                  <a:srgbClr val="FF0000"/>
                </a:solidFill>
                <a:latin typeface="Arial" pitchFamily="34" charset="0"/>
              </a:rPr>
              <a:t>في تاريخها وتراثها، الأمر الذي يحدد أدوار ا</a:t>
            </a:r>
            <a:r>
              <a:rPr lang="ar-MA" sz="1200" b="1" dirty="0" smtClean="0">
                <a:solidFill>
                  <a:srgbClr val="FF0000"/>
                </a:solidFill>
                <a:latin typeface="Arial" pitchFamily="34" charset="0"/>
              </a:rPr>
              <a:t>لنساء والرجال.</a:t>
            </a:r>
            <a:endParaRPr lang="fr-FR" sz="1200" b="1" dirty="0" smtClean="0">
              <a:solidFill>
                <a:srgbClr val="FF0000"/>
              </a:solidFill>
              <a:latin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F03443E0-CB07-469D-B172-98460927A72D}" type="slidenum">
              <a:rPr lang="en-US" altLang="en-US" smtClean="0"/>
              <a:pPr/>
              <a:t>38</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7EDBF41-B104-49B1-B3B2-147B2D2B805F}" type="datetime1">
              <a:rPr lang="en-US" altLang="en-US" smtClean="0"/>
              <a:pPr/>
              <a:t>11/2/2009</a:t>
            </a:fld>
            <a:endParaRPr lang="en-US" alt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ar-SA" altLang="en-US" smtClean="0"/>
              <a:t>د/ كاسر نصر المنصور - جامعة الملك عبد العزيز- كلية الإقتصاد والإدارة</a:t>
            </a:r>
            <a:endParaRPr lang="en-US" alt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A70C296-0173-422F-8875-97DF3742A341}"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65D001-613E-438B-BF6B-253647A6B80A}" type="datetime1">
              <a:rPr lang="en-US" altLang="en-US" smtClean="0"/>
              <a:pPr/>
              <a:t>11/2/2009</a:t>
            </a:fld>
            <a:endParaRPr lang="en-US" altLang="en-US"/>
          </a:p>
        </p:txBody>
      </p:sp>
      <p:sp>
        <p:nvSpPr>
          <p:cNvPr id="5" name="Footer Placeholder 4"/>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6" name="Slide Number Placeholder 5"/>
          <p:cNvSpPr>
            <a:spLocks noGrp="1"/>
          </p:cNvSpPr>
          <p:nvPr>
            <p:ph type="sldNum" sz="quarter" idx="12"/>
          </p:nvPr>
        </p:nvSpPr>
        <p:spPr/>
        <p:txBody>
          <a:bodyPr/>
          <a:lstStyle/>
          <a:p>
            <a:fld id="{40BB998C-EEE7-40F5-A19E-FD494C5900CA}"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4F47F79-CF80-4AEA-8D31-D3CAD9261B4B}" type="datetime1">
              <a:rPr lang="en-US" altLang="en-US" smtClean="0"/>
              <a:pPr/>
              <a:t>11/2/2009</a:t>
            </a:fld>
            <a:endParaRPr lang="en-US" altLang="en-US"/>
          </a:p>
        </p:txBody>
      </p:sp>
      <p:sp>
        <p:nvSpPr>
          <p:cNvPr id="5" name="Footer Placeholder 4"/>
          <p:cNvSpPr>
            <a:spLocks noGrp="1"/>
          </p:cNvSpPr>
          <p:nvPr>
            <p:ph type="ftr" sz="quarter" idx="11"/>
          </p:nvPr>
        </p:nvSpPr>
        <p:spPr>
          <a:xfrm>
            <a:off x="457201" y="6248207"/>
            <a:ext cx="5573483" cy="365125"/>
          </a:xfrm>
        </p:spPr>
        <p:txBody>
          <a:bodyPr/>
          <a:lstStyle/>
          <a:p>
            <a:r>
              <a:rPr lang="ar-SA" altLang="en-US" smtClean="0"/>
              <a:t>د/ كاسر نصر المنصور - جامعة الملك عبد العزيز- كلية الإقتصاد والإدارة</a:t>
            </a:r>
            <a:endParaRPr lang="en-US" alt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7744D3D-3F77-4B29-AE12-75CF0E7F8125}" type="slidenum">
              <a:rPr lang="en-US" altLang="en-US" smtClean="0"/>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266825" y="1981200"/>
            <a:ext cx="7772400" cy="4114800"/>
          </a:xfrm>
        </p:spPr>
        <p:txBody>
          <a:bodyPr/>
          <a:lstStyle/>
          <a:p>
            <a:endParaRPr lang="en-US"/>
          </a:p>
        </p:txBody>
      </p:sp>
      <p:sp>
        <p:nvSpPr>
          <p:cNvPr id="4" name="Date Placeholder 3"/>
          <p:cNvSpPr>
            <a:spLocks noGrp="1"/>
          </p:cNvSpPr>
          <p:nvPr>
            <p:ph type="dt" sz="half" idx="10"/>
          </p:nvPr>
        </p:nvSpPr>
        <p:spPr>
          <a:xfrm>
            <a:off x="1600200" y="6400800"/>
            <a:ext cx="1905000" cy="457200"/>
          </a:xfrm>
        </p:spPr>
        <p:txBody>
          <a:bodyPr/>
          <a:lstStyle>
            <a:lvl1pPr>
              <a:defRPr/>
            </a:lvl1pPr>
          </a:lstStyle>
          <a:p>
            <a:fld id="{E4A7A281-DB6C-4D22-A75D-1EC090C6AB68}" type="datetime1">
              <a:rPr lang="en-US" altLang="en-US" smtClean="0"/>
              <a:pPr/>
              <a:t>11/2/2009</a:t>
            </a:fld>
            <a:endParaRPr lang="en-US" altLang="en-US"/>
          </a:p>
        </p:txBody>
      </p:sp>
      <p:sp>
        <p:nvSpPr>
          <p:cNvPr id="5" name="Footer Placeholder 4"/>
          <p:cNvSpPr>
            <a:spLocks noGrp="1"/>
          </p:cNvSpPr>
          <p:nvPr>
            <p:ph type="ftr" sz="quarter" idx="11"/>
          </p:nvPr>
        </p:nvSpPr>
        <p:spPr>
          <a:xfrm>
            <a:off x="3886200" y="6400800"/>
            <a:ext cx="2895600" cy="457200"/>
          </a:xfrm>
        </p:spPr>
        <p:txBody>
          <a:bodyPr/>
          <a:lstStyle>
            <a:lvl1pPr>
              <a:defRPr/>
            </a:lvl1pPr>
          </a:lstStyle>
          <a:p>
            <a:r>
              <a:rPr lang="ar-SA" altLang="en-US" smtClean="0"/>
              <a:t>د/ كاسر نصر المنصور - جامعة الملك عبد العزيز- كلية الإقتصاد والإدارة</a:t>
            </a:r>
            <a:endParaRPr lang="en-US" altLang="en-US"/>
          </a:p>
        </p:txBody>
      </p:sp>
      <p:sp>
        <p:nvSpPr>
          <p:cNvPr id="6" name="Slide Number Placeholder 5"/>
          <p:cNvSpPr>
            <a:spLocks noGrp="1"/>
          </p:cNvSpPr>
          <p:nvPr>
            <p:ph type="sldNum" sz="quarter" idx="12"/>
          </p:nvPr>
        </p:nvSpPr>
        <p:spPr>
          <a:xfrm>
            <a:off x="7162800" y="6400800"/>
            <a:ext cx="1905000" cy="457200"/>
          </a:xfrm>
        </p:spPr>
        <p:txBody>
          <a:bodyPr/>
          <a:lstStyle>
            <a:lvl1pPr>
              <a:defRPr/>
            </a:lvl1pPr>
          </a:lstStyle>
          <a:p>
            <a:fld id="{22A1264D-B4A2-4BEB-BB92-A2B7FFB8C9D7}" type="slidenum">
              <a:rPr lang="en-US"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931863" y="96838"/>
            <a:ext cx="7158037" cy="1412875"/>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949325" y="1981200"/>
            <a:ext cx="7661275" cy="4114800"/>
          </a:xfrm>
        </p:spPr>
        <p:txBody>
          <a:bodyPr/>
          <a:lstStyle/>
          <a:p>
            <a:endParaRPr lang="en-US"/>
          </a:p>
        </p:txBody>
      </p:sp>
      <p:sp>
        <p:nvSpPr>
          <p:cNvPr id="4" name="Date Placeholder 3"/>
          <p:cNvSpPr>
            <a:spLocks noGrp="1"/>
          </p:cNvSpPr>
          <p:nvPr>
            <p:ph type="dt" sz="half" idx="10"/>
          </p:nvPr>
        </p:nvSpPr>
        <p:spPr>
          <a:xfrm>
            <a:off x="946150" y="6248400"/>
            <a:ext cx="1905000" cy="457200"/>
          </a:xfrm>
        </p:spPr>
        <p:txBody>
          <a:bodyPr/>
          <a:lstStyle>
            <a:lvl1pPr>
              <a:defRPr/>
            </a:lvl1pPr>
          </a:lstStyle>
          <a:p>
            <a:fld id="{08384750-08EB-4767-9476-19161FA89EEB}" type="datetime1">
              <a:rPr lang="en-US" smtClean="0"/>
              <a:pPr/>
              <a:t>11/2/2009</a:t>
            </a:fld>
            <a:endParaRPr lang="en-US"/>
          </a:p>
        </p:txBody>
      </p:sp>
      <p:sp>
        <p:nvSpPr>
          <p:cNvPr id="5" name="Footer Placeholder 4"/>
          <p:cNvSpPr>
            <a:spLocks noGrp="1"/>
          </p:cNvSpPr>
          <p:nvPr>
            <p:ph type="ftr" sz="quarter" idx="11"/>
          </p:nvPr>
        </p:nvSpPr>
        <p:spPr>
          <a:xfrm>
            <a:off x="3352800" y="6248400"/>
            <a:ext cx="2895600" cy="457200"/>
          </a:xfrm>
        </p:spPr>
        <p:txBody>
          <a:bodyPr/>
          <a:lstStyle>
            <a:lvl1pPr>
              <a:defRPr/>
            </a:lvl1pPr>
          </a:lstStyle>
          <a:p>
            <a:r>
              <a:rPr lang="ar-SA" smtClean="0"/>
              <a:t>د/ كاسر نصر المنصور - جامعة الملك عبد العزيز- كلية الإقتصاد والإدارة</a:t>
            </a:r>
            <a:endParaRPr lang="en-US"/>
          </a:p>
        </p:txBody>
      </p:sp>
      <p:sp>
        <p:nvSpPr>
          <p:cNvPr id="6" name="Slide Number Placeholder 5"/>
          <p:cNvSpPr>
            <a:spLocks noGrp="1"/>
          </p:cNvSpPr>
          <p:nvPr>
            <p:ph type="sldNum" sz="quarter" idx="12"/>
          </p:nvPr>
        </p:nvSpPr>
        <p:spPr>
          <a:xfrm>
            <a:off x="6705600" y="6248400"/>
            <a:ext cx="1905000" cy="457200"/>
          </a:xfrm>
        </p:spPr>
        <p:txBody>
          <a:bodyPr/>
          <a:lstStyle>
            <a:lvl1pPr>
              <a:defRPr/>
            </a:lvl1pPr>
          </a:lstStyle>
          <a:p>
            <a:fld id="{C641FFD8-DF5F-44D4-A516-15075EF295D3}"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31863" y="96838"/>
            <a:ext cx="7158037" cy="1412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49325" y="1981200"/>
            <a:ext cx="3754438"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6163" y="1981200"/>
            <a:ext cx="3754437"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46150" y="6248400"/>
            <a:ext cx="1905000" cy="457200"/>
          </a:xfrm>
        </p:spPr>
        <p:txBody>
          <a:bodyPr/>
          <a:lstStyle>
            <a:lvl1pPr>
              <a:defRPr/>
            </a:lvl1pPr>
          </a:lstStyle>
          <a:p>
            <a:fld id="{E60CAB35-DC14-4F04-99B7-0AFC817ED873}" type="datetime1">
              <a:rPr lang="en-US" smtClean="0"/>
              <a:pPr/>
              <a:t>11/2/2009</a:t>
            </a:fld>
            <a:endParaRPr lang="en-US"/>
          </a:p>
        </p:txBody>
      </p:sp>
      <p:sp>
        <p:nvSpPr>
          <p:cNvPr id="6" name="Footer Placeholder 5"/>
          <p:cNvSpPr>
            <a:spLocks noGrp="1"/>
          </p:cNvSpPr>
          <p:nvPr>
            <p:ph type="ftr" sz="quarter" idx="11"/>
          </p:nvPr>
        </p:nvSpPr>
        <p:spPr>
          <a:xfrm>
            <a:off x="3352800" y="6248400"/>
            <a:ext cx="2895600" cy="457200"/>
          </a:xfrm>
        </p:spPr>
        <p:txBody>
          <a:bodyPr/>
          <a:lstStyle>
            <a:lvl1pPr>
              <a:defRPr/>
            </a:lvl1pPr>
          </a:lstStyle>
          <a:p>
            <a:r>
              <a:rPr lang="ar-SA" smtClean="0"/>
              <a:t>د/ كاسر نصر المنصور - جامعة الملك عبد العزيز- كلية الإقتصاد والإدارة</a:t>
            </a:r>
            <a:endParaRPr lang="en-US"/>
          </a:p>
        </p:txBody>
      </p:sp>
      <p:sp>
        <p:nvSpPr>
          <p:cNvPr id="7" name="Slide Number Placeholder 6"/>
          <p:cNvSpPr>
            <a:spLocks noGrp="1"/>
          </p:cNvSpPr>
          <p:nvPr>
            <p:ph type="sldNum" sz="quarter" idx="12"/>
          </p:nvPr>
        </p:nvSpPr>
        <p:spPr>
          <a:xfrm>
            <a:off x="6705600" y="6248400"/>
            <a:ext cx="1905000" cy="457200"/>
          </a:xfrm>
        </p:spPr>
        <p:txBody>
          <a:bodyPr/>
          <a:lstStyle>
            <a:lvl1pPr>
              <a:defRPr/>
            </a:lvl1pPr>
          </a:lstStyle>
          <a:p>
            <a:fld id="{7BDF3AEC-24DA-4809-952D-1C3CA969BFD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52ED55B-C5AB-4F11-AFBD-3F56C721E45F}" type="datetime1">
              <a:rPr lang="en-US" altLang="en-US" smtClean="0"/>
              <a:pPr/>
              <a:t>11/2/2009</a:t>
            </a:fld>
            <a:endParaRPr lang="en-US" altLang="en-US"/>
          </a:p>
        </p:txBody>
      </p:sp>
      <p:sp>
        <p:nvSpPr>
          <p:cNvPr id="5" name="Footer Placeholder 4"/>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794F3A8-FFCC-4BED-8126-AAE485A9BC5D}" type="slidenum">
              <a:rPr lang="en-US" altLang="en-US" smtClean="0"/>
              <a:pPr/>
              <a:t>‹#›</a:t>
            </a:fld>
            <a:endParaRPr lang="en-US" alt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1A64F34-96DA-4F3D-83D8-C6193E3778C8}" type="datetime1">
              <a:rPr lang="en-US" altLang="en-US" smtClean="0"/>
              <a:pPr/>
              <a:t>11/2/2009</a:t>
            </a:fld>
            <a:endParaRPr lang="en-US" alt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5001E00-542D-4250-A260-9360D85835B0}" type="slidenum">
              <a:rPr lang="en-US" altLang="en-US" smtClean="0"/>
              <a:pPr/>
              <a:t>‹#›</a:t>
            </a:fld>
            <a:endParaRPr lang="en-US" altLang="en-US"/>
          </a:p>
        </p:txBody>
      </p:sp>
      <p:sp>
        <p:nvSpPr>
          <p:cNvPr id="14" name="Footer Placeholder 13"/>
          <p:cNvSpPr>
            <a:spLocks noGrp="1"/>
          </p:cNvSpPr>
          <p:nvPr>
            <p:ph type="ftr" sz="quarter" idx="12"/>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D5163F2-327E-43AA-9BD3-24D4892B741A}" type="datetime1">
              <a:rPr lang="en-US" altLang="en-US" smtClean="0"/>
              <a:pPr/>
              <a:t>11/2/2009</a:t>
            </a:fld>
            <a:endParaRPr lang="en-US" altLang="en-US"/>
          </a:p>
        </p:txBody>
      </p:sp>
      <p:sp>
        <p:nvSpPr>
          <p:cNvPr id="10" name="Slide Number Placeholder 9"/>
          <p:cNvSpPr>
            <a:spLocks noGrp="1"/>
          </p:cNvSpPr>
          <p:nvPr>
            <p:ph type="sldNum" sz="quarter" idx="16"/>
          </p:nvPr>
        </p:nvSpPr>
        <p:spPr/>
        <p:txBody>
          <a:bodyPr rtlCol="0"/>
          <a:lstStyle/>
          <a:p>
            <a:fld id="{E276E580-B173-4E61-9B28-BB349A87EB74}" type="slidenum">
              <a:rPr lang="en-US" altLang="en-US" smtClean="0"/>
              <a:pPr/>
              <a:t>‹#›</a:t>
            </a:fld>
            <a:endParaRPr lang="en-US" altLang="en-US"/>
          </a:p>
        </p:txBody>
      </p:sp>
      <p:sp>
        <p:nvSpPr>
          <p:cNvPr id="12" name="Footer Placeholder 11"/>
          <p:cNvSpPr>
            <a:spLocks noGrp="1"/>
          </p:cNvSpPr>
          <p:nvPr>
            <p:ph type="ftr" sz="quarter" idx="17"/>
          </p:nvPr>
        </p:nvSpPr>
        <p:spPr/>
        <p:txBody>
          <a:bodyPr rtlCol="0"/>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ED4AFCC-A0DB-40C2-99F3-DDA4AE42F1D6}" type="datetime1">
              <a:rPr lang="en-US" altLang="en-US" smtClean="0"/>
              <a:pPr/>
              <a:t>11/2/2009</a:t>
            </a:fld>
            <a:endParaRPr lang="en-US" altLang="en-US"/>
          </a:p>
        </p:txBody>
      </p:sp>
      <p:sp>
        <p:nvSpPr>
          <p:cNvPr id="12" name="Slide Number Placeholder 11"/>
          <p:cNvSpPr>
            <a:spLocks noGrp="1"/>
          </p:cNvSpPr>
          <p:nvPr>
            <p:ph type="sldNum" sz="quarter" idx="16"/>
          </p:nvPr>
        </p:nvSpPr>
        <p:spPr/>
        <p:txBody>
          <a:bodyPr rtlCol="0"/>
          <a:lstStyle/>
          <a:p>
            <a:fld id="{0A576A2F-B91A-446F-871E-0755556FE5FB}" type="slidenum">
              <a:rPr lang="en-US" altLang="en-US" smtClean="0"/>
              <a:pPr/>
              <a:t>‹#›</a:t>
            </a:fld>
            <a:endParaRPr lang="en-US" altLang="en-US"/>
          </a:p>
        </p:txBody>
      </p:sp>
      <p:sp>
        <p:nvSpPr>
          <p:cNvPr id="14" name="Footer Placeholder 13"/>
          <p:cNvSpPr>
            <a:spLocks noGrp="1"/>
          </p:cNvSpPr>
          <p:nvPr>
            <p:ph type="ftr" sz="quarter" idx="17"/>
          </p:nvPr>
        </p:nvSpPr>
        <p:spPr/>
        <p:txBody>
          <a:bodyPr rtlCol="0"/>
          <a:lstStyle/>
          <a:p>
            <a:r>
              <a:rPr lang="ar-SA" altLang="en-US" smtClean="0"/>
              <a:t>د/ كاسر نصر المنصور - جامعة الملك عبد العزيز- كلية الإقتصاد والإدارة</a:t>
            </a:r>
            <a:endParaRPr lang="en-US" alt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1101652-9272-468F-A717-6EBAD6712C89}"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ACE580C-6866-46ED-99D1-4A8DF07103F1}"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0F1587-AD2C-4179-8D0C-F3A85A1D7628}" type="datetime1">
              <a:rPr lang="en-US" altLang="en-US" smtClean="0"/>
              <a:pPr/>
              <a:t>11/2/2009</a:t>
            </a:fld>
            <a:endParaRPr lang="en-US" altLang="en-US"/>
          </a:p>
        </p:txBody>
      </p:sp>
      <p:sp>
        <p:nvSpPr>
          <p:cNvPr id="3" name="Footer Placeholder 2"/>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436A2A3-A775-42F0-BD64-51C6D0613DF1}"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0E85C1D-A919-4642-B653-9D1A20764EFF}" type="datetime1">
              <a:rPr lang="en-US" altLang="en-US" smtClean="0"/>
              <a:pPr/>
              <a:t>11/2/2009</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1A5568C-C6D5-4F67-BC21-662EC39BD271}" type="slidenum">
              <a:rPr lang="en-US" altLang="en-US" smtClean="0"/>
              <a:pPr/>
              <a:t>‹#›</a:t>
            </a:fld>
            <a:endParaRPr lang="en-US" alt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68B0B95-E88A-46F5-9A86-A545B592E390}" type="datetime1">
              <a:rPr lang="en-US" altLang="en-US" smtClean="0"/>
              <a:pPr/>
              <a:t>11/2/2009</a:t>
            </a:fld>
            <a:endParaRPr lang="en-US" alt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8D64495-228B-44A1-AE44-457CFCBB576C}" type="slidenum">
              <a:rPr lang="en-US" altLang="en-US" smtClean="0"/>
              <a:pPr/>
              <a:t>‹#›</a:t>
            </a:fld>
            <a:endParaRPr lang="en-US" altLang="en-US"/>
          </a:p>
        </p:txBody>
      </p:sp>
      <p:sp>
        <p:nvSpPr>
          <p:cNvPr id="14" name="Footer Placeholder 13"/>
          <p:cNvSpPr>
            <a:spLocks noGrp="1"/>
          </p:cNvSpPr>
          <p:nvPr>
            <p:ph type="ftr" sz="quarter" idx="12"/>
          </p:nvPr>
        </p:nvSpPr>
        <p:spPr>
          <a:xfrm>
            <a:off x="1600200" y="6248206"/>
            <a:ext cx="4572000" cy="365125"/>
          </a:xfrm>
        </p:spPr>
        <p:txBody>
          <a:bodyPr rtlCol="0"/>
          <a:lstStyle/>
          <a:p>
            <a:r>
              <a:rPr lang="ar-SA" altLang="en-US" smtClean="0"/>
              <a:t>د/ كاسر نصر المنصور - جامعة الملك عبد العزيز- كلية الإقتصاد والإدارة</a:t>
            </a:r>
            <a:endParaRPr lang="en-US" alt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77654BA-453F-4117-9F77-27C48A94691D}" type="datetime1">
              <a:rPr lang="en-US" altLang="en-US" smtClean="0"/>
              <a:pPr/>
              <a:t>11/2/2009</a:t>
            </a:fld>
            <a:endParaRPr lang="en-US" alt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ar-SA" altLang="en-US" smtClean="0"/>
              <a:t>د/ كاسر نصر المنصور - جامعة الملك عبد العزيز- كلية الإقتصاد والإدارة</a:t>
            </a:r>
            <a:endParaRPr lang="en-US" alt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80F2A8D-EAE4-41AD-AA29-06B3B59A6594}"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upload.wikimedia.org/wikipedia/commons/1/1a/Gender_jakob_chaosinfait_.svg" TargetMode="Externa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vmlDrawing" Target="../drawings/vmlDrawing3.v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oleObject" Target="../embeddings/Microsoft_Office_Excel_97-2003_Worksheet2.xls"/><Relationship Id="rId4" Type="http://schemas.openxmlformats.org/officeDocument/2006/relationships/oleObject" Target="../embeddings/Microsoft_Office_Word_97_-_2003_Document1.doc"/></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pPr algn="ctr"/>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الدكتور كاسر نصر المنصور</a:t>
            </a:r>
          </a:p>
          <a:p>
            <a:pPr algn="ctr"/>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كلية الإقتصاد والإدارة</a:t>
            </a:r>
          </a:p>
          <a:p>
            <a:pPr algn="ctr"/>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جامعة الملك عبد العزيز</a:t>
            </a:r>
            <a:endParaRPr lang="ar-SA"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Title 2"/>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alt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التنمية البشرية والنوع الاجتماعي</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Date Placeholder 3"/>
          <p:cNvSpPr>
            <a:spLocks noGrp="1"/>
          </p:cNvSpPr>
          <p:nvPr>
            <p:ph type="dt" sz="half" idx="10"/>
          </p:nvPr>
        </p:nvSpPr>
        <p:spPr/>
        <p:txBody>
          <a:bodyPr/>
          <a:lstStyle/>
          <a:p>
            <a:fld id="{B98ADAFB-2BC9-46A0-905C-21D7413E37CF}" type="datetime1">
              <a:rPr lang="en-US" altLang="en-US" smtClean="0"/>
              <a:pPr/>
              <a:t>11/2/2009</a:t>
            </a:fld>
            <a:endParaRPr lang="en-US" altLang="en-US"/>
          </a:p>
        </p:txBody>
      </p:sp>
      <p:sp>
        <p:nvSpPr>
          <p:cNvPr id="5" name="Slide Number Placeholder 4"/>
          <p:cNvSpPr>
            <a:spLocks noGrp="1"/>
          </p:cNvSpPr>
          <p:nvPr>
            <p:ph type="sldNum" sz="quarter" idx="11"/>
          </p:nvPr>
        </p:nvSpPr>
        <p:spPr/>
        <p:txBody>
          <a:bodyPr/>
          <a:lstStyle/>
          <a:p>
            <a:fld id="{F5001E00-542D-4250-A260-9360D85835B0}" type="slidenum">
              <a:rPr lang="en-US" altLang="en-US" smtClean="0"/>
              <a:pPr/>
              <a:t>1</a:t>
            </a:fld>
            <a:endParaRPr lang="en-US" altLang="en-US"/>
          </a:p>
        </p:txBody>
      </p:sp>
      <p:sp>
        <p:nvSpPr>
          <p:cNvPr id="6" name="Footer Placeholder 5"/>
          <p:cNvSpPr>
            <a:spLocks noGrp="1"/>
          </p:cNvSpPr>
          <p:nvPr>
            <p:ph type="ftr" sz="quarter" idx="12"/>
          </p:nvPr>
        </p:nvSpPr>
        <p:spPr/>
        <p:txBody>
          <a:bodyPr/>
          <a:lstStyle/>
          <a:p>
            <a:r>
              <a:rPr lang="ar-SA" altLang="en-US" smtClean="0"/>
              <a:t>د/ كاسر نصر المنصور - جامعة الملك عبد العزيز- كلية الإقتصاد والإدارة</a:t>
            </a:r>
            <a:endParaRPr lang="en-US" altLang="en-US"/>
          </a:p>
        </p:txBody>
      </p:sp>
      <p:pic>
        <p:nvPicPr>
          <p:cNvPr id="7" name="Picture 4" descr="Image:Gender jakob chaosinfait .svg">
            <a:hlinkClick r:id="rId2"/>
          </p:cNvPr>
          <p:cNvPicPr>
            <a:picLocks noChangeAspect="1" noChangeArrowheads="1"/>
          </p:cNvPicPr>
          <p:nvPr/>
        </p:nvPicPr>
        <p:blipFill>
          <a:blip r:embed="rId3"/>
          <a:srcRect/>
          <a:stretch>
            <a:fillRect/>
          </a:stretch>
        </p:blipFill>
        <p:spPr bwMode="auto">
          <a:xfrm>
            <a:off x="0" y="1357298"/>
            <a:ext cx="1752600" cy="1677987"/>
          </a:xfrm>
          <a:prstGeom prst="rect">
            <a:avLst/>
          </a:prstGeom>
          <a:noFill/>
        </p:spPr>
      </p:pic>
      <p:pic>
        <p:nvPicPr>
          <p:cNvPr id="8" name="Picture 3" descr="balance"/>
          <p:cNvPicPr>
            <a:picLocks noChangeAspect="1" noChangeArrowheads="1"/>
          </p:cNvPicPr>
          <p:nvPr/>
        </p:nvPicPr>
        <p:blipFill>
          <a:blip r:embed="rId4"/>
          <a:srcRect/>
          <a:stretch>
            <a:fillRect/>
          </a:stretch>
        </p:blipFill>
        <p:spPr>
          <a:xfrm>
            <a:off x="3143240" y="4357694"/>
            <a:ext cx="3500462" cy="1785950"/>
          </a:xfrm>
          <a:prstGeom prst="rect">
            <a:avLst/>
          </a:prstGeom>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Empowerment </a:t>
            </a:r>
            <a:r>
              <a:rPr lang="ar-SA" b="1" dirty="0" smtClean="0"/>
              <a:t>د- التمكين</a:t>
            </a:r>
            <a:endParaRPr lang="en-US" dirty="0"/>
          </a:p>
        </p:txBody>
      </p:sp>
      <p:sp>
        <p:nvSpPr>
          <p:cNvPr id="3" name="Content Placeholder 2"/>
          <p:cNvSpPr>
            <a:spLocks noGrp="1"/>
          </p:cNvSpPr>
          <p:nvPr>
            <p:ph idx="1"/>
          </p:nvPr>
        </p:nvSpPr>
        <p:spPr/>
        <p:txBody>
          <a:bodyPr>
            <a:normAutofit fontScale="92500"/>
          </a:bodyPr>
          <a:lstStyle/>
          <a:p>
            <a:pPr algn="just" rtl="1">
              <a:buNone/>
            </a:pPr>
            <a:r>
              <a:rPr lang="ar-SA" dirty="0" smtClean="0"/>
              <a:t>يؤكد على ان التنمية يجب أن تكون من صنع البشر وليس فقط من أجلهم . وهذا ما يحتم مشاركة المرأة والرجل في صنع القرارات والسياسات المتعلقة بحياتهم وفي تنفيذها. يعزز قدرات البشر على مختلف المستويات والمجالات بهدف سيطرة كل فرد من المجتمع على مصيره.</a:t>
            </a:r>
          </a:p>
          <a:p>
            <a:pPr algn="r" rtl="1">
              <a:buNone/>
            </a:pPr>
            <a:r>
              <a:rPr lang="ar-SA" dirty="0" smtClean="0"/>
              <a:t>مجمل القول أن التنمية البشرية تتطلب:</a:t>
            </a:r>
          </a:p>
          <a:p>
            <a:pPr algn="r" rtl="1">
              <a:buNone/>
            </a:pPr>
            <a:r>
              <a:rPr lang="ar-SA" dirty="0" smtClean="0"/>
              <a:t>– </a:t>
            </a:r>
            <a:r>
              <a:rPr lang="ar-SA" b="1" dirty="0" smtClean="0"/>
              <a:t>تحديد</a:t>
            </a:r>
            <a:r>
              <a:rPr lang="ar-SA" dirty="0" smtClean="0"/>
              <a:t> </a:t>
            </a:r>
            <a:r>
              <a:rPr lang="ar-SA" b="1" dirty="0" smtClean="0"/>
              <a:t>حقول الإمكانات: </a:t>
            </a:r>
          </a:p>
          <a:p>
            <a:pPr algn="r" rtl="1">
              <a:buNone/>
            </a:pPr>
            <a:r>
              <a:rPr lang="ar-SA" dirty="0" smtClean="0"/>
              <a:t>مثل تحسين الصحة، التعليم، الكفاءة (التأهيل )</a:t>
            </a:r>
          </a:p>
          <a:p>
            <a:pPr algn="r" rtl="1">
              <a:buNone/>
            </a:pPr>
            <a:r>
              <a:rPr lang="ar-SA" dirty="0" smtClean="0"/>
              <a:t>– </a:t>
            </a:r>
            <a:r>
              <a:rPr lang="ar-SA" b="1" dirty="0" smtClean="0"/>
              <a:t>كيفية استعمال الأفراد لهذه الإمكانات التي اكتسبوها :</a:t>
            </a:r>
          </a:p>
          <a:p>
            <a:pPr algn="r" rtl="1">
              <a:buNone/>
            </a:pPr>
            <a:r>
              <a:rPr lang="ar-SA" dirty="0" smtClean="0"/>
              <a:t>الإنتاج، استغلال أوقات الفراغ، الأنشطة الاجتماعية والثقافية والسياسية .</a:t>
            </a:r>
          </a:p>
          <a:p>
            <a:pPr algn="just" rtl="1"/>
            <a:endParaRPr lang="en-US" dirty="0"/>
          </a:p>
        </p:txBody>
      </p:sp>
      <p:sp>
        <p:nvSpPr>
          <p:cNvPr id="4" name="Date Placeholder 3"/>
          <p:cNvSpPr>
            <a:spLocks noGrp="1"/>
          </p:cNvSpPr>
          <p:nvPr>
            <p:ph type="dt" sz="half" idx="10"/>
          </p:nvPr>
        </p:nvSpPr>
        <p:spPr/>
        <p:txBody>
          <a:bodyPr/>
          <a:lstStyle/>
          <a:p>
            <a:fld id="{88A9C67A-41AE-4798-80FC-52505249BA83}" type="datetime1">
              <a:rPr lang="en-US" altLang="en-US" smtClean="0"/>
              <a:pPr/>
              <a:t>11/2/2009</a:t>
            </a:fld>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10</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11- ج منهج العدالة </a:t>
            </a:r>
            <a:r>
              <a:rPr lang="en-US" b="1" dirty="0" smtClean="0"/>
              <a:t>Equity</a:t>
            </a:r>
            <a:endParaRPr lang="en-US" dirty="0"/>
          </a:p>
        </p:txBody>
      </p:sp>
      <p:sp>
        <p:nvSpPr>
          <p:cNvPr id="3" name="Date Placeholder 2"/>
          <p:cNvSpPr>
            <a:spLocks noGrp="1"/>
          </p:cNvSpPr>
          <p:nvPr>
            <p:ph type="dt" sz="half" idx="10"/>
          </p:nvPr>
        </p:nvSpPr>
        <p:spPr/>
        <p:txBody>
          <a:bodyPr/>
          <a:lstStyle/>
          <a:p>
            <a:fld id="{1169463E-F7BF-4550-B06A-111E9177BEB0}"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100</a:t>
            </a:fld>
            <a:endParaRPr lang="en-US" altLang="en-US"/>
          </a:p>
        </p:txBody>
      </p:sp>
      <p:graphicFrame>
        <p:nvGraphicFramePr>
          <p:cNvPr id="7" name="Content Placeholder 6"/>
          <p:cNvGraphicFramePr>
            <a:graphicFrameLocks noGrp="1"/>
          </p:cNvGraphicFramePr>
          <p:nvPr>
            <p:ph sz="quarter" idx="1"/>
          </p:nvPr>
        </p:nvGraphicFramePr>
        <p:xfrm>
          <a:off x="612775" y="1600200"/>
          <a:ext cx="8153400" cy="5303520"/>
        </p:xfrm>
        <a:graphic>
          <a:graphicData uri="http://schemas.openxmlformats.org/drawingml/2006/table">
            <a:tbl>
              <a:tblPr firstRow="1" bandRow="1">
                <a:tableStyleId>{5C22544A-7EE6-4342-B048-85BDC9FD1C3A}</a:tableStyleId>
              </a:tblPr>
              <a:tblGrid>
                <a:gridCol w="6888183"/>
                <a:gridCol w="1265217"/>
              </a:tblGrid>
              <a:tr h="370840">
                <a:tc>
                  <a:txBody>
                    <a:bodyPr/>
                    <a:lstStyle/>
                    <a:p>
                      <a:pPr algn="just" rtl="1"/>
                      <a:r>
                        <a:rPr kumimoji="0" lang="ar-SA" sz="1800" b="1" kern="1200" baseline="0" dirty="0" smtClean="0">
                          <a:solidFill>
                            <a:schemeClr val="lt1"/>
                          </a:solidFill>
                          <a:latin typeface="+mn-lt"/>
                          <a:ea typeface="+mn-ea"/>
                          <a:cs typeface="+mn-cs"/>
                        </a:rPr>
                        <a:t>هذا هو المنهج المستخدم أصلا في برامج المرأة والتنمية وهو ينبع م ن فشل سياسات التنمية كما أنه </a:t>
                      </a:r>
                      <a:r>
                        <a:rPr kumimoji="0" lang="en-US" sz="1800" b="1" kern="1200" baseline="0" dirty="0" smtClean="0">
                          <a:solidFill>
                            <a:schemeClr val="lt1"/>
                          </a:solidFill>
                          <a:latin typeface="+mn-lt"/>
                          <a:ea typeface="+mn-ea"/>
                          <a:cs typeface="+mn-cs"/>
                        </a:rPr>
                        <a:t>Modernization </a:t>
                      </a:r>
                      <a:r>
                        <a:rPr kumimoji="0" lang="ar-SA" sz="1800" b="1" kern="1200" baseline="0" dirty="0" smtClean="0">
                          <a:solidFill>
                            <a:schemeClr val="lt1"/>
                          </a:solidFill>
                          <a:latin typeface="+mn-lt"/>
                          <a:ea typeface="+mn-ea"/>
                          <a:cs typeface="+mn-cs"/>
                        </a:rPr>
                        <a:t>الاقتصادية التقليدية والتي تعتمد على النمو الاقتصادي والتحديث والتكيف </a:t>
                      </a:r>
                      <a:r>
                        <a:rPr kumimoji="0" lang="en-US" sz="1800" b="1" kern="1200" baseline="0" dirty="0" smtClean="0">
                          <a:solidFill>
                            <a:schemeClr val="lt1"/>
                          </a:solidFill>
                          <a:latin typeface="+mn-lt"/>
                          <a:ea typeface="+mn-ea"/>
                          <a:cs typeface="+mn-cs"/>
                        </a:rPr>
                        <a:t>Stabilization </a:t>
                      </a:r>
                      <a:r>
                        <a:rPr kumimoji="0" lang="ar-SA" sz="1800" b="1" kern="1200" baseline="0" dirty="0" smtClean="0">
                          <a:solidFill>
                            <a:schemeClr val="lt1"/>
                          </a:solidFill>
                          <a:latin typeface="+mn-lt"/>
                          <a:ea typeface="+mn-ea"/>
                          <a:cs typeface="+mn-cs"/>
                        </a:rPr>
                        <a:t>جاء نتيجة لتدهور الاقتصاد الدولي - إذ أن برامج الاستقرار الهيكلي تعتمد على مساهمة المرأة في التنمية . وهو متأثر بالبحوث التي أوضحت التأثيرات السلبية على المرأة لسياسات التنمية الاقتصادية التقليدية .</a:t>
                      </a:r>
                    </a:p>
                    <a:p>
                      <a:pPr algn="just" rtl="1"/>
                      <a:endParaRPr lang="en-US" dirty="0"/>
                    </a:p>
                  </a:txBody>
                  <a:tcPr/>
                </a:tc>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kumimoji="0" lang="ar-SA" sz="1800" b="1" kern="1200" baseline="0" dirty="0" smtClean="0">
                          <a:solidFill>
                            <a:schemeClr val="lt1"/>
                          </a:solidFill>
                          <a:latin typeface="+mn-lt"/>
                          <a:ea typeface="+mn-ea"/>
                          <a:cs typeface="+mn-cs"/>
                        </a:rPr>
                        <a:t>مصادره</a:t>
                      </a:r>
                    </a:p>
                    <a:p>
                      <a:pPr algn="just" rtl="1"/>
                      <a:endParaRPr lang="en-US" dirty="0"/>
                    </a:p>
                  </a:txBody>
                  <a:tcPr/>
                </a:tc>
              </a:tr>
              <a:tr h="370840">
                <a:tc>
                  <a:txBody>
                    <a:bodyPr/>
                    <a:lstStyle/>
                    <a:p>
                      <a:pPr algn="just" rtl="1"/>
                      <a:r>
                        <a:rPr kumimoji="0" lang="ar-SA" sz="1800" kern="1200" baseline="0" dirty="0" smtClean="0">
                          <a:solidFill>
                            <a:schemeClr val="dk1"/>
                          </a:solidFill>
                          <a:latin typeface="+mn-lt"/>
                          <a:ea typeface="+mn-ea"/>
                          <a:cs typeface="+mn-cs"/>
                        </a:rPr>
                        <a:t>بدأ في السبعينات متأثرًا بكتابات </a:t>
                      </a:r>
                      <a:r>
                        <a:rPr kumimoji="0" lang="en-US" sz="1800" kern="1200" baseline="0" dirty="0" smtClean="0">
                          <a:solidFill>
                            <a:schemeClr val="dk1"/>
                          </a:solidFill>
                          <a:latin typeface="+mn-lt"/>
                          <a:ea typeface="+mn-ea"/>
                          <a:cs typeface="+mn-cs"/>
                        </a:rPr>
                        <a:t>Ester </a:t>
                      </a:r>
                      <a:r>
                        <a:rPr kumimoji="0" lang="en-US" sz="1800" kern="1200" baseline="0" dirty="0" err="1" smtClean="0">
                          <a:solidFill>
                            <a:schemeClr val="dk1"/>
                          </a:solidFill>
                          <a:latin typeface="+mn-lt"/>
                          <a:ea typeface="+mn-ea"/>
                          <a:cs typeface="+mn-cs"/>
                        </a:rPr>
                        <a:t>Boserup</a:t>
                      </a:r>
                      <a:r>
                        <a:rPr kumimoji="0" lang="ar-SA" sz="1800" kern="1200" baseline="0" dirty="0" smtClean="0">
                          <a:solidFill>
                            <a:schemeClr val="dk1"/>
                          </a:solidFill>
                          <a:latin typeface="+mn-lt"/>
                          <a:ea typeface="+mn-ea"/>
                          <a:cs typeface="+mn-cs"/>
                        </a:rPr>
                        <a:t> وقرار الكونغرس الأمريكي المعروف بقرار بيرسي </a:t>
                      </a:r>
                      <a:r>
                        <a:rPr kumimoji="0" lang="en-US" sz="1800" kern="1200" baseline="0" dirty="0" smtClean="0">
                          <a:solidFill>
                            <a:schemeClr val="dk1"/>
                          </a:solidFill>
                          <a:latin typeface="+mn-lt"/>
                          <a:ea typeface="+mn-ea"/>
                          <a:cs typeface="+mn-cs"/>
                        </a:rPr>
                        <a:t>The Percy Amendment </a:t>
                      </a:r>
                      <a:r>
                        <a:rPr kumimoji="0" lang="ar-SA" sz="1800" kern="1200" baseline="0" dirty="0" smtClean="0">
                          <a:solidFill>
                            <a:schemeClr val="dk1"/>
                          </a:solidFill>
                          <a:latin typeface="+mn-lt"/>
                          <a:ea typeface="+mn-ea"/>
                          <a:cs typeface="+mn-cs"/>
                        </a:rPr>
                        <a:t>والتي ألزمت الوكالة الأمريكية للتنمية أن تأخذ في الاعتبار توجيه مشاريع وبرامج التنمية التي تمولها الوكالة الأمريكية للتعاون الدولي في الدول العالم الثالث نحو مراعاة احتياجات المرأة كمشاركة ومستفيدة من برامج ومشاريع التنمية . كما إنه يدعم قرارات الأمم المتحدة المتصلة بالحقبة الأولى للمرأة ( ١٩٦٧- ١٩٨٥)</a:t>
                      </a:r>
                    </a:p>
                  </a:txBody>
                  <a:tcPr/>
                </a:tc>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kumimoji="0" lang="ar-SA" sz="1800" b="1" kern="1200" baseline="0" dirty="0" smtClean="0">
                          <a:solidFill>
                            <a:schemeClr val="dk1"/>
                          </a:solidFill>
                          <a:latin typeface="+mn-lt"/>
                          <a:ea typeface="+mn-ea"/>
                          <a:cs typeface="+mn-cs"/>
                        </a:rPr>
                        <a:t>فترة استخدامه</a:t>
                      </a:r>
                    </a:p>
                    <a:p>
                      <a:pPr algn="just" rtl="1"/>
                      <a:endParaRPr lang="en-US" dirty="0"/>
                    </a:p>
                  </a:txBody>
                  <a:tcPr/>
                </a:tc>
              </a:tr>
              <a:tr h="370840">
                <a:tc>
                  <a:txBody>
                    <a:bodyPr/>
                    <a:lstStyle/>
                    <a:p>
                      <a:pPr algn="just" rtl="1"/>
                      <a:r>
                        <a:rPr kumimoji="0" lang="ar-SA" sz="1800" kern="1200" baseline="0" dirty="0" smtClean="0">
                          <a:solidFill>
                            <a:schemeClr val="dk1"/>
                          </a:solidFill>
                          <a:latin typeface="+mn-lt"/>
                          <a:ea typeface="+mn-ea"/>
                          <a:cs typeface="+mn-cs"/>
                        </a:rPr>
                        <a:t>تحقيق العدالة للمرأة في عملية التنمية باعتبارها مساهمة فعالة فيه ا. يركز هذا المنهج على ويساير منهج مواجهة </a:t>
                      </a:r>
                      <a:r>
                        <a:rPr kumimoji="0" lang="en-US" sz="1800" kern="1200" baseline="0" dirty="0" smtClean="0">
                          <a:solidFill>
                            <a:schemeClr val="dk1"/>
                          </a:solidFill>
                          <a:latin typeface="+mn-lt"/>
                          <a:ea typeface="+mn-ea"/>
                          <a:cs typeface="+mn-cs"/>
                        </a:rPr>
                        <a:t>Income Generating Project </a:t>
                      </a:r>
                      <a:r>
                        <a:rPr kumimoji="0" lang="ar-SA" sz="1800" kern="1200" baseline="0" dirty="0" smtClean="0">
                          <a:solidFill>
                            <a:schemeClr val="dk1"/>
                          </a:solidFill>
                          <a:latin typeface="+mn-lt"/>
                          <a:ea typeface="+mn-ea"/>
                          <a:cs typeface="+mn-cs"/>
                        </a:rPr>
                        <a:t>المشاريع الصغيرة المدرة للدخل الاحتياجات الأساسية مثل اللبس والمأوى وتوفير الوقود والمياه الصا لحة للشرب .</a:t>
                      </a:r>
                    </a:p>
                  </a:txBody>
                  <a:tcPr/>
                </a:tc>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kumimoji="0" lang="ar-SA" sz="1800" b="1" kern="1200" baseline="0" dirty="0" smtClean="0">
                          <a:solidFill>
                            <a:schemeClr val="dk1"/>
                          </a:solidFill>
                          <a:latin typeface="+mn-lt"/>
                          <a:ea typeface="+mn-ea"/>
                          <a:cs typeface="+mn-cs"/>
                        </a:rPr>
                        <a:t>الهدف منه</a:t>
                      </a:r>
                    </a:p>
                    <a:p>
                      <a:pPr algn="just" rtl="1"/>
                      <a:endParaRPr lang="en-US" dirty="0"/>
                    </a:p>
                  </a:txBody>
                  <a:tcPr/>
                </a:tc>
              </a:tr>
              <a:tr h="370840">
                <a:tc>
                  <a:txBody>
                    <a:bodyPr/>
                    <a:lstStyle/>
                    <a:p>
                      <a:pPr algn="just" rtl="1"/>
                      <a:r>
                        <a:rPr kumimoji="0" lang="ar-SA" sz="1800" kern="1200" baseline="0" dirty="0" smtClean="0">
                          <a:solidFill>
                            <a:schemeClr val="dk1"/>
                          </a:solidFill>
                          <a:latin typeface="+mn-lt"/>
                          <a:ea typeface="+mn-ea"/>
                          <a:cs typeface="+mn-cs"/>
                        </a:rPr>
                        <a:t>يعالج الاحتياجات الإستراتيجية للمرأة فيما يتعلق بأدوارها المتعدد ة. وذلك عن طريق برامج ومشاريع تقدمها الدولة .يستهدف إعطاء المرأة صلاحيات اقتصادية وسياسية تعمل على تقليص الفوارق بين المرأة والرجل .</a:t>
                      </a:r>
                    </a:p>
                    <a:p>
                      <a:pPr algn="just" rtl="1"/>
                      <a:endParaRPr lang="en-US" dirty="0"/>
                    </a:p>
                  </a:txBody>
                  <a:tcPr/>
                </a:tc>
                <a:tc>
                  <a:txBody>
                    <a:bodyPr/>
                    <a:lstStyle/>
                    <a:p>
                      <a:pPr algn="r" rtl="1"/>
                      <a:r>
                        <a:rPr kumimoji="0" lang="ar-SA" sz="1400" b="1" kern="1200" baseline="0" dirty="0" smtClean="0">
                          <a:solidFill>
                            <a:schemeClr val="dk1"/>
                          </a:solidFill>
                          <a:latin typeface="+mn-lt"/>
                          <a:ea typeface="+mn-ea"/>
                          <a:cs typeface="+mn-cs"/>
                        </a:rPr>
                        <a:t>احتياجات المرأة التي</a:t>
                      </a:r>
                    </a:p>
                    <a:p>
                      <a:pPr algn="r" rtl="1"/>
                      <a:r>
                        <a:rPr kumimoji="0" lang="ar-SA" sz="1400" b="1" kern="1200" baseline="0" dirty="0" smtClean="0">
                          <a:solidFill>
                            <a:schemeClr val="dk1"/>
                          </a:solidFill>
                          <a:latin typeface="+mn-lt"/>
                          <a:ea typeface="+mn-ea"/>
                          <a:cs typeface="+mn-cs"/>
                        </a:rPr>
                        <a:t>يخدمها والأدوار التي</a:t>
                      </a:r>
                    </a:p>
                    <a:p>
                      <a:pPr algn="r" rtl="1"/>
                      <a:r>
                        <a:rPr kumimoji="0" lang="ar-SA" sz="1400" b="1" kern="1200" baseline="0" dirty="0" smtClean="0">
                          <a:solidFill>
                            <a:schemeClr val="dk1"/>
                          </a:solidFill>
                          <a:latin typeface="+mn-lt"/>
                          <a:ea typeface="+mn-ea"/>
                          <a:cs typeface="+mn-cs"/>
                        </a:rPr>
                        <a:t>يعترف بها</a:t>
                      </a:r>
                    </a:p>
                  </a:txBody>
                  <a:tcPr/>
                </a:tc>
              </a:tr>
            </a:tbl>
          </a:graphicData>
        </a:graphic>
      </p:graphicFrame>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ملاحظات</a:t>
            </a:r>
            <a:endParaRPr lang="en-US" dirty="0"/>
          </a:p>
        </p:txBody>
      </p:sp>
      <p:sp>
        <p:nvSpPr>
          <p:cNvPr id="3" name="Date Placeholder 2"/>
          <p:cNvSpPr>
            <a:spLocks noGrp="1"/>
          </p:cNvSpPr>
          <p:nvPr>
            <p:ph type="dt" sz="half" idx="10"/>
          </p:nvPr>
        </p:nvSpPr>
        <p:spPr/>
        <p:txBody>
          <a:bodyPr/>
          <a:lstStyle/>
          <a:p>
            <a:fld id="{1FCADCB9-14CA-4400-940C-9816FB53F18D}"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101</a:t>
            </a:fld>
            <a:endParaRPr lang="en-US" altLang="en-US"/>
          </a:p>
        </p:txBody>
      </p:sp>
      <p:sp>
        <p:nvSpPr>
          <p:cNvPr id="6" name="Content Placeholder 5"/>
          <p:cNvSpPr>
            <a:spLocks noGrp="1"/>
          </p:cNvSpPr>
          <p:nvPr>
            <p:ph sz="quarter" idx="1"/>
          </p:nvPr>
        </p:nvSpPr>
        <p:spPr/>
        <p:txBody>
          <a:bodyPr>
            <a:normAutofit/>
          </a:bodyPr>
          <a:lstStyle/>
          <a:p>
            <a:pPr algn="just" rtl="1"/>
            <a:r>
              <a:rPr lang="ar-SA" sz="3600" dirty="0" smtClean="0"/>
              <a:t>فيه تحد لأنه يكشف عن تبعية المرأة للرجل ينتقده البعض على أنه نابع من آراء تحريرية غربية ويهدد توازن السلطة بين المرأة والرجل . ولذلك فهو غير مقبول لدى الحكومات في الدول النامية.</a:t>
            </a:r>
          </a:p>
          <a:p>
            <a:pPr algn="just" rtl="1"/>
            <a:endParaRPr lang="en-US" sz="3600"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11- د منهج الكفاءة </a:t>
            </a:r>
            <a:r>
              <a:rPr lang="en-US" b="1" dirty="0" smtClean="0"/>
              <a:t>Efficiency</a:t>
            </a:r>
            <a:endParaRPr lang="en-US" dirty="0"/>
          </a:p>
        </p:txBody>
      </p:sp>
      <p:sp>
        <p:nvSpPr>
          <p:cNvPr id="3" name="Date Placeholder 2"/>
          <p:cNvSpPr>
            <a:spLocks noGrp="1"/>
          </p:cNvSpPr>
          <p:nvPr>
            <p:ph type="dt" sz="half" idx="10"/>
          </p:nvPr>
        </p:nvSpPr>
        <p:spPr/>
        <p:txBody>
          <a:bodyPr/>
          <a:lstStyle/>
          <a:p>
            <a:fld id="{DF5C5126-B401-4238-817D-9BAF5BF61542}"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102</a:t>
            </a:fld>
            <a:endParaRPr lang="en-US" altLang="en-US"/>
          </a:p>
        </p:txBody>
      </p:sp>
      <p:graphicFrame>
        <p:nvGraphicFramePr>
          <p:cNvPr id="7" name="Content Placeholder 6"/>
          <p:cNvGraphicFramePr>
            <a:graphicFrameLocks noGrp="1"/>
          </p:cNvGraphicFramePr>
          <p:nvPr>
            <p:ph sz="quarter" idx="1"/>
          </p:nvPr>
        </p:nvGraphicFramePr>
        <p:xfrm>
          <a:off x="612775" y="1600200"/>
          <a:ext cx="8153400" cy="4328160"/>
        </p:xfrm>
        <a:graphic>
          <a:graphicData uri="http://schemas.openxmlformats.org/drawingml/2006/table">
            <a:tbl>
              <a:tblPr firstRow="1" bandRow="1">
                <a:tableStyleId>{5C22544A-7EE6-4342-B048-85BDC9FD1C3A}</a:tableStyleId>
              </a:tblPr>
              <a:tblGrid>
                <a:gridCol w="6459555"/>
                <a:gridCol w="1693845"/>
              </a:tblGrid>
              <a:tr h="370840">
                <a:tc>
                  <a:txBody>
                    <a:bodyPr/>
                    <a:lstStyle/>
                    <a:p>
                      <a:pPr algn="just" rtl="1"/>
                      <a:r>
                        <a:rPr kumimoji="0" lang="ar-SA" sz="2000" b="1" kern="1200" baseline="0" dirty="0" smtClean="0">
                          <a:solidFill>
                            <a:schemeClr val="lt1"/>
                          </a:solidFill>
                          <a:latin typeface="+mn-lt"/>
                          <a:ea typeface="+mn-ea"/>
                          <a:cs typeface="+mn-cs"/>
                        </a:rPr>
                        <a:t>هو المنهج الثالث والمستخدم حاليا في برامج المرأة والتنمية جاء نت يجة لتدهور والتكيف الهيكلي </a:t>
                      </a:r>
                      <a:r>
                        <a:rPr kumimoji="0" lang="en-US" sz="2000" b="1" kern="1200" baseline="0" dirty="0" smtClean="0">
                          <a:solidFill>
                            <a:schemeClr val="lt1"/>
                          </a:solidFill>
                          <a:latin typeface="+mn-lt"/>
                          <a:ea typeface="+mn-ea"/>
                          <a:cs typeface="+mn-cs"/>
                        </a:rPr>
                        <a:t>Stabilization </a:t>
                      </a:r>
                      <a:r>
                        <a:rPr kumimoji="0" lang="ar-SA" sz="2000" b="1" kern="1200" baseline="0" dirty="0" smtClean="0">
                          <a:solidFill>
                            <a:schemeClr val="lt1"/>
                          </a:solidFill>
                          <a:latin typeface="+mn-lt"/>
                          <a:ea typeface="+mn-ea"/>
                          <a:cs typeface="+mn-cs"/>
                        </a:rPr>
                        <a:t>الاقتصاد الدولي، لأن برامج الاستقرار تعتمد على مساهمة المرأة في التنمية .</a:t>
                      </a:r>
                    </a:p>
                  </a:txBody>
                  <a:tcPr/>
                </a:tc>
                <a:tc>
                  <a:txBody>
                    <a:bodyPr/>
                    <a:lstStyle/>
                    <a:p>
                      <a:pPr algn="just" rtl="1"/>
                      <a:r>
                        <a:rPr kumimoji="0" lang="ar-SA" sz="2000" b="1" kern="1200" baseline="0" dirty="0" smtClean="0">
                          <a:solidFill>
                            <a:schemeClr val="lt1"/>
                          </a:solidFill>
                          <a:latin typeface="+mn-lt"/>
                          <a:ea typeface="+mn-ea"/>
                          <a:cs typeface="+mn-cs"/>
                        </a:rPr>
                        <a:t>دوافعه -</a:t>
                      </a:r>
                    </a:p>
                    <a:p>
                      <a:pPr algn="just" rtl="1"/>
                      <a:r>
                        <a:rPr kumimoji="0" lang="ar-SA" sz="2000" b="1" kern="1200" baseline="0" dirty="0" smtClean="0">
                          <a:solidFill>
                            <a:schemeClr val="lt1"/>
                          </a:solidFill>
                          <a:latin typeface="+mn-lt"/>
                          <a:ea typeface="+mn-ea"/>
                          <a:cs typeface="+mn-cs"/>
                        </a:rPr>
                        <a:t>مصادره</a:t>
                      </a:r>
                    </a:p>
                    <a:p>
                      <a:pPr algn="just" rtl="1"/>
                      <a:endParaRPr lang="en-US" sz="2000" dirty="0"/>
                    </a:p>
                  </a:txBody>
                  <a:tcPr/>
                </a:tc>
              </a:tr>
              <a:tr h="370840">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kumimoji="0" lang="ar-SA" sz="2000" kern="1200" baseline="0" dirty="0" smtClean="0">
                          <a:solidFill>
                            <a:schemeClr val="dk1"/>
                          </a:solidFill>
                          <a:latin typeface="+mn-lt"/>
                          <a:ea typeface="+mn-ea"/>
                          <a:cs typeface="+mn-cs"/>
                        </a:rPr>
                        <a:t>اتى ما بعد عام ١٩٨٠ وزاد شيوعه في نهاية الثمانينيات وبداية التسعينيات .</a:t>
                      </a:r>
                    </a:p>
                  </a:txBody>
                  <a:tcPr/>
                </a:tc>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kumimoji="0" lang="ar-SA" sz="2000" b="1" kern="1200" baseline="0" dirty="0" smtClean="0">
                          <a:solidFill>
                            <a:schemeClr val="dk1"/>
                          </a:solidFill>
                          <a:latin typeface="+mn-lt"/>
                          <a:ea typeface="+mn-ea"/>
                          <a:cs typeface="+mn-cs"/>
                        </a:rPr>
                        <a:t>فترة استخدامه</a:t>
                      </a:r>
                    </a:p>
                  </a:txBody>
                  <a:tcPr/>
                </a:tc>
              </a:tr>
              <a:tr h="370840">
                <a:tc>
                  <a:txBody>
                    <a:bodyPr/>
                    <a:lstStyle/>
                    <a:p>
                      <a:pPr algn="just" rtl="1">
                        <a:buFont typeface="Arial" pitchFamily="34" charset="0"/>
                        <a:buChar char="•"/>
                      </a:pPr>
                      <a:r>
                        <a:rPr kumimoji="0" lang="ar-SA" sz="2000" kern="1200" baseline="0" dirty="0" smtClean="0">
                          <a:solidFill>
                            <a:schemeClr val="dk1"/>
                          </a:solidFill>
                          <a:latin typeface="+mn-lt"/>
                          <a:ea typeface="+mn-ea"/>
                          <a:cs typeface="+mn-cs"/>
                        </a:rPr>
                        <a:t>اقتصادي لزيادة انتاجية المرأة وزيادة الانتاج العام</a:t>
                      </a:r>
                    </a:p>
                    <a:p>
                      <a:pPr algn="just" rtl="1"/>
                      <a:r>
                        <a:rPr kumimoji="0" lang="ar-SA" sz="2000" kern="1200" baseline="0" dirty="0" smtClean="0">
                          <a:solidFill>
                            <a:schemeClr val="dk1"/>
                          </a:solidFill>
                          <a:latin typeface="+mn-lt"/>
                          <a:ea typeface="+mn-ea"/>
                          <a:cs typeface="+mn-cs"/>
                        </a:rPr>
                        <a:t>• ضمان تنمية متكافئة وفعالة</a:t>
                      </a:r>
                    </a:p>
                    <a:p>
                      <a:pPr algn="just" rtl="1"/>
                      <a:r>
                        <a:rPr kumimoji="0" lang="ar-SA" sz="2000" kern="1200" baseline="0" dirty="0" smtClean="0">
                          <a:solidFill>
                            <a:schemeClr val="dk1"/>
                          </a:solidFill>
                          <a:latin typeface="+mn-lt"/>
                          <a:ea typeface="+mn-ea"/>
                          <a:cs typeface="+mn-cs"/>
                        </a:rPr>
                        <a:t>• ربط مساهمات المرأة بنجاح البرامج والمشاريع من خلال المساهمة الاجتماعية والاقتصادية للمرأة</a:t>
                      </a:r>
                    </a:p>
                  </a:txBody>
                  <a:tcPr/>
                </a:tc>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kumimoji="0" lang="ar-SA" sz="2000" b="1" kern="1200" baseline="0" dirty="0" smtClean="0">
                          <a:solidFill>
                            <a:schemeClr val="dk1"/>
                          </a:solidFill>
                          <a:latin typeface="+mn-lt"/>
                          <a:ea typeface="+mn-ea"/>
                          <a:cs typeface="+mn-cs"/>
                        </a:rPr>
                        <a:t>الهدف منه</a:t>
                      </a:r>
                    </a:p>
                    <a:p>
                      <a:pPr algn="just" rtl="1"/>
                      <a:endParaRPr lang="en-US" sz="2000" dirty="0"/>
                    </a:p>
                  </a:txBody>
                  <a:tcPr/>
                </a:tc>
              </a:tr>
              <a:tr h="370840">
                <a:tc>
                  <a:txBody>
                    <a:bodyPr/>
                    <a:lstStyle/>
                    <a:p>
                      <a:pPr algn="just" rtl="1"/>
                      <a:r>
                        <a:rPr kumimoji="0" lang="ar-SA" sz="2000" kern="1200" baseline="0" dirty="0" smtClean="0">
                          <a:solidFill>
                            <a:schemeClr val="dk1"/>
                          </a:solidFill>
                          <a:latin typeface="+mn-lt"/>
                          <a:ea typeface="+mn-ea"/>
                          <a:cs typeface="+mn-cs"/>
                        </a:rPr>
                        <a:t>• الوفاء باحتياجات المرأة العملية في فترات تدهور الخدمات الاجتما عية وذلك بالاعتماد على أدوار المرأة الثلاثة ومرونة وقت المرأة</a:t>
                      </a:r>
                    </a:p>
                    <a:p>
                      <a:pPr algn="just" rtl="1"/>
                      <a:r>
                        <a:rPr kumimoji="0" lang="ar-SA" sz="2000" kern="1200" baseline="0" dirty="0" smtClean="0">
                          <a:solidFill>
                            <a:schemeClr val="dk1"/>
                          </a:solidFill>
                          <a:latin typeface="+mn-lt"/>
                          <a:ea typeface="+mn-ea"/>
                          <a:cs typeface="+mn-cs"/>
                        </a:rPr>
                        <a:t>• يركز على رفع كفاءة المرأة لتؤدي اداء افضل ويتطلب زيادة المهارات والتدريب</a:t>
                      </a:r>
                    </a:p>
                    <a:p>
                      <a:pPr algn="just" rtl="1"/>
                      <a:endParaRPr lang="en-US" sz="2000" dirty="0"/>
                    </a:p>
                  </a:txBody>
                  <a:tcPr/>
                </a:tc>
                <a:tc>
                  <a:txBody>
                    <a:bodyPr/>
                    <a:lstStyle/>
                    <a:p>
                      <a:pPr algn="just" rtl="1"/>
                      <a:r>
                        <a:rPr kumimoji="0" lang="ar-SA" sz="2000" b="1" kern="1200" baseline="0" dirty="0" smtClean="0">
                          <a:solidFill>
                            <a:schemeClr val="dk1"/>
                          </a:solidFill>
                          <a:latin typeface="+mn-lt"/>
                          <a:ea typeface="+mn-ea"/>
                          <a:cs typeface="+mn-cs"/>
                        </a:rPr>
                        <a:t>احتياجات المرأة</a:t>
                      </a:r>
                    </a:p>
                    <a:p>
                      <a:pPr algn="just" rtl="1"/>
                      <a:r>
                        <a:rPr kumimoji="0" lang="ar-SA" sz="2000" b="1" kern="1200" baseline="0" dirty="0" smtClean="0">
                          <a:solidFill>
                            <a:schemeClr val="dk1"/>
                          </a:solidFill>
                          <a:latin typeface="+mn-lt"/>
                          <a:ea typeface="+mn-ea"/>
                          <a:cs typeface="+mn-cs"/>
                        </a:rPr>
                        <a:t>التي يخدمها</a:t>
                      </a:r>
                    </a:p>
                    <a:p>
                      <a:pPr algn="just" rtl="1"/>
                      <a:r>
                        <a:rPr kumimoji="0" lang="ar-SA" sz="2000" b="1" kern="1200" baseline="0" dirty="0" smtClean="0">
                          <a:solidFill>
                            <a:schemeClr val="dk1"/>
                          </a:solidFill>
                          <a:latin typeface="+mn-lt"/>
                          <a:ea typeface="+mn-ea"/>
                          <a:cs typeface="+mn-cs"/>
                        </a:rPr>
                        <a:t>والأدوار التي</a:t>
                      </a:r>
                    </a:p>
                    <a:p>
                      <a:pPr algn="just" rtl="1"/>
                      <a:r>
                        <a:rPr kumimoji="0" lang="ar-SA" sz="2000" b="1" kern="1200" baseline="0" dirty="0" smtClean="0">
                          <a:solidFill>
                            <a:schemeClr val="dk1"/>
                          </a:solidFill>
                          <a:latin typeface="+mn-lt"/>
                          <a:ea typeface="+mn-ea"/>
                          <a:cs typeface="+mn-cs"/>
                        </a:rPr>
                        <a:t>يعترف بها</a:t>
                      </a:r>
                    </a:p>
                  </a:txBody>
                  <a:tcPr/>
                </a:tc>
              </a:tr>
            </a:tbl>
          </a:graphicData>
        </a:graphic>
      </p:graphicFrame>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ملاحظات</a:t>
            </a:r>
            <a:endParaRPr lang="en-US" dirty="0"/>
          </a:p>
        </p:txBody>
      </p:sp>
      <p:sp>
        <p:nvSpPr>
          <p:cNvPr id="3" name="Date Placeholder 2"/>
          <p:cNvSpPr>
            <a:spLocks noGrp="1"/>
          </p:cNvSpPr>
          <p:nvPr>
            <p:ph type="dt" sz="half" idx="10"/>
          </p:nvPr>
        </p:nvSpPr>
        <p:spPr/>
        <p:txBody>
          <a:bodyPr/>
          <a:lstStyle/>
          <a:p>
            <a:fld id="{9D06811C-4EC0-4E35-826A-FBA96FB5BA60}"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103</a:t>
            </a:fld>
            <a:endParaRPr lang="en-US" altLang="en-US"/>
          </a:p>
        </p:txBody>
      </p:sp>
      <p:sp>
        <p:nvSpPr>
          <p:cNvPr id="6" name="Content Placeholder 5"/>
          <p:cNvSpPr>
            <a:spLocks noGrp="1"/>
          </p:cNvSpPr>
          <p:nvPr>
            <p:ph sz="quarter" idx="1"/>
          </p:nvPr>
        </p:nvSpPr>
        <p:spPr/>
        <p:txBody>
          <a:bodyPr>
            <a:normAutofit/>
          </a:bodyPr>
          <a:lstStyle/>
          <a:p>
            <a:pPr algn="just" rtl="1"/>
            <a:r>
              <a:rPr lang="ar-SA" sz="3200" dirty="0" smtClean="0"/>
              <a:t>ينظر إلى المرأة من منطلق قدرتها على تقديم الخدمات والعمل خلال فترات عمل ممتدة وغير محددة .</a:t>
            </a:r>
          </a:p>
          <a:p>
            <a:pPr algn="just" rtl="1"/>
            <a:r>
              <a:rPr lang="ar-SA" sz="3200" dirty="0" smtClean="0"/>
              <a:t>يفترض هذا المدخل ان المخططين التنمويين لم يأخذوا بعين الاعتبار قضايا النساء وقدرتهم على المشاركة في الانتاج وتحسينه.</a:t>
            </a:r>
          </a:p>
          <a:p>
            <a:pPr algn="just" rtl="1"/>
            <a:r>
              <a:rPr lang="ar-SA" sz="3200" dirty="0" smtClean="0"/>
              <a:t>هذا المنهج هو من أكثر السياسات رواجا لدى الحكومات والهيئات الد ولية المانحة (الممولة للمشاريع والبرامج التنموية.</a:t>
            </a:r>
          </a:p>
          <a:p>
            <a:pPr algn="just" rtl="1"/>
            <a:endParaRPr lang="en-US" sz="3200"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11- هـ. منهج التمكين </a:t>
            </a:r>
            <a:r>
              <a:rPr lang="en-US" b="1" dirty="0" smtClean="0"/>
              <a:t>Empowerment</a:t>
            </a:r>
            <a:endParaRPr lang="en-US" dirty="0"/>
          </a:p>
        </p:txBody>
      </p:sp>
      <p:sp>
        <p:nvSpPr>
          <p:cNvPr id="3" name="Date Placeholder 2"/>
          <p:cNvSpPr>
            <a:spLocks noGrp="1"/>
          </p:cNvSpPr>
          <p:nvPr>
            <p:ph type="dt" sz="half" idx="10"/>
          </p:nvPr>
        </p:nvSpPr>
        <p:spPr/>
        <p:txBody>
          <a:bodyPr/>
          <a:lstStyle/>
          <a:p>
            <a:fld id="{32EDCC27-FED8-44E2-B276-1334AAF56AF4}"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104</a:t>
            </a:fld>
            <a:endParaRPr lang="en-US" altLang="en-US"/>
          </a:p>
        </p:txBody>
      </p:sp>
      <p:graphicFrame>
        <p:nvGraphicFramePr>
          <p:cNvPr id="7" name="Content Placeholder 6"/>
          <p:cNvGraphicFramePr>
            <a:graphicFrameLocks noGrp="1"/>
          </p:cNvGraphicFramePr>
          <p:nvPr>
            <p:ph sz="quarter" idx="1"/>
          </p:nvPr>
        </p:nvGraphicFramePr>
        <p:xfrm>
          <a:off x="612775" y="1600200"/>
          <a:ext cx="8153400" cy="4419600"/>
        </p:xfrm>
        <a:graphic>
          <a:graphicData uri="http://schemas.openxmlformats.org/drawingml/2006/table">
            <a:tbl>
              <a:tblPr firstRow="1" bandRow="1">
                <a:tableStyleId>{5C22544A-7EE6-4342-B048-85BDC9FD1C3A}</a:tableStyleId>
              </a:tblPr>
              <a:tblGrid>
                <a:gridCol w="5959489"/>
                <a:gridCol w="2193911"/>
              </a:tblGrid>
              <a:tr h="370840">
                <a:tc>
                  <a:txBody>
                    <a:bodyPr/>
                    <a:lstStyle/>
                    <a:p>
                      <a:pPr algn="just" rtl="1"/>
                      <a:r>
                        <a:rPr kumimoji="0" lang="ar-SA" sz="2000" b="1" kern="1200" baseline="0" dirty="0" smtClean="0">
                          <a:solidFill>
                            <a:schemeClr val="lt1"/>
                          </a:solidFill>
                          <a:latin typeface="+mn-lt"/>
                          <a:ea typeface="+mn-ea"/>
                          <a:cs typeface="+mn-cs"/>
                        </a:rPr>
                        <a:t>• هو أحدث السياسات وأكثرها تداولا في الوقت الحاضر</a:t>
                      </a:r>
                    </a:p>
                    <a:p>
                      <a:pPr algn="just" rtl="1"/>
                      <a:r>
                        <a:rPr kumimoji="0" lang="ar-SA" sz="2000" b="1" kern="1200" baseline="0" dirty="0" smtClean="0">
                          <a:solidFill>
                            <a:schemeClr val="lt1"/>
                          </a:solidFill>
                          <a:latin typeface="+mn-lt"/>
                          <a:ea typeface="+mn-ea"/>
                          <a:cs typeface="+mn-cs"/>
                        </a:rPr>
                        <a:t>• نبع نتيجة لفشل منهج العدالة</a:t>
                      </a:r>
                    </a:p>
                    <a:p>
                      <a:pPr algn="just" rtl="1"/>
                      <a:r>
                        <a:rPr kumimoji="0" lang="ar-SA" sz="2000" b="1" kern="1200" baseline="0" dirty="0" smtClean="0">
                          <a:solidFill>
                            <a:schemeClr val="lt1"/>
                          </a:solidFill>
                          <a:latin typeface="+mn-lt"/>
                          <a:ea typeface="+mn-ea"/>
                          <a:cs typeface="+mn-cs"/>
                        </a:rPr>
                        <a:t>• تحبذه الحركات النسائية في العالم الثالث وبعض المنظمات الأهلية ا لشعبية</a:t>
                      </a:r>
                    </a:p>
                    <a:p>
                      <a:pPr algn="just" rtl="1"/>
                      <a:r>
                        <a:rPr kumimoji="0" lang="ar-SA" sz="2000" b="1" kern="1200" baseline="0" dirty="0" smtClean="0">
                          <a:solidFill>
                            <a:schemeClr val="lt1"/>
                          </a:solidFill>
                          <a:latin typeface="+mn-lt"/>
                          <a:ea typeface="+mn-ea"/>
                          <a:cs typeface="+mn-cs"/>
                        </a:rPr>
                        <a:t>• بدأ يغلب على الكثير من الهيئات الدولية والممولة للمشاريع وخاصة منظمات الأمم المتحدة</a:t>
                      </a:r>
                    </a:p>
                  </a:txBody>
                  <a:tcPr/>
                </a:tc>
                <a:tc>
                  <a:txBody>
                    <a:bodyPr/>
                    <a:lstStyle/>
                    <a:p>
                      <a:pPr algn="just" rtl="1"/>
                      <a:r>
                        <a:rPr lang="ar-SA" sz="2000" dirty="0" smtClean="0"/>
                        <a:t>مصادره</a:t>
                      </a:r>
                      <a:endParaRPr lang="en-US" sz="2000" dirty="0"/>
                    </a:p>
                  </a:txBody>
                  <a:tcPr/>
                </a:tc>
              </a:tr>
              <a:tr h="370840">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kumimoji="0" lang="ar-SA" sz="2000" b="1" kern="1200" baseline="0" dirty="0" smtClean="0">
                          <a:solidFill>
                            <a:schemeClr val="dk1"/>
                          </a:solidFill>
                          <a:latin typeface="+mn-lt"/>
                          <a:ea typeface="+mn-ea"/>
                          <a:cs typeface="+mn-cs"/>
                        </a:rPr>
                        <a:t>١٩٧٥ -حاضر</a:t>
                      </a:r>
                    </a:p>
                  </a:txBody>
                  <a:tcPr/>
                </a:tc>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kumimoji="0" lang="ar-SA" sz="2000" b="1" kern="1200" baseline="0" dirty="0" smtClean="0">
                          <a:solidFill>
                            <a:schemeClr val="dk1"/>
                          </a:solidFill>
                          <a:latin typeface="+mn-lt"/>
                          <a:ea typeface="+mn-ea"/>
                          <a:cs typeface="+mn-cs"/>
                        </a:rPr>
                        <a:t>فترة استخدامه</a:t>
                      </a:r>
                    </a:p>
                  </a:txBody>
                  <a:tcPr/>
                </a:tc>
              </a:tr>
              <a:tr h="370840">
                <a:tc>
                  <a:txBody>
                    <a:bodyPr/>
                    <a:lstStyle/>
                    <a:p>
                      <a:pPr algn="just" rtl="1"/>
                      <a:r>
                        <a:rPr lang="ar-SA" sz="2400" b="1" baseline="0" dirty="0" smtClean="0">
                          <a:solidFill>
                            <a:srgbClr val="001F2E"/>
                          </a:solidFill>
                          <a:cs typeface="Arabic Transparent"/>
                        </a:rPr>
                        <a:t>يهدف الى تمكين المرأة عن طريق الاعتماد على الذات، والقضاء على كل أنواع </a:t>
                      </a:r>
                      <a:r>
                        <a:rPr lang="ar-SA" sz="2400" baseline="0" dirty="0" smtClean="0">
                          <a:solidFill>
                            <a:srgbClr val="001F2E"/>
                          </a:solidFill>
                          <a:cs typeface="Arabic Transparent"/>
                        </a:rPr>
                        <a:t>تبعية المرأة واستكانتها اجتماعيا أو اقتصاديا أو سياسيا</a:t>
                      </a:r>
                      <a:endParaRPr lang="ar-SA" sz="1050" baseline="0" dirty="0" smtClean="0">
                        <a:solidFill>
                          <a:srgbClr val="000000"/>
                        </a:solidFill>
                        <a:cs typeface="Arabic Transparent"/>
                      </a:endParaRPr>
                    </a:p>
                  </a:txBody>
                  <a:tcPr/>
                </a:tc>
                <a:tc>
                  <a:txBody>
                    <a:bodyPr/>
                    <a:lstStyle/>
                    <a:p>
                      <a:pPr algn="just" rtl="1"/>
                      <a:r>
                        <a:rPr lang="ar-SA" sz="2800" b="1" baseline="0" dirty="0" smtClean="0">
                          <a:solidFill>
                            <a:srgbClr val="001F2E"/>
                          </a:solidFill>
                          <a:cs typeface="Arabic Transparent"/>
                        </a:rPr>
                        <a:t>الهدف منه</a:t>
                      </a:r>
                      <a:endParaRPr lang="ar-SA" sz="1050" baseline="0" dirty="0" smtClean="0">
                        <a:solidFill>
                          <a:srgbClr val="000000"/>
                        </a:solidFill>
                        <a:cs typeface="Arabic Transparent"/>
                      </a:endParaRPr>
                    </a:p>
                  </a:txBody>
                  <a:tcPr/>
                </a:tc>
              </a:tr>
              <a:tr h="370840">
                <a:tc>
                  <a:txBody>
                    <a:bodyPr/>
                    <a:lstStyle/>
                    <a:p>
                      <a:pPr algn="just" rtl="1"/>
                      <a:r>
                        <a:rPr lang="ar-SA" sz="2400" baseline="0" dirty="0" smtClean="0">
                          <a:solidFill>
                            <a:srgbClr val="001F2E"/>
                          </a:solidFill>
                          <a:cs typeface="Arabic Transparent"/>
                        </a:rPr>
                        <a:t>الوفاء بالاحتياجات الإستراتيجية للمرأة من خلال أدوارها الثلاثة</a:t>
                      </a:r>
                      <a:endParaRPr lang="ar-SA" sz="1050" baseline="0" dirty="0" smtClean="0">
                        <a:solidFill>
                          <a:srgbClr val="000000"/>
                        </a:solidFill>
                        <a:cs typeface="Arabic Transparent"/>
                      </a:endParaRPr>
                    </a:p>
                  </a:txBody>
                  <a:tcPr/>
                </a:tc>
                <a:tc>
                  <a:txBody>
                    <a:bodyPr/>
                    <a:lstStyle/>
                    <a:p>
                      <a:pPr algn="just" rtl="1"/>
                      <a:r>
                        <a:rPr lang="ar-SA" sz="1800" b="1" baseline="0" dirty="0" smtClean="0">
                          <a:solidFill>
                            <a:srgbClr val="001F2E"/>
                          </a:solidFill>
                          <a:cs typeface="Arabic Transparent"/>
                        </a:rPr>
                        <a:t>احتياجات المرأة التي يخدمها والأدوار التي يعترف بها</a:t>
                      </a:r>
                    </a:p>
                  </a:txBody>
                  <a:tcPr/>
                </a:tc>
              </a:tr>
            </a:tbl>
          </a:graphicData>
        </a:graphic>
      </p:graphicFrame>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ملاحظات</a:t>
            </a:r>
            <a:endParaRPr lang="en-US" dirty="0"/>
          </a:p>
        </p:txBody>
      </p:sp>
      <p:sp>
        <p:nvSpPr>
          <p:cNvPr id="3" name="Date Placeholder 2"/>
          <p:cNvSpPr>
            <a:spLocks noGrp="1"/>
          </p:cNvSpPr>
          <p:nvPr>
            <p:ph type="dt" sz="half" idx="10"/>
          </p:nvPr>
        </p:nvSpPr>
        <p:spPr/>
        <p:txBody>
          <a:bodyPr/>
          <a:lstStyle/>
          <a:p>
            <a:fld id="{6951042B-39BC-4E57-9D44-DD00DD88496B}"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105</a:t>
            </a:fld>
            <a:endParaRPr lang="en-US" altLang="en-US"/>
          </a:p>
        </p:txBody>
      </p:sp>
      <p:sp>
        <p:nvSpPr>
          <p:cNvPr id="6" name="Content Placeholder 5"/>
          <p:cNvSpPr>
            <a:spLocks noGrp="1"/>
          </p:cNvSpPr>
          <p:nvPr>
            <p:ph sz="quarter" idx="1"/>
          </p:nvPr>
        </p:nvSpPr>
        <p:spPr/>
        <p:txBody>
          <a:bodyPr>
            <a:normAutofit/>
          </a:bodyPr>
          <a:lstStyle/>
          <a:p>
            <a:pPr algn="just" rtl="1"/>
            <a:r>
              <a:rPr lang="ar-SA" sz="3600" dirty="0" smtClean="0"/>
              <a:t>حاز على دعم كبيرا خلال المؤتمر الرابع للمرأة المنعقد في بيجين عام ١٩٩٥ وهو أكثر السياسات شمولا ولا يسعى إلى المعالجة الإستراتيجية لقضايا التفاوت بين الجنسين.</a:t>
            </a:r>
          </a:p>
          <a:p>
            <a:pPr algn="just" rtl="1"/>
            <a:r>
              <a:rPr lang="ar-SA" sz="3600" dirty="0" smtClean="0"/>
              <a:t>ما زال يقاوم في معظم البلاد العربية حيث يؤول بأنه يعني سيطرة المرأة وتحكمها في الرجل.</a:t>
            </a:r>
          </a:p>
          <a:p>
            <a:pPr algn="just" rtl="1"/>
            <a:endParaRPr lang="en-US" sz="3600"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11</a:t>
            </a:r>
            <a:r>
              <a:rPr lang="en-US" b="1" dirty="0" smtClean="0"/>
              <a:t>- </a:t>
            </a:r>
            <a:r>
              <a:rPr lang="ar-SA" b="1" dirty="0" smtClean="0"/>
              <a:t>و منهج المشاركة </a:t>
            </a:r>
            <a:r>
              <a:rPr lang="en-US" b="1" dirty="0" smtClean="0"/>
              <a:t>Participation </a:t>
            </a:r>
            <a:endParaRPr lang="en-US" dirty="0"/>
          </a:p>
        </p:txBody>
      </p:sp>
      <p:sp>
        <p:nvSpPr>
          <p:cNvPr id="3" name="Date Placeholder 2"/>
          <p:cNvSpPr>
            <a:spLocks noGrp="1"/>
          </p:cNvSpPr>
          <p:nvPr>
            <p:ph type="dt" sz="half" idx="10"/>
          </p:nvPr>
        </p:nvSpPr>
        <p:spPr/>
        <p:txBody>
          <a:bodyPr/>
          <a:lstStyle/>
          <a:p>
            <a:fld id="{3E169B19-2BC3-443F-96E9-E70BE676638D}"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106</a:t>
            </a:fld>
            <a:endParaRPr lang="en-US" altLang="en-US"/>
          </a:p>
        </p:txBody>
      </p:sp>
      <p:graphicFrame>
        <p:nvGraphicFramePr>
          <p:cNvPr id="7" name="Content Placeholder 6"/>
          <p:cNvGraphicFramePr>
            <a:graphicFrameLocks noGrp="1"/>
          </p:cNvGraphicFramePr>
          <p:nvPr>
            <p:ph sz="quarter" idx="1"/>
          </p:nvPr>
        </p:nvGraphicFramePr>
        <p:xfrm>
          <a:off x="612775" y="1600200"/>
          <a:ext cx="8153400" cy="4206240"/>
        </p:xfrm>
        <a:graphic>
          <a:graphicData uri="http://schemas.openxmlformats.org/drawingml/2006/table">
            <a:tbl>
              <a:tblPr firstRow="1" bandRow="1">
                <a:tableStyleId>{5C22544A-7EE6-4342-B048-85BDC9FD1C3A}</a:tableStyleId>
              </a:tblPr>
              <a:tblGrid>
                <a:gridCol w="6245241"/>
                <a:gridCol w="1908159"/>
              </a:tblGrid>
              <a:tr h="370840">
                <a:tc>
                  <a:txBody>
                    <a:bodyPr/>
                    <a:lstStyle/>
                    <a:p>
                      <a:pPr algn="just" rtl="1"/>
                      <a:r>
                        <a:rPr lang="ar-SA" sz="2800" b="1" baseline="0" dirty="0" smtClean="0">
                          <a:solidFill>
                            <a:srgbClr val="001F2E"/>
                          </a:solidFill>
                          <a:cs typeface="Arabic Transparent"/>
                        </a:rPr>
                        <a:t>هو من المناهج المهمة الذي نادت بها الامم المتحدة من خلال مؤتمراتها</a:t>
                      </a:r>
                      <a:endParaRPr lang="ar-SA" sz="1100" b="1" baseline="0" dirty="0" smtClean="0">
                        <a:solidFill>
                          <a:srgbClr val="000000"/>
                        </a:solidFill>
                        <a:cs typeface="Arabic Transparent"/>
                      </a:endParaRPr>
                    </a:p>
                  </a:txBody>
                  <a:tcPr/>
                </a:tc>
                <a:tc>
                  <a:txBody>
                    <a:bodyPr/>
                    <a:lstStyle/>
                    <a:p>
                      <a:pPr algn="r" rtl="1"/>
                      <a:r>
                        <a:rPr lang="ar-SA" sz="3200" b="1" baseline="0" dirty="0" smtClean="0">
                          <a:solidFill>
                            <a:srgbClr val="001F2E"/>
                          </a:solidFill>
                          <a:cs typeface="Arabic Transparent"/>
                        </a:rPr>
                        <a:t>مصادره</a:t>
                      </a:r>
                      <a:endParaRPr lang="ar-SA" sz="1100" b="1" baseline="0" dirty="0" smtClean="0">
                        <a:solidFill>
                          <a:srgbClr val="000000"/>
                        </a:solidFill>
                        <a:cs typeface="Arabic Transparent"/>
                      </a:endParaRPr>
                    </a:p>
                  </a:txBody>
                  <a:tcPr/>
                </a:tc>
              </a:tr>
              <a:tr h="370840">
                <a:tc>
                  <a:txBody>
                    <a:bodyPr/>
                    <a:lstStyle/>
                    <a:p>
                      <a:pPr algn="just" rtl="1"/>
                      <a:r>
                        <a:rPr lang="ar-SA" sz="2800" b="1" baseline="0" smtClean="0">
                          <a:solidFill>
                            <a:srgbClr val="001F2E"/>
                          </a:solidFill>
                          <a:cs typeface="Arabic Transparent"/>
                        </a:rPr>
                        <a:t>فترة استخدامه من التسعينات حتى الان</a:t>
                      </a:r>
                      <a:endParaRPr lang="ar-SA" sz="1100" b="1" baseline="0" smtClean="0">
                        <a:solidFill>
                          <a:srgbClr val="000000"/>
                        </a:solidFill>
                        <a:cs typeface="Arabic Transparent"/>
                      </a:endParaRPr>
                    </a:p>
                  </a:txBody>
                  <a:tcPr/>
                </a:tc>
                <a:tc>
                  <a:txBody>
                    <a:bodyPr/>
                    <a:lstStyle/>
                    <a:p>
                      <a:pPr algn="just" rtl="1"/>
                      <a:r>
                        <a:rPr lang="ar-SA" sz="2800" b="1" baseline="0" dirty="0" smtClean="0">
                          <a:solidFill>
                            <a:srgbClr val="001F2E"/>
                          </a:solidFill>
                          <a:cs typeface="Arabic Transparent"/>
                        </a:rPr>
                        <a:t>فترة استخدامه</a:t>
                      </a:r>
                      <a:endParaRPr lang="ar-SA" sz="1100" b="1" baseline="0" dirty="0" smtClean="0">
                        <a:solidFill>
                          <a:srgbClr val="000000"/>
                        </a:solidFill>
                        <a:cs typeface="Arabic Transparent"/>
                      </a:endParaRPr>
                    </a:p>
                  </a:txBody>
                  <a:tcPr/>
                </a:tc>
              </a:tr>
              <a:tr h="370840">
                <a:tc>
                  <a:txBody>
                    <a:bodyPr/>
                    <a:lstStyle/>
                    <a:p>
                      <a:pPr algn="just" rtl="1"/>
                      <a:r>
                        <a:rPr lang="ar-SA" sz="2800" b="1" baseline="0" dirty="0" smtClean="0">
                          <a:solidFill>
                            <a:srgbClr val="001F2E"/>
                          </a:solidFill>
                          <a:cs typeface="Arabic Transparent"/>
                        </a:rPr>
                        <a:t>مشاركة المرأة مع الرجل في جميع المجالات الاجتماعية والاقتصادية و السياسية </a:t>
                      </a:r>
                      <a:r>
                        <a:rPr lang="ar-SA" sz="2800" baseline="0" dirty="0" smtClean="0">
                          <a:solidFill>
                            <a:srgbClr val="001F2E"/>
                          </a:solidFill>
                          <a:cs typeface="Arabic Transparent"/>
                        </a:rPr>
                        <a:t>وذلك من اجل نمو المجتمع</a:t>
                      </a:r>
                      <a:endParaRPr lang="ar-SA" sz="1100" baseline="0" dirty="0" smtClean="0">
                        <a:solidFill>
                          <a:srgbClr val="000000"/>
                        </a:solidFill>
                        <a:cs typeface="Arabic Transparent"/>
                      </a:endParaRPr>
                    </a:p>
                  </a:txBody>
                  <a:tcPr/>
                </a:tc>
                <a:tc>
                  <a:txBody>
                    <a:bodyPr/>
                    <a:lstStyle/>
                    <a:p>
                      <a:pPr algn="just" rtl="1"/>
                      <a:r>
                        <a:rPr lang="ar-SA" sz="3200" b="1" baseline="0" dirty="0" smtClean="0">
                          <a:solidFill>
                            <a:srgbClr val="001F2E"/>
                          </a:solidFill>
                          <a:cs typeface="Arabic Transparent"/>
                        </a:rPr>
                        <a:t>الهدف منه</a:t>
                      </a:r>
                      <a:endParaRPr lang="ar-SA" sz="1100" baseline="0" dirty="0" smtClean="0">
                        <a:solidFill>
                          <a:srgbClr val="000000"/>
                        </a:solidFill>
                        <a:cs typeface="Arabic Transparent"/>
                      </a:endParaRPr>
                    </a:p>
                  </a:txBody>
                  <a:tcPr/>
                </a:tc>
              </a:tr>
              <a:tr h="370840">
                <a:tc>
                  <a:txBody>
                    <a:bodyPr/>
                    <a:lstStyle/>
                    <a:p>
                      <a:pPr algn="just" rtl="1"/>
                      <a:r>
                        <a:rPr lang="ar-SA" sz="2800" baseline="0" dirty="0" smtClean="0">
                          <a:solidFill>
                            <a:srgbClr val="001F2E"/>
                          </a:solidFill>
                          <a:latin typeface="ArialMT"/>
                        </a:rPr>
                        <a:t>• </a:t>
                      </a:r>
                      <a:r>
                        <a:rPr lang="ar-SA" sz="2800" baseline="0" dirty="0" smtClean="0">
                          <a:solidFill>
                            <a:srgbClr val="001F2E"/>
                          </a:solidFill>
                          <a:latin typeface="ArialMT"/>
                          <a:cs typeface="Arabic Transparent"/>
                        </a:rPr>
                        <a:t>يعالج الاحتياجات العملية والإستراتيجية للمرأة</a:t>
                      </a:r>
                    </a:p>
                    <a:p>
                      <a:pPr algn="just" rtl="1"/>
                      <a:r>
                        <a:rPr lang="ar-SA" sz="2800" baseline="0" dirty="0" smtClean="0">
                          <a:solidFill>
                            <a:srgbClr val="001F2E"/>
                          </a:solidFill>
                          <a:latin typeface="ArialMT"/>
                        </a:rPr>
                        <a:t>• </a:t>
                      </a:r>
                      <a:r>
                        <a:rPr lang="ar-SA" sz="2800" baseline="0" dirty="0" smtClean="0">
                          <a:solidFill>
                            <a:srgbClr val="001F2E"/>
                          </a:solidFill>
                          <a:latin typeface="ArialMT"/>
                          <a:cs typeface="Arabic Transparent"/>
                        </a:rPr>
                        <a:t>يعتبر المرأة مشاركة في التخطيط وليست مستفيدة منه فقط</a:t>
                      </a:r>
                      <a:endParaRPr lang="ar-SA" sz="1100" baseline="0" dirty="0" smtClean="0">
                        <a:solidFill>
                          <a:srgbClr val="000000"/>
                        </a:solidFill>
                        <a:latin typeface="ArialMT"/>
                        <a:cs typeface="Arabic Transparent"/>
                      </a:endParaRPr>
                    </a:p>
                  </a:txBody>
                  <a:tcPr/>
                </a:tc>
                <a:tc>
                  <a:txBody>
                    <a:bodyPr/>
                    <a:lstStyle/>
                    <a:p>
                      <a:pPr algn="just" rtl="1"/>
                      <a:r>
                        <a:rPr lang="ar-SA" sz="2000" b="1" baseline="0" dirty="0" smtClean="0">
                          <a:solidFill>
                            <a:srgbClr val="001F2E"/>
                          </a:solidFill>
                          <a:cs typeface="Arabic Transparent"/>
                        </a:rPr>
                        <a:t>احتياجات المرأة التي يخدمها والأدوار التي يعترف بها</a:t>
                      </a:r>
                    </a:p>
                  </a:txBody>
                  <a:tcPr/>
                </a:tc>
              </a:tr>
            </a:tbl>
          </a:graphicData>
        </a:graphic>
      </p:graphicFrame>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ملاحظات</a:t>
            </a:r>
            <a:endParaRPr lang="en-US" dirty="0"/>
          </a:p>
        </p:txBody>
      </p:sp>
      <p:sp>
        <p:nvSpPr>
          <p:cNvPr id="3" name="Date Placeholder 2"/>
          <p:cNvSpPr>
            <a:spLocks noGrp="1"/>
          </p:cNvSpPr>
          <p:nvPr>
            <p:ph type="dt" sz="half" idx="10"/>
          </p:nvPr>
        </p:nvSpPr>
        <p:spPr/>
        <p:txBody>
          <a:bodyPr/>
          <a:lstStyle/>
          <a:p>
            <a:fld id="{E3B8468A-B211-45CC-8C66-8DC0BA04E95C}"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107</a:t>
            </a:fld>
            <a:endParaRPr lang="en-US" altLang="en-US"/>
          </a:p>
        </p:txBody>
      </p:sp>
      <p:sp>
        <p:nvSpPr>
          <p:cNvPr id="6" name="Content Placeholder 5"/>
          <p:cNvSpPr>
            <a:spLocks noGrp="1"/>
          </p:cNvSpPr>
          <p:nvPr>
            <p:ph sz="quarter" idx="1"/>
          </p:nvPr>
        </p:nvSpPr>
        <p:spPr/>
        <p:txBody>
          <a:bodyPr>
            <a:normAutofit/>
          </a:bodyPr>
          <a:lstStyle/>
          <a:p>
            <a:pPr algn="just" rtl="1"/>
            <a:r>
              <a:rPr lang="ar-SA" sz="3600" dirty="0" smtClean="0"/>
              <a:t>يشدد على مشاركة المرأة في عملية التنمية في كافة مراحلها ابتداء من التعرف على المشكلة – ايجاد الحلول – التخطيط والوصول الى النتائج المطلوبة.</a:t>
            </a:r>
          </a:p>
          <a:p>
            <a:pPr algn="just" rtl="1"/>
            <a:r>
              <a:rPr lang="ar-SA" sz="3600" dirty="0" smtClean="0"/>
              <a:t>يشدد على ضرورة اسقاط العادات والتقاليد التي تمنح الرجل وحده حق القرار والسيطرة لاعتبار ان المرأة لا تملك الكفاءة ولا القدرة على اخذ ال قرار والمشاركة الفعالة.</a:t>
            </a:r>
          </a:p>
          <a:p>
            <a:pPr algn="just" rtl="1"/>
            <a:endParaRPr lang="en-US" sz="3600"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11- ز منهج النوع الاجتماعي والتنمية</a:t>
            </a:r>
            <a:endParaRPr lang="en-US" dirty="0"/>
          </a:p>
        </p:txBody>
      </p:sp>
      <p:sp>
        <p:nvSpPr>
          <p:cNvPr id="3" name="Date Placeholder 2"/>
          <p:cNvSpPr>
            <a:spLocks noGrp="1"/>
          </p:cNvSpPr>
          <p:nvPr>
            <p:ph type="dt" sz="half" idx="10"/>
          </p:nvPr>
        </p:nvSpPr>
        <p:spPr/>
        <p:txBody>
          <a:bodyPr/>
          <a:lstStyle/>
          <a:p>
            <a:fld id="{E7E301E0-8159-4B83-ACCC-F5837FFE635D}"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108</a:t>
            </a:fld>
            <a:endParaRPr lang="en-US" altLang="en-US"/>
          </a:p>
        </p:txBody>
      </p:sp>
      <p:graphicFrame>
        <p:nvGraphicFramePr>
          <p:cNvPr id="7" name="Content Placeholder 6"/>
          <p:cNvGraphicFramePr>
            <a:graphicFrameLocks noGrp="1"/>
          </p:cNvGraphicFramePr>
          <p:nvPr>
            <p:ph sz="quarter" idx="1"/>
          </p:nvPr>
        </p:nvGraphicFramePr>
        <p:xfrm>
          <a:off x="612775" y="1600200"/>
          <a:ext cx="8153400" cy="5577840"/>
        </p:xfrm>
        <a:graphic>
          <a:graphicData uri="http://schemas.openxmlformats.org/drawingml/2006/table">
            <a:tbl>
              <a:tblPr firstRow="1" bandRow="1">
                <a:tableStyleId>{5C22544A-7EE6-4342-B048-85BDC9FD1C3A}</a:tableStyleId>
              </a:tblPr>
              <a:tblGrid>
                <a:gridCol w="6602431"/>
                <a:gridCol w="1550969"/>
              </a:tblGrid>
              <a:tr h="370840">
                <a:tc>
                  <a:txBody>
                    <a:bodyPr/>
                    <a:lstStyle/>
                    <a:p>
                      <a:pPr algn="just" rtl="1"/>
                      <a:r>
                        <a:rPr kumimoji="0" lang="ar-SA" sz="1800" b="1" kern="1200" baseline="0" dirty="0" smtClean="0">
                          <a:solidFill>
                            <a:schemeClr val="lt1"/>
                          </a:solidFill>
                          <a:latin typeface="+mn-lt"/>
                          <a:ea typeface="+mn-ea"/>
                          <a:cs typeface="+mn-cs"/>
                        </a:rPr>
                        <a:t>هو المنهج المستخدم في برامج النوع الاجتماعي والتنمية ويعتبر من ا حدث المفاهيم في ساحة العلوم الاجتماعية التي تركز على تنمية المرأة وأدوارها في المجتمع.</a:t>
                      </a:r>
                    </a:p>
                    <a:p>
                      <a:pPr algn="just" rtl="1"/>
                      <a:endParaRPr lang="en-US" dirty="0"/>
                    </a:p>
                  </a:txBody>
                  <a:tcPr/>
                </a:tc>
                <a:tc>
                  <a:txBody>
                    <a:bodyPr/>
                    <a:lstStyle/>
                    <a:p>
                      <a:pPr algn="just" rtl="1"/>
                      <a:r>
                        <a:rPr lang="ar-SA" dirty="0" smtClean="0"/>
                        <a:t>مصادره</a:t>
                      </a:r>
                      <a:endParaRPr lang="en-US" dirty="0"/>
                    </a:p>
                  </a:txBody>
                  <a:tcPr/>
                </a:tc>
              </a:tr>
              <a:tr h="370840">
                <a:tc>
                  <a:txBody>
                    <a:bodyPr/>
                    <a:lstStyle/>
                    <a:p>
                      <a:pPr algn="just" rtl="1">
                        <a:buFont typeface="Arial" pitchFamily="34" charset="0"/>
                        <a:buChar char="•"/>
                      </a:pPr>
                      <a:r>
                        <a:rPr kumimoji="0" lang="ar-SA" sz="1800" kern="1200" baseline="0" dirty="0" smtClean="0">
                          <a:solidFill>
                            <a:schemeClr val="dk1"/>
                          </a:solidFill>
                          <a:latin typeface="+mn-lt"/>
                          <a:ea typeface="+mn-ea"/>
                          <a:cs typeface="+mn-cs"/>
                        </a:rPr>
                        <a:t>ظهر هذا المنهاج في الثمانيات وساهمت في تطويره الدوائر التنموية ف ي الغرب و في العالم الثالث.</a:t>
                      </a:r>
                    </a:p>
                    <a:p>
                      <a:pPr algn="just" rtl="1"/>
                      <a:r>
                        <a:rPr kumimoji="0" lang="ar-SA" sz="1800" kern="1200" baseline="0" dirty="0" smtClean="0">
                          <a:solidFill>
                            <a:schemeClr val="dk1"/>
                          </a:solidFill>
                          <a:latin typeface="+mn-lt"/>
                          <a:ea typeface="+mn-ea"/>
                          <a:cs typeface="+mn-cs"/>
                        </a:rPr>
                        <a:t>• ابتدأ العمل الجدي في هذا المنهاج عام ٢٠٠٠</a:t>
                      </a:r>
                    </a:p>
                  </a:txBody>
                  <a:tcPr/>
                </a:tc>
                <a:tc>
                  <a:txBody>
                    <a:bodyPr/>
                    <a:lstStyle/>
                    <a:p>
                      <a:pPr algn="just" rtl="1"/>
                      <a:r>
                        <a:rPr lang="ar-SA" dirty="0" smtClean="0"/>
                        <a:t>فترة</a:t>
                      </a:r>
                      <a:r>
                        <a:rPr lang="ar-SA" baseline="0" dirty="0" smtClean="0"/>
                        <a:t> إستخدامه</a:t>
                      </a:r>
                      <a:endParaRPr lang="en-US" dirty="0"/>
                    </a:p>
                  </a:txBody>
                  <a:tcPr/>
                </a:tc>
              </a:tr>
              <a:tr h="370840">
                <a:tc>
                  <a:txBody>
                    <a:bodyPr/>
                    <a:lstStyle/>
                    <a:p>
                      <a:pPr algn="just" rtl="1">
                        <a:buFont typeface="Arial" pitchFamily="34" charset="0"/>
                        <a:buChar char="•"/>
                      </a:pPr>
                      <a:r>
                        <a:rPr kumimoji="0" lang="ar-SA" sz="1800" kern="1200" baseline="0" dirty="0" smtClean="0">
                          <a:solidFill>
                            <a:schemeClr val="dk1"/>
                          </a:solidFill>
                          <a:latin typeface="+mn-lt"/>
                          <a:ea typeface="+mn-ea"/>
                          <a:cs typeface="+mn-cs"/>
                        </a:rPr>
                        <a:t>معرفة وتحليل اختلاف العلاقات ما بين النوعين، تحديد اسباب وإشكال عدم التوازن في العلاقة بين النوعين، وتعديل وتطوير هذه العلاقة حتى يتم من خلال ذلك توفير العدالة والمساواة بينهما.</a:t>
                      </a:r>
                    </a:p>
                    <a:p>
                      <a:pPr algn="just" rtl="1"/>
                      <a:r>
                        <a:rPr kumimoji="0" lang="ar-SA" sz="1800" kern="1200" baseline="0" dirty="0" smtClean="0">
                          <a:solidFill>
                            <a:schemeClr val="dk1"/>
                          </a:solidFill>
                          <a:latin typeface="+mn-lt"/>
                          <a:ea typeface="+mn-ea"/>
                          <a:cs typeface="+mn-cs"/>
                        </a:rPr>
                        <a:t>•يسعى الى المعالجة الاستراتيجية لقضايا عدم المساواة بين الجنسين ع ن طريق توزيع القوة بين النساء والرجال.</a:t>
                      </a:r>
                    </a:p>
                  </a:txBody>
                  <a:tcPr/>
                </a:tc>
                <a:tc>
                  <a:txBody>
                    <a:bodyPr/>
                    <a:lstStyle/>
                    <a:p>
                      <a:pPr algn="just" rtl="1"/>
                      <a:r>
                        <a:rPr lang="ar-SA" dirty="0" smtClean="0"/>
                        <a:t>الهدف منه</a:t>
                      </a:r>
                      <a:endParaRPr lang="en-US" dirty="0"/>
                    </a:p>
                  </a:txBody>
                  <a:tcPr/>
                </a:tc>
              </a:tr>
              <a:tr h="370840">
                <a:tc>
                  <a:txBody>
                    <a:bodyPr/>
                    <a:lstStyle/>
                    <a:p>
                      <a:pPr algn="just" rtl="1"/>
                      <a:r>
                        <a:rPr kumimoji="0" lang="ar-SA" sz="1800" kern="1200" baseline="0" dirty="0" smtClean="0">
                          <a:solidFill>
                            <a:schemeClr val="dk1"/>
                          </a:solidFill>
                          <a:latin typeface="+mn-lt"/>
                          <a:ea typeface="+mn-ea"/>
                          <a:cs typeface="+mn-cs"/>
                        </a:rPr>
                        <a:t>•يؤكد على حاجة المرأة في المشاركة الفعالة والمتواصلة في التنمية – يعني بذلك اتاحة الفرص المتكافئة للمرأة والرجل . وإسهامها وشاركتها بشكل متساوي في كل مراحل العملية التنموية من وض ع السياسات،التخطيط والتنفيذ على المستوى الاجتماعي والاقتصادي والسياسي.</a:t>
                      </a:r>
                    </a:p>
                    <a:p>
                      <a:pPr algn="just" rtl="1"/>
                      <a:r>
                        <a:rPr kumimoji="0" lang="ar-SA" sz="1800" kern="1200" baseline="0" dirty="0" smtClean="0">
                          <a:solidFill>
                            <a:schemeClr val="dk1"/>
                          </a:solidFill>
                          <a:latin typeface="+mn-lt"/>
                          <a:ea typeface="+mn-ea"/>
                          <a:cs typeface="+mn-cs"/>
                        </a:rPr>
                        <a:t>•يحلل العلاقة بين المرأة والرجل في اطار عوامل هامة ومتصلة مثل الط بقات الاجتماعية والأنظمة والعرف والدين.</a:t>
                      </a:r>
                    </a:p>
                    <a:p>
                      <a:pPr algn="just" rtl="1"/>
                      <a:r>
                        <a:rPr kumimoji="0" lang="ar-SA" sz="1800" kern="1200" baseline="0" dirty="0" smtClean="0">
                          <a:solidFill>
                            <a:schemeClr val="dk1"/>
                          </a:solidFill>
                          <a:latin typeface="+mn-lt"/>
                          <a:ea typeface="+mn-ea"/>
                          <a:cs typeface="+mn-cs"/>
                        </a:rPr>
                        <a:t>•يركز على الكفاءة الى جانب التعرف على الفرص من اجل تحسين الموارد والخدمات.</a:t>
                      </a:r>
                    </a:p>
                    <a:p>
                      <a:pPr algn="just" rtl="1"/>
                      <a:endParaRPr lang="en-US" dirty="0"/>
                    </a:p>
                  </a:txBody>
                  <a:tcPr/>
                </a:tc>
                <a:tc>
                  <a:txBody>
                    <a:bodyPr/>
                    <a:lstStyle/>
                    <a:p>
                      <a:pPr algn="just" rtl="1"/>
                      <a:r>
                        <a:rPr kumimoji="0" lang="ar-SA" sz="1800" b="1" kern="1200" baseline="0" dirty="0" smtClean="0">
                          <a:solidFill>
                            <a:schemeClr val="dk1"/>
                          </a:solidFill>
                          <a:latin typeface="+mn-lt"/>
                          <a:ea typeface="+mn-ea"/>
                          <a:cs typeface="+mn-cs"/>
                        </a:rPr>
                        <a:t>احتياجات المرأة التي يخدمها والأدوار التي يعترف بها</a:t>
                      </a:r>
                    </a:p>
                    <a:p>
                      <a:pPr algn="just" rtl="1"/>
                      <a:endParaRPr lang="en-US" dirty="0"/>
                    </a:p>
                  </a:txBody>
                  <a:tcPr/>
                </a:tc>
              </a:tr>
            </a:tbl>
          </a:graphicData>
        </a:graphic>
      </p:graphicFrame>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ملاحظات</a:t>
            </a:r>
            <a:endParaRPr lang="en-US" dirty="0"/>
          </a:p>
        </p:txBody>
      </p:sp>
      <p:sp>
        <p:nvSpPr>
          <p:cNvPr id="3" name="Date Placeholder 2"/>
          <p:cNvSpPr>
            <a:spLocks noGrp="1"/>
          </p:cNvSpPr>
          <p:nvPr>
            <p:ph type="dt" sz="half" idx="10"/>
          </p:nvPr>
        </p:nvSpPr>
        <p:spPr/>
        <p:txBody>
          <a:bodyPr/>
          <a:lstStyle/>
          <a:p>
            <a:fld id="{98671E04-2876-4A13-952F-02AB28BE75EC}"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109</a:t>
            </a:fld>
            <a:endParaRPr lang="en-US" altLang="en-US"/>
          </a:p>
        </p:txBody>
      </p:sp>
      <p:sp>
        <p:nvSpPr>
          <p:cNvPr id="6" name="Content Placeholder 5"/>
          <p:cNvSpPr>
            <a:spLocks noGrp="1"/>
          </p:cNvSpPr>
          <p:nvPr>
            <p:ph sz="quarter" idx="1"/>
          </p:nvPr>
        </p:nvSpPr>
        <p:spPr/>
        <p:txBody>
          <a:bodyPr>
            <a:normAutofit/>
          </a:bodyPr>
          <a:lstStyle/>
          <a:p>
            <a:pPr algn="just" rtl="1"/>
            <a:r>
              <a:rPr lang="ar-SA" sz="3200" dirty="0" smtClean="0"/>
              <a:t>حاز على دعم كبير خلال المؤتمرات العالمية للمرأة وبالأخص المؤتمر العالمي الربع للمرأة في بيجين عام </a:t>
            </a:r>
            <a:r>
              <a:rPr lang="en-US" sz="3200" dirty="0" smtClean="0"/>
              <a:t>١٩٩٥</a:t>
            </a:r>
            <a:r>
              <a:rPr lang="ar-SA" sz="3200" dirty="0" smtClean="0"/>
              <a:t>.</a:t>
            </a:r>
            <a:endParaRPr lang="en-US" sz="3200" dirty="0" smtClean="0"/>
          </a:p>
          <a:p>
            <a:pPr algn="just" rtl="1"/>
            <a:r>
              <a:rPr lang="ar-SA" sz="3200" dirty="0" smtClean="0"/>
              <a:t>يؤكد على ضرورة تغيير الرؤى والمفاهيم لادوار النساء والرجال معا ف ي المجتمع.</a:t>
            </a:r>
          </a:p>
          <a:p>
            <a:pPr algn="just" rtl="1"/>
            <a:r>
              <a:rPr lang="ar-SA" sz="3200" dirty="0" smtClean="0"/>
              <a:t>ابتداء العمل الجاد مؤخرا في ادماج قضايا النوع الاجتماعي في البرا مج والمشاريع الانمائية في الوطن العربي بعد التدرج في استيعاب هذا المفهوم الاجتماعي.</a:t>
            </a:r>
          </a:p>
          <a:p>
            <a:pPr algn="just" rtl="1"/>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dirty="0" smtClean="0"/>
              <a:t>٢- مؤشرات التنمية</a:t>
            </a:r>
            <a:endParaRPr lang="en-US" dirty="0"/>
          </a:p>
        </p:txBody>
      </p:sp>
      <p:sp>
        <p:nvSpPr>
          <p:cNvPr id="3" name="Content Placeholder 2"/>
          <p:cNvSpPr>
            <a:spLocks noGrp="1"/>
          </p:cNvSpPr>
          <p:nvPr>
            <p:ph idx="1"/>
          </p:nvPr>
        </p:nvSpPr>
        <p:spPr>
          <a:xfrm>
            <a:off x="612648" y="1647844"/>
            <a:ext cx="8153400" cy="4495800"/>
          </a:xfrm>
        </p:spPr>
        <p:txBody>
          <a:bodyPr>
            <a:normAutofit/>
          </a:bodyPr>
          <a:lstStyle/>
          <a:p>
            <a:pPr algn="r" rtl="1"/>
            <a:r>
              <a:rPr lang="ar-SA" dirty="0" smtClean="0"/>
              <a:t>إن إثارة موضوع التنمية البشرية ومشاركة المرأة فيها لا يكفي . لذلك حددت المنظمات الدولية ومنها الـ </a:t>
            </a:r>
            <a:r>
              <a:rPr lang="en-US" dirty="0" smtClean="0"/>
              <a:t> UNDP</a:t>
            </a:r>
            <a:r>
              <a:rPr lang="ar-SA" dirty="0" smtClean="0"/>
              <a:t>ثلاثة مؤشرات لقياس وتقييم مستوى التنمية البشرية بمعناها الشامل ، وهي:</a:t>
            </a:r>
            <a:endParaRPr lang="en-US" dirty="0" smtClean="0"/>
          </a:p>
          <a:p>
            <a:pPr lvl="0" algn="r" rtl="1">
              <a:buNone/>
            </a:pPr>
            <a:r>
              <a:rPr lang="ar-SA" dirty="0" smtClean="0"/>
              <a:t>أ. مؤشر التنمية البشرية </a:t>
            </a:r>
            <a:r>
              <a:rPr lang="en-US" dirty="0" smtClean="0"/>
              <a:t>Human Development Indicator</a:t>
            </a:r>
          </a:p>
          <a:p>
            <a:pPr lvl="0" algn="r" rtl="1">
              <a:buNone/>
            </a:pPr>
            <a:r>
              <a:rPr lang="ar-SA" dirty="0" smtClean="0"/>
              <a:t>ب. مؤشر النوع الاجتماعي </a:t>
            </a:r>
            <a:r>
              <a:rPr lang="en-US" dirty="0" smtClean="0"/>
              <a:t>Gender Indicator</a:t>
            </a:r>
            <a:endParaRPr lang="ar-SA" dirty="0" smtClean="0"/>
          </a:p>
          <a:p>
            <a:pPr lvl="0" algn="r" rtl="1">
              <a:buNone/>
            </a:pPr>
            <a:r>
              <a:rPr lang="ar-SA" dirty="0" smtClean="0"/>
              <a:t>ج. </a:t>
            </a:r>
            <a:r>
              <a:rPr lang="en-US" dirty="0" smtClean="0"/>
              <a:t> </a:t>
            </a:r>
            <a:r>
              <a:rPr lang="ar-SA" dirty="0" smtClean="0"/>
              <a:t>مؤشر المشاركة النسائية </a:t>
            </a:r>
            <a:r>
              <a:rPr lang="en-US" dirty="0" smtClean="0"/>
              <a:t>Women Participation Indicator</a:t>
            </a:r>
          </a:p>
          <a:p>
            <a:pPr algn="r" rtl="1"/>
            <a:endParaRPr lang="en-US" dirty="0"/>
          </a:p>
        </p:txBody>
      </p:sp>
      <p:sp>
        <p:nvSpPr>
          <p:cNvPr id="4" name="Date Placeholder 3"/>
          <p:cNvSpPr>
            <a:spLocks noGrp="1"/>
          </p:cNvSpPr>
          <p:nvPr>
            <p:ph type="dt" sz="half" idx="10"/>
          </p:nvPr>
        </p:nvSpPr>
        <p:spPr/>
        <p:txBody>
          <a:bodyPr/>
          <a:lstStyle/>
          <a:p>
            <a:fld id="{6435CC1E-146C-4C3D-A765-C57B94E52E1F}" type="datetime1">
              <a:rPr lang="en-US" altLang="en-US" smtClean="0"/>
              <a:pPr/>
              <a:t>11/2/2009</a:t>
            </a:fld>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11</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٢ – أ. مؤشر التنمية البشرية</a:t>
            </a:r>
            <a:endParaRPr lang="en-US" dirty="0"/>
          </a:p>
        </p:txBody>
      </p:sp>
      <p:sp>
        <p:nvSpPr>
          <p:cNvPr id="3" name="Date Placeholder 2"/>
          <p:cNvSpPr>
            <a:spLocks noGrp="1"/>
          </p:cNvSpPr>
          <p:nvPr>
            <p:ph type="dt" sz="half" idx="10"/>
          </p:nvPr>
        </p:nvSpPr>
        <p:spPr/>
        <p:txBody>
          <a:bodyPr/>
          <a:lstStyle/>
          <a:p>
            <a:fld id="{7BE40914-D4FE-4947-BFBC-26CC7F678E55}"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12</a:t>
            </a:fld>
            <a:endParaRPr lang="en-US" altLang="en-US"/>
          </a:p>
        </p:txBody>
      </p:sp>
      <p:sp>
        <p:nvSpPr>
          <p:cNvPr id="6" name="Content Placeholder 5"/>
          <p:cNvSpPr>
            <a:spLocks noGrp="1"/>
          </p:cNvSpPr>
          <p:nvPr>
            <p:ph sz="quarter" idx="1"/>
          </p:nvPr>
        </p:nvSpPr>
        <p:spPr/>
        <p:txBody>
          <a:bodyPr/>
          <a:lstStyle/>
          <a:p>
            <a:pPr algn="r" rtl="1"/>
            <a:endParaRPr lang="ar-SA" b="1" dirty="0" smtClean="0"/>
          </a:p>
          <a:p>
            <a:pPr algn="r" rtl="1"/>
            <a:r>
              <a:rPr lang="en-US" b="1" dirty="0" smtClean="0"/>
              <a:t>Human Development Indicator (HDI)</a:t>
            </a:r>
            <a:r>
              <a:rPr lang="ar-SA" b="1" dirty="0" smtClean="0"/>
              <a:t> مؤشر التنمية البشرية و</a:t>
            </a:r>
            <a:r>
              <a:rPr lang="ar-SA" dirty="0" smtClean="0"/>
              <a:t>يتضمن هذا المؤشر ثلاثة عناصر هي :</a:t>
            </a:r>
          </a:p>
          <a:p>
            <a:pPr algn="r" rtl="1">
              <a:buNone/>
            </a:pPr>
            <a:r>
              <a:rPr lang="ar-SA" dirty="0" smtClean="0"/>
              <a:t>1- مدة الحياة (قياس العمر عند الولادة ).</a:t>
            </a:r>
          </a:p>
          <a:p>
            <a:pPr algn="r" rtl="1">
              <a:buNone/>
            </a:pPr>
            <a:r>
              <a:rPr lang="ar-SA" dirty="0" smtClean="0"/>
              <a:t>2- مستوى التعليم.</a:t>
            </a:r>
          </a:p>
          <a:p>
            <a:pPr algn="r" rtl="1">
              <a:buNone/>
            </a:pPr>
            <a:r>
              <a:rPr lang="ar-SA" dirty="0" smtClean="0"/>
              <a:t>3- مستوى المعيشة.</a:t>
            </a:r>
          </a:p>
          <a:p>
            <a:pPr algn="r" rtl="1"/>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٢- ب . مؤشر النوع الاجتماعي</a:t>
            </a:r>
            <a:br>
              <a:rPr lang="ar-SA" b="1" dirty="0" smtClean="0"/>
            </a:br>
            <a:endParaRPr lang="en-US" dirty="0"/>
          </a:p>
        </p:txBody>
      </p:sp>
      <p:sp>
        <p:nvSpPr>
          <p:cNvPr id="3" name="Date Placeholder 2"/>
          <p:cNvSpPr>
            <a:spLocks noGrp="1"/>
          </p:cNvSpPr>
          <p:nvPr>
            <p:ph type="dt" sz="half" idx="10"/>
          </p:nvPr>
        </p:nvSpPr>
        <p:spPr/>
        <p:txBody>
          <a:bodyPr/>
          <a:lstStyle/>
          <a:p>
            <a:fld id="{C2F82198-4647-48B3-AC19-FB5278EC161D}"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13</a:t>
            </a:fld>
            <a:endParaRPr lang="en-US" altLang="en-US"/>
          </a:p>
        </p:txBody>
      </p:sp>
      <p:sp>
        <p:nvSpPr>
          <p:cNvPr id="6" name="Content Placeholder 5"/>
          <p:cNvSpPr>
            <a:spLocks noGrp="1"/>
          </p:cNvSpPr>
          <p:nvPr>
            <p:ph sz="quarter" idx="1"/>
          </p:nvPr>
        </p:nvSpPr>
        <p:spPr/>
        <p:txBody>
          <a:bodyPr>
            <a:normAutofit/>
          </a:bodyPr>
          <a:lstStyle/>
          <a:p>
            <a:pPr algn="just" rtl="1"/>
            <a:r>
              <a:rPr lang="en-US" b="1" dirty="0" smtClean="0"/>
              <a:t>Gender Indicator</a:t>
            </a:r>
            <a:r>
              <a:rPr lang="ar-SA" b="1" dirty="0" smtClean="0"/>
              <a:t> مؤشر النوع الإجتماعي </a:t>
            </a:r>
            <a:r>
              <a:rPr lang="ar-SA" dirty="0" smtClean="0"/>
              <a:t>يتضمن ما سبق من عناصر في مؤشر التنمية البشرية، ولكن هذه المتغيرات تختلف في </a:t>
            </a:r>
            <a:r>
              <a:rPr lang="ar-SA" b="1" dirty="0" smtClean="0"/>
              <a:t>المحتوى ومستوى التحليل .</a:t>
            </a:r>
          </a:p>
          <a:p>
            <a:pPr algn="just" rtl="1">
              <a:buNone/>
            </a:pPr>
            <a:r>
              <a:rPr lang="ar-SA" dirty="0" smtClean="0"/>
              <a:t>- اذ أنها تعكس التعاون الإجتماعي بين النساء والرجال وتكون نتيجة قياس تمكين النوع </a:t>
            </a:r>
            <a:r>
              <a:rPr lang="en-US" dirty="0" smtClean="0"/>
              <a:t>Gender Empowerment Measure </a:t>
            </a:r>
            <a:r>
              <a:rPr lang="ar-SA" dirty="0" smtClean="0"/>
              <a:t>قياسها الاجتماعي.</a:t>
            </a:r>
          </a:p>
          <a:p>
            <a:pPr algn="just" rtl="1">
              <a:buNone/>
            </a:pPr>
            <a:r>
              <a:rPr lang="ar-SA" dirty="0" smtClean="0"/>
              <a:t>- وتأخذ منهجية مسائلة ومعاقبة ظاهرة عدم المساواة ومن هنا </a:t>
            </a:r>
            <a:r>
              <a:rPr lang="ar-SA" b="1" dirty="0" smtClean="0"/>
              <a:t>فهي</a:t>
            </a:r>
          </a:p>
          <a:p>
            <a:pPr algn="just" rtl="1">
              <a:buNone/>
            </a:pPr>
            <a:r>
              <a:rPr lang="ar-SA" b="1" dirty="0" smtClean="0"/>
              <a:t>تهدف إلى التغيير على المدى الطويل .</a:t>
            </a:r>
          </a:p>
          <a:p>
            <a:pPr algn="just" rtl="1"/>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٢- ج . مؤشر المشاركة النسائية</a:t>
            </a:r>
            <a:endParaRPr lang="en-US" dirty="0"/>
          </a:p>
        </p:txBody>
      </p:sp>
      <p:sp>
        <p:nvSpPr>
          <p:cNvPr id="3" name="Date Placeholder 2"/>
          <p:cNvSpPr>
            <a:spLocks noGrp="1"/>
          </p:cNvSpPr>
          <p:nvPr>
            <p:ph type="dt" sz="half" idx="10"/>
          </p:nvPr>
        </p:nvSpPr>
        <p:spPr/>
        <p:txBody>
          <a:bodyPr/>
          <a:lstStyle/>
          <a:p>
            <a:fld id="{5F841D19-CBEA-4F2E-B07A-8C42C9620F0E}"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14</a:t>
            </a:fld>
            <a:endParaRPr lang="en-US" altLang="en-US"/>
          </a:p>
        </p:txBody>
      </p:sp>
      <p:sp>
        <p:nvSpPr>
          <p:cNvPr id="6" name="Content Placeholder 5"/>
          <p:cNvSpPr>
            <a:spLocks noGrp="1"/>
          </p:cNvSpPr>
          <p:nvPr>
            <p:ph sz="quarter" idx="1"/>
          </p:nvPr>
        </p:nvSpPr>
        <p:spPr/>
        <p:txBody>
          <a:bodyPr/>
          <a:lstStyle/>
          <a:p>
            <a:pPr algn="r" rtl="1"/>
            <a:r>
              <a:rPr lang="en-US" b="1" dirty="0" smtClean="0"/>
              <a:t>Women Participation Indicator</a:t>
            </a:r>
            <a:r>
              <a:rPr lang="ar-SA" b="1" dirty="0" smtClean="0"/>
              <a:t> مؤشر المشاركة النسائية </a:t>
            </a:r>
            <a:r>
              <a:rPr lang="ar-SA" dirty="0" smtClean="0"/>
              <a:t>ويركز هذا المؤشر على ثلاثة متغيرات :</a:t>
            </a:r>
          </a:p>
          <a:p>
            <a:pPr lvl="1" algn="r" rtl="1">
              <a:buNone/>
            </a:pPr>
            <a:r>
              <a:rPr lang="ar-SA" dirty="0" smtClean="0"/>
              <a:t>1– مساهمة المرأة في صناعة واتخاذ القرار.</a:t>
            </a:r>
          </a:p>
          <a:p>
            <a:pPr lvl="1" algn="r" rtl="1">
              <a:buNone/>
            </a:pPr>
            <a:r>
              <a:rPr lang="ar-SA" dirty="0" smtClean="0"/>
              <a:t>2– المنافذ المهنية المفتوحة للمرأة.</a:t>
            </a:r>
          </a:p>
          <a:p>
            <a:pPr lvl="1" algn="r" rtl="1">
              <a:buNone/>
            </a:pPr>
            <a:r>
              <a:rPr lang="ar-SA" dirty="0" smtClean="0"/>
              <a:t>3– مستوى دخل المرأة.</a:t>
            </a:r>
          </a:p>
          <a:p>
            <a:pPr algn="just" rtl="1"/>
            <a:r>
              <a:rPr lang="ar-SA" dirty="0" smtClean="0"/>
              <a:t>يهتم بقياس مدى مساواة الرجل والمرأة في المشاركة في الحياة الإقتصادية والسياسية والإجتماعية وفي عملية صناعة </a:t>
            </a:r>
            <a:r>
              <a:rPr lang="ar-SA" dirty="0" smtClean="0"/>
              <a:t>وإتخاذ </a:t>
            </a:r>
            <a:r>
              <a:rPr lang="ar-SA" dirty="0" smtClean="0"/>
              <a:t>القرار.</a:t>
            </a:r>
          </a:p>
          <a:p>
            <a:pPr algn="r" rtl="1"/>
            <a:endParaRPr lang="ar-SA" b="1" dirty="0" smtClean="0"/>
          </a:p>
          <a:p>
            <a:pPr algn="r" rtl="1"/>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normAutofit fontScale="85000" lnSpcReduction="20000"/>
          </a:bodyPr>
          <a:lstStyle/>
          <a:p>
            <a:pPr>
              <a:defRPr/>
            </a:pPr>
            <a:fld id="{0C3A7BFF-E31B-4F0B-BE60-43996ACEAAA5}" type="slidenum">
              <a:rPr lang="ar-SA"/>
              <a:pPr>
                <a:defRPr/>
              </a:pPr>
              <a:t>15</a:t>
            </a:fld>
            <a:endParaRPr lang="en-US"/>
          </a:p>
        </p:txBody>
      </p:sp>
      <p:sp>
        <p:nvSpPr>
          <p:cNvPr id="13317" name="Rectangle 11"/>
          <p:cNvSpPr>
            <a:spLocks noChangeArrowheads="1"/>
          </p:cNvSpPr>
          <p:nvPr/>
        </p:nvSpPr>
        <p:spPr bwMode="auto">
          <a:xfrm>
            <a:off x="928662" y="214290"/>
            <a:ext cx="7215238" cy="685800"/>
          </a:xfrm>
          <a:prstGeom prst="rect">
            <a:avLst/>
          </a:prstGeom>
          <a:noFill/>
          <a:ln w="9525">
            <a:noFill/>
            <a:miter lim="800000"/>
            <a:headEnd/>
            <a:tailEnd/>
          </a:ln>
        </p:spPr>
        <p:txBody>
          <a:bodyPr/>
          <a:lstStyle/>
          <a:p>
            <a:pPr marL="342900" indent="-342900" rtl="1">
              <a:spcBef>
                <a:spcPct val="20000"/>
              </a:spcBef>
              <a:buClr>
                <a:schemeClr val="bg2"/>
              </a:buClr>
              <a:buSzPct val="75000"/>
            </a:pPr>
            <a:r>
              <a:rPr lang="ar-SA" sz="4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ar-SA" sz="48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3- </a:t>
            </a:r>
            <a:r>
              <a:rPr lang="ar-SA" altLang="en-US" sz="48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إتجاهات التنمية البشرية اليوم</a:t>
            </a:r>
            <a:endParaRPr lang="en-US" sz="4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PT Bold Heading" pitchFamily="2" charset="-78"/>
            </a:endParaRPr>
          </a:p>
        </p:txBody>
      </p:sp>
      <p:sp>
        <p:nvSpPr>
          <p:cNvPr id="13318" name="Text Box 3"/>
          <p:cNvSpPr txBox="1">
            <a:spLocks noChangeArrowheads="1"/>
          </p:cNvSpPr>
          <p:nvPr/>
        </p:nvSpPr>
        <p:spPr bwMode="auto">
          <a:xfrm>
            <a:off x="914400" y="1600201"/>
            <a:ext cx="8018585" cy="3213380"/>
          </a:xfrm>
          <a:prstGeom prst="rect">
            <a:avLst/>
          </a:prstGeom>
          <a:noFill/>
          <a:ln w="9525">
            <a:noFill/>
            <a:miter lim="800000"/>
            <a:headEnd/>
            <a:tailEnd/>
          </a:ln>
        </p:spPr>
        <p:txBody>
          <a:bodyPr>
            <a:spAutoFit/>
          </a:bodyPr>
          <a:lstStyle/>
          <a:p>
            <a:pPr marL="1219200" lvl="1" indent="-762000" algn="justLow" rtl="1">
              <a:lnSpc>
                <a:spcPct val="130000"/>
              </a:lnSpc>
            </a:pPr>
            <a:r>
              <a:rPr lang="ar-SA" sz="4000" b="1" dirty="0" smtClean="0">
                <a:solidFill>
                  <a:srgbClr val="000066"/>
                </a:solidFill>
              </a:rPr>
              <a:t>يتجه مفهوم التنمية البشرية إلى ضرورة أحداث القطعية مع كافة أشكال التخلف والتهميش الاجتماعي، و تراكم المديونية الإجتماعية .</a:t>
            </a:r>
          </a:p>
        </p:txBody>
      </p:sp>
      <p:sp>
        <p:nvSpPr>
          <p:cNvPr id="5" name="Date Placeholder 4"/>
          <p:cNvSpPr>
            <a:spLocks noGrp="1"/>
          </p:cNvSpPr>
          <p:nvPr>
            <p:ph type="dt" sz="half" idx="10"/>
          </p:nvPr>
        </p:nvSpPr>
        <p:spPr/>
        <p:txBody>
          <a:bodyPr/>
          <a:lstStyle/>
          <a:p>
            <a:fld id="{F7B0E37F-9C50-44B1-B7CC-22072E1EC136}" type="datetime1">
              <a:rPr lang="en-US" altLang="en-US" smtClean="0"/>
              <a:pPr/>
              <a:t>11/2/2009</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normAutofit fontScale="85000" lnSpcReduction="20000"/>
          </a:bodyPr>
          <a:lstStyle/>
          <a:p>
            <a:pPr>
              <a:defRPr/>
            </a:pPr>
            <a:fld id="{0C3A7BFF-E31B-4F0B-BE60-43996ACEAAA5}" type="slidenum">
              <a:rPr lang="ar-SA"/>
              <a:pPr>
                <a:defRPr/>
              </a:pPr>
              <a:t>16</a:t>
            </a:fld>
            <a:endParaRPr lang="en-US"/>
          </a:p>
        </p:txBody>
      </p:sp>
      <p:sp>
        <p:nvSpPr>
          <p:cNvPr id="13317" name="Rectangle 11"/>
          <p:cNvSpPr>
            <a:spLocks noChangeArrowheads="1"/>
          </p:cNvSpPr>
          <p:nvPr/>
        </p:nvSpPr>
        <p:spPr bwMode="auto">
          <a:xfrm>
            <a:off x="1643042" y="214290"/>
            <a:ext cx="6500858" cy="685800"/>
          </a:xfrm>
          <a:prstGeom prst="rect">
            <a:avLst/>
          </a:prstGeom>
          <a:noFill/>
          <a:ln w="9525">
            <a:noFill/>
            <a:miter lim="800000"/>
            <a:headEnd/>
            <a:tailEnd/>
          </a:ln>
        </p:spPr>
        <p:txBody>
          <a:bodyPr/>
          <a:lstStyle/>
          <a:p>
            <a:pPr marL="342900" indent="-342900" rtl="1">
              <a:spcBef>
                <a:spcPct val="20000"/>
              </a:spcBef>
              <a:buClr>
                <a:schemeClr val="bg2"/>
              </a:buClr>
              <a:buSzPct val="75000"/>
            </a:pPr>
            <a:r>
              <a:rPr lang="ar-SA" sz="4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ar-SA" sz="48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3- </a:t>
            </a:r>
            <a:r>
              <a:rPr lang="ar-SA" altLang="en-US" sz="48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إتجاه التنمية البشرية.</a:t>
            </a:r>
            <a:endParaRPr lang="en-US" sz="4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PT Bold Heading" pitchFamily="2" charset="-78"/>
            </a:endParaRPr>
          </a:p>
        </p:txBody>
      </p:sp>
      <p:sp>
        <p:nvSpPr>
          <p:cNvPr id="5" name="Rectangle 4"/>
          <p:cNvSpPr/>
          <p:nvPr/>
        </p:nvSpPr>
        <p:spPr>
          <a:xfrm>
            <a:off x="428596" y="1714488"/>
            <a:ext cx="8072494" cy="4869025"/>
          </a:xfrm>
          <a:prstGeom prst="rect">
            <a:avLst/>
          </a:prstGeom>
        </p:spPr>
        <p:txBody>
          <a:bodyPr wrap="square">
            <a:spAutoFit/>
          </a:bodyPr>
          <a:lstStyle/>
          <a:p>
            <a:pPr marL="762000" lvl="1" indent="-762000" algn="just" rtl="1">
              <a:lnSpc>
                <a:spcPct val="160000"/>
              </a:lnSpc>
            </a:pPr>
            <a:r>
              <a:rPr lang="ar-SA" sz="4000" b="0" dirty="0" smtClean="0">
                <a:solidFill>
                  <a:srgbClr val="FF0000"/>
                </a:solidFill>
              </a:rPr>
              <a:t>التنمية البشرية اليوم إنها القطعية مع:</a:t>
            </a:r>
            <a:endParaRPr lang="en-US" sz="4000" b="0" dirty="0" smtClean="0">
              <a:solidFill>
                <a:srgbClr val="FF0000"/>
              </a:solidFill>
            </a:endParaRPr>
          </a:p>
          <a:p>
            <a:pPr marL="762000" indent="-762000" algn="just" rtl="1">
              <a:lnSpc>
                <a:spcPct val="160000"/>
              </a:lnSpc>
              <a:buFont typeface="Arial" pitchFamily="34" charset="0"/>
              <a:buChar char="•"/>
            </a:pPr>
            <a:r>
              <a:rPr lang="ar-SA" sz="2400" b="0" dirty="0" smtClean="0">
                <a:solidFill>
                  <a:srgbClr val="000066"/>
                </a:solidFill>
              </a:rPr>
              <a:t>نظام القيم الاجتماعية المتخلفة وغير المستجيبة لمتطلبات التنمية الإنسانية والتمكين البشري.</a:t>
            </a:r>
          </a:p>
          <a:p>
            <a:pPr marL="762000" indent="-762000" algn="just" rtl="1">
              <a:lnSpc>
                <a:spcPct val="160000"/>
              </a:lnSpc>
              <a:buFont typeface="Arial" pitchFamily="34" charset="0"/>
              <a:buChar char="•"/>
            </a:pPr>
            <a:r>
              <a:rPr lang="ar-SA" sz="2400" b="0" dirty="0" smtClean="0">
                <a:solidFill>
                  <a:srgbClr val="000066"/>
                </a:solidFill>
              </a:rPr>
              <a:t>ثقافة الفقر وفقر التواكل.</a:t>
            </a:r>
          </a:p>
          <a:p>
            <a:pPr marL="762000" indent="-762000" algn="just" rtl="1">
              <a:lnSpc>
                <a:spcPct val="160000"/>
              </a:lnSpc>
              <a:buFont typeface="Arial" pitchFamily="34" charset="0"/>
              <a:buChar char="•"/>
            </a:pPr>
            <a:r>
              <a:rPr lang="ar-SA" sz="2400" b="0" dirty="0" smtClean="0">
                <a:solidFill>
                  <a:srgbClr val="000066"/>
                </a:solidFill>
              </a:rPr>
              <a:t>الهدر في الوقت والموارد بما فيها الموارد البشرية.</a:t>
            </a:r>
          </a:p>
          <a:p>
            <a:pPr marL="762000" indent="-762000" algn="just" rtl="1">
              <a:lnSpc>
                <a:spcPct val="160000"/>
              </a:lnSpc>
              <a:buFont typeface="Arial" pitchFamily="34" charset="0"/>
              <a:buChar char="•"/>
            </a:pPr>
            <a:r>
              <a:rPr lang="ar-SA" sz="2400" b="0" dirty="0" smtClean="0">
                <a:solidFill>
                  <a:srgbClr val="000066"/>
                </a:solidFill>
              </a:rPr>
              <a:t>الفجوة الرقمية والتخلف التكنولوجي.</a:t>
            </a:r>
          </a:p>
          <a:p>
            <a:pPr marL="762000" indent="-762000" algn="just" rtl="1">
              <a:buFont typeface="Arial" pitchFamily="34" charset="0"/>
              <a:buChar char="•"/>
            </a:pPr>
            <a:r>
              <a:rPr lang="ar-SA" sz="2400" b="0" dirty="0" smtClean="0">
                <a:solidFill>
                  <a:srgbClr val="000066"/>
                </a:solidFill>
              </a:rPr>
              <a:t>تدني المقدرة التنافسية عموماً وفي نظم التعليم والصحة والعمل على وجه الخصوص.</a:t>
            </a:r>
            <a:endParaRPr lang="ar-SA" sz="2400" b="0" dirty="0">
              <a:solidFill>
                <a:srgbClr val="000066"/>
              </a:solidFill>
            </a:endParaRPr>
          </a:p>
        </p:txBody>
      </p:sp>
      <p:sp>
        <p:nvSpPr>
          <p:cNvPr id="6" name="Date Placeholder 5"/>
          <p:cNvSpPr>
            <a:spLocks noGrp="1"/>
          </p:cNvSpPr>
          <p:nvPr>
            <p:ph type="dt" sz="half" idx="10"/>
          </p:nvPr>
        </p:nvSpPr>
        <p:spPr/>
        <p:txBody>
          <a:bodyPr/>
          <a:lstStyle/>
          <a:p>
            <a:fld id="{4F9281EA-03F5-4137-8354-1A471559312A}" type="datetime1">
              <a:rPr lang="en-US" altLang="en-US" smtClean="0"/>
              <a:pPr/>
              <a:t>11/2/2009</a:t>
            </a:fld>
            <a:endParaRPr lang="en-US" altLang="en-US"/>
          </a:p>
        </p:txBody>
      </p:sp>
      <p:sp>
        <p:nvSpPr>
          <p:cNvPr id="7" name="Footer Placeholder 6"/>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normAutofit fontScale="85000" lnSpcReduction="20000"/>
          </a:bodyPr>
          <a:lstStyle/>
          <a:p>
            <a:pPr>
              <a:defRPr/>
            </a:pPr>
            <a:fld id="{0C3A7BFF-E31B-4F0B-BE60-43996ACEAAA5}" type="slidenum">
              <a:rPr lang="ar-SA"/>
              <a:pPr>
                <a:defRPr/>
              </a:pPr>
              <a:t>17</a:t>
            </a:fld>
            <a:endParaRPr lang="en-US"/>
          </a:p>
        </p:txBody>
      </p:sp>
      <p:sp>
        <p:nvSpPr>
          <p:cNvPr id="13317" name="Rectangle 11"/>
          <p:cNvSpPr>
            <a:spLocks noChangeArrowheads="1"/>
          </p:cNvSpPr>
          <p:nvPr/>
        </p:nvSpPr>
        <p:spPr bwMode="auto">
          <a:xfrm>
            <a:off x="1643042" y="214290"/>
            <a:ext cx="6500858" cy="685800"/>
          </a:xfrm>
          <a:prstGeom prst="rect">
            <a:avLst/>
          </a:prstGeom>
          <a:noFill/>
          <a:ln w="9525">
            <a:noFill/>
            <a:miter lim="800000"/>
            <a:headEnd/>
            <a:tailEnd/>
          </a:ln>
        </p:spPr>
        <p:txBody>
          <a:bodyPr/>
          <a:lstStyle/>
          <a:p>
            <a:pPr marL="342900" indent="-342900" rtl="1">
              <a:spcBef>
                <a:spcPct val="20000"/>
              </a:spcBef>
              <a:buClr>
                <a:schemeClr val="bg2"/>
              </a:buClr>
              <a:buSzPct val="75000"/>
            </a:pPr>
            <a:r>
              <a:rPr lang="ar-SA" sz="4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ar-SA" sz="48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3- </a:t>
            </a:r>
            <a:r>
              <a:rPr lang="ar-SA" altLang="en-US" sz="48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إتجاه التنمية البشرية..</a:t>
            </a:r>
            <a:endParaRPr lang="en-US" sz="4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PT Bold Heading" pitchFamily="2" charset="-78"/>
            </a:endParaRPr>
          </a:p>
        </p:txBody>
      </p:sp>
      <p:sp>
        <p:nvSpPr>
          <p:cNvPr id="5" name="Rectangle 4"/>
          <p:cNvSpPr/>
          <p:nvPr/>
        </p:nvSpPr>
        <p:spPr>
          <a:xfrm>
            <a:off x="428596" y="1714488"/>
            <a:ext cx="8072494" cy="5016758"/>
          </a:xfrm>
          <a:prstGeom prst="rect">
            <a:avLst/>
          </a:prstGeom>
        </p:spPr>
        <p:txBody>
          <a:bodyPr wrap="square">
            <a:spAutoFit/>
          </a:bodyPr>
          <a:lstStyle/>
          <a:p>
            <a:pPr marL="762000" indent="-762000" algn="just" rtl="1">
              <a:lnSpc>
                <a:spcPct val="160000"/>
              </a:lnSpc>
              <a:buFont typeface="Arial" pitchFamily="34" charset="0"/>
              <a:buChar char="•"/>
            </a:pPr>
            <a:r>
              <a:rPr lang="ar-SA" sz="2000" dirty="0" smtClean="0">
                <a:solidFill>
                  <a:srgbClr val="000066"/>
                </a:solidFill>
              </a:rPr>
              <a:t>الإنهزامية الإنسحابية وتدني مستوى الطموح . </a:t>
            </a:r>
          </a:p>
          <a:p>
            <a:pPr marL="762000" indent="-762000" algn="just" rtl="1">
              <a:lnSpc>
                <a:spcPct val="160000"/>
              </a:lnSpc>
              <a:buFont typeface="Arial" pitchFamily="34" charset="0"/>
              <a:buChar char="•"/>
            </a:pPr>
            <a:r>
              <a:rPr lang="ar-SA" sz="2000" dirty="0" smtClean="0">
                <a:solidFill>
                  <a:srgbClr val="000066"/>
                </a:solidFill>
              </a:rPr>
              <a:t>التأثر بالأحداث والمستجدات دون التأثير الفاعل فيها .</a:t>
            </a:r>
          </a:p>
          <a:p>
            <a:pPr marL="762000" indent="-762000" algn="just" rtl="1">
              <a:lnSpc>
                <a:spcPct val="160000"/>
              </a:lnSpc>
              <a:buFont typeface="Arial" pitchFamily="34" charset="0"/>
              <a:buChar char="•"/>
            </a:pPr>
            <a:r>
              <a:rPr lang="ar-SA" sz="2000" dirty="0" smtClean="0">
                <a:solidFill>
                  <a:srgbClr val="000066"/>
                </a:solidFill>
              </a:rPr>
              <a:t> استيراد التنمية دون خلقها وإبداعها .</a:t>
            </a:r>
            <a:endParaRPr lang="en-US" sz="2000" dirty="0" smtClean="0">
              <a:solidFill>
                <a:srgbClr val="000066"/>
              </a:solidFill>
            </a:endParaRPr>
          </a:p>
          <a:p>
            <a:pPr marL="762000" indent="-762000" algn="just" rtl="1">
              <a:lnSpc>
                <a:spcPct val="160000"/>
              </a:lnSpc>
              <a:buFont typeface="Arial" pitchFamily="34" charset="0"/>
              <a:buChar char="•"/>
            </a:pPr>
            <a:r>
              <a:rPr lang="ar-SA" sz="2000" dirty="0" smtClean="0">
                <a:solidFill>
                  <a:srgbClr val="000066"/>
                </a:solidFill>
              </a:rPr>
              <a:t>نمطية الحياة وترسيخ الأبعاد المتخلفة للماضي .</a:t>
            </a:r>
            <a:endParaRPr lang="en-US" sz="2000" dirty="0" smtClean="0">
              <a:solidFill>
                <a:srgbClr val="000066"/>
              </a:solidFill>
            </a:endParaRPr>
          </a:p>
          <a:p>
            <a:pPr marL="762000" indent="-762000" algn="just" rtl="1">
              <a:lnSpc>
                <a:spcPct val="160000"/>
              </a:lnSpc>
              <a:buFont typeface="Arial" pitchFamily="34" charset="0"/>
              <a:buChar char="•"/>
            </a:pPr>
            <a:r>
              <a:rPr lang="ar-SA" sz="2000" dirty="0" smtClean="0">
                <a:solidFill>
                  <a:srgbClr val="000066"/>
                </a:solidFill>
              </a:rPr>
              <a:t>الخطاب الديني المتخلف الذي أساء فهم الدين وتراكمت عليه معطيات عصور </a:t>
            </a:r>
            <a:r>
              <a:rPr lang="ar-SA" sz="2000" smtClean="0">
                <a:solidFill>
                  <a:srgbClr val="000066"/>
                </a:solidFill>
              </a:rPr>
              <a:t>الفتن والإنحطاط </a:t>
            </a:r>
            <a:r>
              <a:rPr lang="ar-SA" sz="2000" dirty="0" smtClean="0">
                <a:solidFill>
                  <a:srgbClr val="000066"/>
                </a:solidFill>
              </a:rPr>
              <a:t>.</a:t>
            </a:r>
            <a:endParaRPr lang="en-US" sz="2000" dirty="0" smtClean="0">
              <a:solidFill>
                <a:srgbClr val="000066"/>
              </a:solidFill>
            </a:endParaRPr>
          </a:p>
          <a:p>
            <a:pPr marL="762000" indent="-762000" algn="just" rtl="1">
              <a:lnSpc>
                <a:spcPct val="160000"/>
              </a:lnSpc>
              <a:buFont typeface="Arial" pitchFamily="34" charset="0"/>
              <a:buChar char="•"/>
            </a:pPr>
            <a:r>
              <a:rPr lang="ar-SA" sz="2000" dirty="0" smtClean="0">
                <a:solidFill>
                  <a:srgbClr val="000066"/>
                </a:solidFill>
              </a:rPr>
              <a:t>التوجهات الداعمة للبحث عن عمل إلى التوجهات الداعمة للتمكين من خلق فرص العمل.</a:t>
            </a:r>
            <a:endParaRPr lang="en-US" sz="2000" dirty="0" smtClean="0">
              <a:solidFill>
                <a:srgbClr val="000066"/>
              </a:solidFill>
            </a:endParaRPr>
          </a:p>
          <a:p>
            <a:pPr marL="762000" indent="-762000" algn="just" rtl="1">
              <a:lnSpc>
                <a:spcPct val="160000"/>
              </a:lnSpc>
              <a:buFont typeface="Arial" pitchFamily="34" charset="0"/>
              <a:buChar char="•"/>
            </a:pPr>
            <a:r>
              <a:rPr lang="ar-SA" sz="2000" dirty="0" smtClean="0">
                <a:solidFill>
                  <a:srgbClr val="000066"/>
                </a:solidFill>
              </a:rPr>
              <a:t>التعليم التلقيني إلى التعلم المستدام والابتكاري .</a:t>
            </a:r>
            <a:endParaRPr lang="en-US" sz="2000" dirty="0" smtClean="0">
              <a:solidFill>
                <a:srgbClr val="000066"/>
              </a:solidFill>
            </a:endParaRPr>
          </a:p>
          <a:p>
            <a:pPr marL="762000" indent="-762000" algn="just" rtl="1">
              <a:lnSpc>
                <a:spcPct val="160000"/>
              </a:lnSpc>
              <a:buFont typeface="Arial" pitchFamily="34" charset="0"/>
              <a:buChar char="•"/>
            </a:pPr>
            <a:r>
              <a:rPr lang="ar-SA" sz="2000" dirty="0" smtClean="0">
                <a:solidFill>
                  <a:srgbClr val="000066"/>
                </a:solidFill>
              </a:rPr>
              <a:t>المفهوم المتدني للذات إلى المفهوم الإيجابي لها .</a:t>
            </a:r>
            <a:endParaRPr lang="en-US" sz="2000" dirty="0" smtClean="0">
              <a:solidFill>
                <a:srgbClr val="000066"/>
              </a:solidFill>
            </a:endParaRPr>
          </a:p>
          <a:p>
            <a:pPr marL="1219200" lvl="1" indent="-762000" algn="just" rtl="1">
              <a:lnSpc>
                <a:spcPct val="160000"/>
              </a:lnSpc>
            </a:pPr>
            <a:endParaRPr lang="en-US" sz="2000" dirty="0">
              <a:solidFill>
                <a:srgbClr val="000066"/>
              </a:solidFill>
            </a:endParaRPr>
          </a:p>
        </p:txBody>
      </p:sp>
      <p:sp>
        <p:nvSpPr>
          <p:cNvPr id="6" name="Date Placeholder 5"/>
          <p:cNvSpPr>
            <a:spLocks noGrp="1"/>
          </p:cNvSpPr>
          <p:nvPr>
            <p:ph type="dt" sz="half" idx="10"/>
          </p:nvPr>
        </p:nvSpPr>
        <p:spPr/>
        <p:txBody>
          <a:bodyPr/>
          <a:lstStyle/>
          <a:p>
            <a:fld id="{ADB0481F-743F-4C06-A866-49764B934119}" type="datetime1">
              <a:rPr lang="en-US" altLang="en-US" smtClean="0"/>
              <a:pPr/>
              <a:t>11/2/2009</a:t>
            </a:fld>
            <a:endParaRPr lang="en-US" altLang="en-US"/>
          </a:p>
        </p:txBody>
      </p:sp>
      <p:sp>
        <p:nvSpPr>
          <p:cNvPr id="7" name="Footer Placeholder 6"/>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normAutofit fontScale="85000" lnSpcReduction="20000"/>
          </a:bodyPr>
          <a:lstStyle/>
          <a:p>
            <a:pPr>
              <a:defRPr/>
            </a:pPr>
            <a:fld id="{0C3A7BFF-E31B-4F0B-BE60-43996ACEAAA5}" type="slidenum">
              <a:rPr lang="ar-SA"/>
              <a:pPr>
                <a:defRPr/>
              </a:pPr>
              <a:t>18</a:t>
            </a:fld>
            <a:endParaRPr lang="en-US"/>
          </a:p>
        </p:txBody>
      </p:sp>
      <p:sp>
        <p:nvSpPr>
          <p:cNvPr id="13317" name="Rectangle 11"/>
          <p:cNvSpPr>
            <a:spLocks noChangeArrowheads="1"/>
          </p:cNvSpPr>
          <p:nvPr/>
        </p:nvSpPr>
        <p:spPr bwMode="auto">
          <a:xfrm>
            <a:off x="1643042" y="214290"/>
            <a:ext cx="6500858" cy="685800"/>
          </a:xfrm>
          <a:prstGeom prst="rect">
            <a:avLst/>
          </a:prstGeom>
          <a:noFill/>
          <a:ln w="9525">
            <a:noFill/>
            <a:miter lim="800000"/>
            <a:headEnd/>
            <a:tailEnd/>
          </a:ln>
        </p:spPr>
        <p:txBody>
          <a:bodyPr/>
          <a:lstStyle/>
          <a:p>
            <a:pPr marL="342900" indent="-342900" rtl="1">
              <a:spcBef>
                <a:spcPct val="20000"/>
              </a:spcBef>
              <a:buClr>
                <a:schemeClr val="bg2"/>
              </a:buClr>
              <a:buSzPct val="75000"/>
            </a:pPr>
            <a:r>
              <a:rPr lang="ar-SA" sz="4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ar-SA" sz="48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3- </a:t>
            </a:r>
            <a:r>
              <a:rPr lang="ar-SA" altLang="en-US" sz="48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إتجاه التنمية البشرية...</a:t>
            </a:r>
            <a:endParaRPr lang="en-US" sz="4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PT Bold Heading" pitchFamily="2" charset="-78"/>
            </a:endParaRPr>
          </a:p>
        </p:txBody>
      </p:sp>
      <p:sp>
        <p:nvSpPr>
          <p:cNvPr id="5" name="Rectangle 4"/>
          <p:cNvSpPr/>
          <p:nvPr/>
        </p:nvSpPr>
        <p:spPr>
          <a:xfrm>
            <a:off x="428596" y="1714488"/>
            <a:ext cx="8072494" cy="4475071"/>
          </a:xfrm>
          <a:prstGeom prst="rect">
            <a:avLst/>
          </a:prstGeom>
        </p:spPr>
        <p:txBody>
          <a:bodyPr wrap="square">
            <a:spAutoFit/>
          </a:bodyPr>
          <a:lstStyle/>
          <a:p>
            <a:pPr marL="1219200" lvl="1" indent="-762000" algn="just" rtl="1">
              <a:lnSpc>
                <a:spcPct val="160000"/>
              </a:lnSpc>
              <a:buFont typeface="Arial" pitchFamily="34" charset="0"/>
              <a:buChar char="•"/>
            </a:pPr>
            <a:r>
              <a:rPr lang="ar-SA" sz="2000" dirty="0" smtClean="0">
                <a:solidFill>
                  <a:srgbClr val="000066"/>
                </a:solidFill>
              </a:rPr>
              <a:t>اعتبار البطالة مشكلة والنمو الديموغرافي معضلة إلى اعتبار التشغيل إمكانية.</a:t>
            </a:r>
            <a:endParaRPr lang="en-US" sz="2000" dirty="0" smtClean="0">
              <a:solidFill>
                <a:srgbClr val="000066"/>
              </a:solidFill>
            </a:endParaRPr>
          </a:p>
          <a:p>
            <a:pPr marL="1219200" lvl="1" indent="-762000" algn="just" rtl="1">
              <a:lnSpc>
                <a:spcPct val="160000"/>
              </a:lnSpc>
              <a:buFont typeface="Arial" pitchFamily="34" charset="0"/>
              <a:buChar char="•"/>
            </a:pPr>
            <a:r>
              <a:rPr lang="ar-SA" sz="2000" dirty="0" smtClean="0">
                <a:solidFill>
                  <a:srgbClr val="000066"/>
                </a:solidFill>
              </a:rPr>
              <a:t>الانبهار بالعولمة إلى المشاركة فيها والتعامل معها .</a:t>
            </a:r>
            <a:endParaRPr lang="en-US" sz="2000" dirty="0" smtClean="0">
              <a:solidFill>
                <a:srgbClr val="000066"/>
              </a:solidFill>
            </a:endParaRPr>
          </a:p>
          <a:p>
            <a:pPr marL="1219200" lvl="1" indent="-762000" algn="just" rtl="1">
              <a:lnSpc>
                <a:spcPct val="160000"/>
              </a:lnSpc>
              <a:buFont typeface="Arial" pitchFamily="34" charset="0"/>
              <a:buChar char="•"/>
            </a:pPr>
            <a:r>
              <a:rPr lang="ar-SA" sz="2000" dirty="0" smtClean="0">
                <a:solidFill>
                  <a:srgbClr val="000066"/>
                </a:solidFill>
              </a:rPr>
              <a:t>اعتبار </a:t>
            </a:r>
            <a:r>
              <a:rPr lang="ar-SA" sz="1800" dirty="0" smtClean="0">
                <a:solidFill>
                  <a:srgbClr val="000066"/>
                </a:solidFill>
              </a:rPr>
              <a:t>الرقمنه ترف إلى اعتبارها اختصاراً للزمن وخفظاً للتكاليف وجودةً في أداء التعليم والخدمات.</a:t>
            </a:r>
            <a:endParaRPr lang="en-US" sz="1800" dirty="0" smtClean="0">
              <a:solidFill>
                <a:srgbClr val="000066"/>
              </a:solidFill>
            </a:endParaRPr>
          </a:p>
          <a:p>
            <a:pPr marL="1219200" lvl="1" indent="-762000" algn="just" rtl="1">
              <a:lnSpc>
                <a:spcPct val="160000"/>
              </a:lnSpc>
              <a:buFont typeface="Arial" pitchFamily="34" charset="0"/>
              <a:buChar char="•"/>
            </a:pPr>
            <a:r>
              <a:rPr lang="en-US" sz="2000" dirty="0" smtClean="0">
                <a:solidFill>
                  <a:srgbClr val="000066"/>
                </a:solidFill>
              </a:rPr>
              <a:t> </a:t>
            </a:r>
            <a:r>
              <a:rPr lang="ar-SA" sz="2000" dirty="0" smtClean="0">
                <a:solidFill>
                  <a:srgbClr val="000066"/>
                </a:solidFill>
              </a:rPr>
              <a:t>الانغلاق على الذات إلى الانفتاح الواعي على الغير.</a:t>
            </a:r>
            <a:endParaRPr lang="en-US" sz="2000" dirty="0" smtClean="0">
              <a:solidFill>
                <a:srgbClr val="000066"/>
              </a:solidFill>
            </a:endParaRPr>
          </a:p>
          <a:p>
            <a:pPr marL="1219200" lvl="1" indent="-762000" algn="just" rtl="1">
              <a:lnSpc>
                <a:spcPct val="160000"/>
              </a:lnSpc>
              <a:buFont typeface="Arial" pitchFamily="34" charset="0"/>
              <a:buChar char="•"/>
            </a:pPr>
            <a:r>
              <a:rPr lang="ar-SA" sz="2000" dirty="0" smtClean="0">
                <a:solidFill>
                  <a:srgbClr val="000066"/>
                </a:solidFill>
              </a:rPr>
              <a:t>التشيوء إلى الوعي بالوجود المندفع إلى الخارج في مسعى التغيير المستدام للكينونة (إنه فعل الحرية) التي تعني البحث والعمل والتطوير والمواقف والاتجاهات الناضجة المسؤولية.</a:t>
            </a:r>
            <a:endParaRPr lang="en-US" sz="2000" dirty="0" smtClean="0">
              <a:solidFill>
                <a:srgbClr val="000066"/>
              </a:solidFill>
            </a:endParaRPr>
          </a:p>
          <a:p>
            <a:pPr marL="1219200" lvl="1" indent="-762000" algn="just" rtl="1">
              <a:lnSpc>
                <a:spcPct val="160000"/>
              </a:lnSpc>
              <a:buFont typeface="Arial" pitchFamily="34" charset="0"/>
              <a:buChar char="•"/>
            </a:pPr>
            <a:endParaRPr lang="en-US" sz="2000" dirty="0">
              <a:solidFill>
                <a:srgbClr val="000066"/>
              </a:solidFill>
            </a:endParaRPr>
          </a:p>
        </p:txBody>
      </p:sp>
      <p:sp>
        <p:nvSpPr>
          <p:cNvPr id="6" name="Date Placeholder 5"/>
          <p:cNvSpPr>
            <a:spLocks noGrp="1"/>
          </p:cNvSpPr>
          <p:nvPr>
            <p:ph type="dt" sz="half" idx="10"/>
          </p:nvPr>
        </p:nvSpPr>
        <p:spPr/>
        <p:txBody>
          <a:bodyPr/>
          <a:lstStyle/>
          <a:p>
            <a:fld id="{2D958C13-10DE-412F-83A4-B38D1A8089C1}" type="datetime1">
              <a:rPr lang="en-US" altLang="en-US" smtClean="0"/>
              <a:pPr/>
              <a:t>11/2/2009</a:t>
            </a:fld>
            <a:endParaRPr lang="en-US" altLang="en-US"/>
          </a:p>
        </p:txBody>
      </p:sp>
      <p:sp>
        <p:nvSpPr>
          <p:cNvPr id="7" name="Footer Placeholder 6"/>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normAutofit fontScale="85000" lnSpcReduction="20000"/>
          </a:bodyPr>
          <a:lstStyle/>
          <a:p>
            <a:pPr>
              <a:defRPr/>
            </a:pPr>
            <a:fld id="{AA78EF00-DEBE-486E-B4E3-6A59F776E3D8}" type="slidenum">
              <a:rPr lang="ar-SA"/>
              <a:pPr>
                <a:defRPr/>
              </a:pPr>
              <a:t>19</a:t>
            </a:fld>
            <a:endParaRPr lang="en-US"/>
          </a:p>
        </p:txBody>
      </p:sp>
      <p:sp>
        <p:nvSpPr>
          <p:cNvPr id="16391" name="Text Box 3"/>
          <p:cNvSpPr txBox="1">
            <a:spLocks noChangeArrowheads="1"/>
          </p:cNvSpPr>
          <p:nvPr/>
        </p:nvSpPr>
        <p:spPr bwMode="auto">
          <a:xfrm>
            <a:off x="214282" y="1071546"/>
            <a:ext cx="8721969" cy="5262979"/>
          </a:xfrm>
          <a:prstGeom prst="rect">
            <a:avLst/>
          </a:prstGeom>
          <a:noFill/>
          <a:ln w="9525">
            <a:noFill/>
            <a:miter lim="800000"/>
            <a:headEnd/>
            <a:tailEnd/>
          </a:ln>
        </p:spPr>
        <p:txBody>
          <a:bodyPr>
            <a:spAutoFit/>
          </a:bodyPr>
          <a:lstStyle/>
          <a:p>
            <a:pPr marL="762000" indent="-762000" algn="justLow" rtl="1">
              <a:lnSpc>
                <a:spcPct val="200000"/>
              </a:lnSpc>
            </a:pPr>
            <a:r>
              <a:rPr lang="ar-SA" sz="2800" b="1" dirty="0" smtClean="0">
                <a:solidFill>
                  <a:srgbClr val="FF0000"/>
                </a:solidFill>
              </a:rPr>
              <a:t>استراتيجية التنمية </a:t>
            </a:r>
            <a:r>
              <a:rPr lang="ar-SA" sz="2800" b="1" dirty="0" smtClean="0">
                <a:solidFill>
                  <a:srgbClr val="000066"/>
                </a:solidFill>
              </a:rPr>
              <a:t>هي </a:t>
            </a:r>
            <a:r>
              <a:rPr lang="ar-SA" sz="2800" b="1" dirty="0">
                <a:solidFill>
                  <a:srgbClr val="000066"/>
                </a:solidFill>
              </a:rPr>
              <a:t>فن الاختيار المبني على مبادئ وأسس علمية وأساليب متطورة تكنولوجياً ومعلوماتياً بما يستجيب بكفاءة لبلوغ </a:t>
            </a:r>
            <a:r>
              <a:rPr lang="ar-SA" sz="2800" b="1" dirty="0" smtClean="0">
                <a:solidFill>
                  <a:srgbClr val="000066"/>
                </a:solidFill>
              </a:rPr>
              <a:t>الأهداف، </a:t>
            </a:r>
            <a:r>
              <a:rPr lang="ar-SA" sz="2800" b="1" dirty="0">
                <a:solidFill>
                  <a:srgbClr val="000066"/>
                </a:solidFill>
              </a:rPr>
              <a:t>و بما يشمل جميع فعاليات وقدرات الناس ونشاطاتهم المختلفة ورفع مقدرتهم التنافسية وتمكينهم من المشاركة الفاعلة ومن الفرص المتكافئة للوصول للموارد والحياة المديدة والصحية والتعليم والعمل في اتجاه التمكن من تحقيق الرفاه البشري.</a:t>
            </a:r>
            <a:r>
              <a:rPr lang="en-US" sz="2800" dirty="0">
                <a:solidFill>
                  <a:srgbClr val="000066"/>
                </a:solidFill>
              </a:rPr>
              <a:t> </a:t>
            </a:r>
            <a:endParaRPr lang="ar-SA" sz="2800" dirty="0">
              <a:solidFill>
                <a:srgbClr val="000066"/>
              </a:solidFill>
            </a:endParaRPr>
          </a:p>
        </p:txBody>
      </p:sp>
      <p:sp>
        <p:nvSpPr>
          <p:cNvPr id="6" name="Date Placeholder 5"/>
          <p:cNvSpPr>
            <a:spLocks noGrp="1"/>
          </p:cNvSpPr>
          <p:nvPr>
            <p:ph type="dt" sz="half" idx="10"/>
          </p:nvPr>
        </p:nvSpPr>
        <p:spPr/>
        <p:txBody>
          <a:bodyPr/>
          <a:lstStyle/>
          <a:p>
            <a:fld id="{3F8D6D21-20A3-47A3-AACA-C3165456AF0C}" type="datetime1">
              <a:rPr lang="en-US" altLang="en-US" smtClean="0"/>
              <a:pPr/>
              <a:t>11/2/2009</a:t>
            </a:fld>
            <a:endParaRPr lang="en-US" altLang="en-US"/>
          </a:p>
        </p:txBody>
      </p:sp>
      <p:sp>
        <p:nvSpPr>
          <p:cNvPr id="7" name="Footer Placeholder 6"/>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8" name="Rectangle 11"/>
          <p:cNvSpPr>
            <a:spLocks noChangeArrowheads="1"/>
          </p:cNvSpPr>
          <p:nvPr/>
        </p:nvSpPr>
        <p:spPr bwMode="auto">
          <a:xfrm>
            <a:off x="1071538" y="214290"/>
            <a:ext cx="7072362" cy="685800"/>
          </a:xfrm>
          <a:prstGeom prst="rect">
            <a:avLst/>
          </a:prstGeom>
          <a:noFill/>
          <a:ln w="9525">
            <a:noFill/>
            <a:miter lim="800000"/>
            <a:headEnd/>
            <a:tailEnd/>
          </a:ln>
        </p:spPr>
        <p:txBody>
          <a:bodyPr/>
          <a:lstStyle/>
          <a:p>
            <a:pPr marL="342900" indent="-342900" rtl="1">
              <a:spcBef>
                <a:spcPct val="20000"/>
              </a:spcBef>
              <a:buClr>
                <a:schemeClr val="bg2"/>
              </a:buClr>
              <a:buSzPct val="75000"/>
            </a:pPr>
            <a:r>
              <a:rPr lang="ar-SA" sz="36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ar-SA" sz="3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3- </a:t>
            </a:r>
            <a:r>
              <a:rPr lang="ar-SA" altLang="en-US" sz="3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إتجاه التنمية البشرية (إستراتييجة)...</a:t>
            </a:r>
            <a:endParaRPr lang="en-US" sz="36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PT Bold Heading"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normAutofit fontScale="85000" lnSpcReduction="20000"/>
          </a:bodyPr>
          <a:lstStyle/>
          <a:p>
            <a:fld id="{503CA930-1ED5-47AA-8FCF-FC80E521F6BF}" type="slidenum">
              <a:rPr lang="en-US" altLang="en-US"/>
              <a:pPr/>
              <a:t>2</a:t>
            </a:fld>
            <a:endParaRPr lang="en-US" altLang="en-US"/>
          </a:p>
        </p:txBody>
      </p:sp>
      <p:sp>
        <p:nvSpPr>
          <p:cNvPr id="46083" name="Rectangle 3"/>
          <p:cNvSpPr>
            <a:spLocks noGrp="1" noChangeArrowheads="1"/>
          </p:cNvSpPr>
          <p:nvPr>
            <p:ph sz="quarter" idx="1"/>
          </p:nvPr>
        </p:nvSpPr>
        <p:spPr>
          <a:xfrm>
            <a:off x="838200" y="1828800"/>
            <a:ext cx="7772400" cy="4114800"/>
          </a:xfrm>
        </p:spPr>
        <p:txBody>
          <a:bodyPr>
            <a:noAutofit/>
          </a:bodyPr>
          <a:lstStyle/>
          <a:p>
            <a:pPr marL="514350" indent="-514350" algn="r" rtl="1">
              <a:buFont typeface="+mj-lt"/>
              <a:buAutoNum type="arabicPeriod"/>
            </a:pPr>
            <a:r>
              <a:rPr lang="ar-SA" altLang="fr-FR" sz="1800" b="1" dirty="0" smtClean="0">
                <a:solidFill>
                  <a:srgbClr val="660033"/>
                </a:solidFill>
                <a:latin typeface="Arial" charset="0"/>
              </a:rPr>
              <a:t>مفهوم التنمية البشرية</a:t>
            </a:r>
          </a:p>
          <a:p>
            <a:pPr marL="514350" indent="-514350" algn="r" rtl="1">
              <a:buFont typeface="+mj-lt"/>
              <a:buAutoNum type="arabicPeriod"/>
            </a:pPr>
            <a:r>
              <a:rPr lang="ar-SA" altLang="fr-FR" sz="1800" b="1" dirty="0" smtClean="0">
                <a:solidFill>
                  <a:srgbClr val="660033"/>
                </a:solidFill>
                <a:latin typeface="Arial" charset="0"/>
              </a:rPr>
              <a:t>مؤشرات التنمية البشرية</a:t>
            </a:r>
          </a:p>
          <a:p>
            <a:pPr marL="514350" indent="-514350" algn="r" rtl="1">
              <a:buFont typeface="+mj-lt"/>
              <a:buAutoNum type="arabicPeriod"/>
            </a:pPr>
            <a:r>
              <a:rPr lang="ar-SA" altLang="fr-FR" sz="1800" b="1" dirty="0" smtClean="0">
                <a:solidFill>
                  <a:srgbClr val="660033"/>
                </a:solidFill>
                <a:latin typeface="Arial" charset="0"/>
              </a:rPr>
              <a:t>إتجاهات التنمية البشرية اليوم</a:t>
            </a:r>
          </a:p>
          <a:p>
            <a:pPr marL="514350" indent="-514350" algn="r" rtl="1">
              <a:buFont typeface="+mj-lt"/>
              <a:buAutoNum type="arabicPeriod"/>
            </a:pPr>
            <a:r>
              <a:rPr lang="ar-SA" altLang="fr-FR" sz="1800" b="1" dirty="0" smtClean="0">
                <a:solidFill>
                  <a:srgbClr val="660033"/>
                </a:solidFill>
                <a:latin typeface="Arial" charset="0"/>
              </a:rPr>
              <a:t>مفهوم النوع الإجتماعي</a:t>
            </a:r>
            <a:endParaRPr lang="en-US" altLang="fr-FR" sz="1800" b="1" dirty="0">
              <a:solidFill>
                <a:srgbClr val="660033"/>
              </a:solidFill>
              <a:latin typeface="Arial" charset="0"/>
            </a:endParaRPr>
          </a:p>
          <a:p>
            <a:pPr marL="514350" indent="-514350" algn="r" rtl="1">
              <a:buFont typeface="+mj-lt"/>
              <a:buAutoNum type="arabicPeriod"/>
            </a:pPr>
            <a:r>
              <a:rPr lang="ar-SA" altLang="fr-FR" sz="1800" b="1" dirty="0" smtClean="0">
                <a:solidFill>
                  <a:srgbClr val="660033"/>
                </a:solidFill>
                <a:latin typeface="Arial" charset="0"/>
              </a:rPr>
              <a:t>الأدوار الجندرية</a:t>
            </a:r>
          </a:p>
          <a:p>
            <a:pPr marL="514350" indent="-514350" algn="r" rtl="1">
              <a:buFont typeface="+mj-lt"/>
              <a:buAutoNum type="arabicPeriod"/>
            </a:pPr>
            <a:r>
              <a:rPr lang="ar-SA" altLang="en-US" sz="1800" b="1" dirty="0" smtClean="0">
                <a:solidFill>
                  <a:srgbClr val="660033"/>
                </a:solidFill>
              </a:rPr>
              <a:t>تحليل النوع الاجتماعي </a:t>
            </a:r>
          </a:p>
          <a:p>
            <a:pPr marL="514350" indent="-514350" algn="r" rtl="1">
              <a:buFont typeface="+mj-lt"/>
              <a:buAutoNum type="arabicPeriod"/>
            </a:pPr>
            <a:r>
              <a:rPr lang="ar-SA" altLang="fr-FR" sz="1800" b="1" dirty="0" smtClean="0">
                <a:solidFill>
                  <a:srgbClr val="660033"/>
                </a:solidFill>
                <a:latin typeface="Arial" charset="0"/>
              </a:rPr>
              <a:t>المساوة والتمكين </a:t>
            </a:r>
            <a:endParaRPr lang="ar-SA" altLang="fr-FR" sz="1800" b="1" dirty="0" smtClean="0">
              <a:solidFill>
                <a:srgbClr val="660033"/>
              </a:solidFill>
              <a:latin typeface="Arial" charset="0"/>
              <a:cs typeface="Arial (Arabic)" pitchFamily="42" charset="0"/>
            </a:endParaRPr>
          </a:p>
          <a:p>
            <a:pPr marL="514350" indent="-514350" algn="r" rtl="1">
              <a:buFont typeface="+mj-lt"/>
              <a:buAutoNum type="arabicPeriod"/>
            </a:pPr>
            <a:r>
              <a:rPr lang="ar-SA" altLang="fr-FR" sz="1800" b="1" dirty="0" smtClean="0">
                <a:solidFill>
                  <a:srgbClr val="660033"/>
                </a:solidFill>
                <a:latin typeface="Arial" charset="0"/>
              </a:rPr>
              <a:t>دور </a:t>
            </a:r>
            <a:r>
              <a:rPr lang="ar-SA" altLang="fr-FR" sz="1800" b="1" dirty="0">
                <a:solidFill>
                  <a:srgbClr val="660033"/>
                </a:solidFill>
                <a:latin typeface="Arial" charset="0"/>
              </a:rPr>
              <a:t>وأدوات منظمة العمل الدولية لتعزيز المساواة في </a:t>
            </a:r>
            <a:r>
              <a:rPr lang="ar-SA" altLang="fr-FR" sz="1800" b="1" dirty="0" smtClean="0">
                <a:solidFill>
                  <a:srgbClr val="660033"/>
                </a:solidFill>
                <a:latin typeface="Arial" charset="0"/>
              </a:rPr>
              <a:t>العمل</a:t>
            </a:r>
          </a:p>
          <a:p>
            <a:pPr marL="514350" indent="-514350" algn="r" rtl="1">
              <a:buFont typeface="+mj-lt"/>
              <a:buAutoNum type="arabicPeriod"/>
            </a:pPr>
            <a:r>
              <a:rPr lang="ar-SA" sz="1800" b="1" dirty="0" smtClean="0">
                <a:solidFill>
                  <a:srgbClr val="660033"/>
                </a:solidFill>
              </a:rPr>
              <a:t> مراحل تنمية المرأة </a:t>
            </a:r>
          </a:p>
          <a:p>
            <a:pPr marL="514350" indent="-514350" algn="r" rtl="1">
              <a:buFont typeface="+mj-lt"/>
              <a:buAutoNum type="arabicPeriod"/>
            </a:pPr>
            <a:r>
              <a:rPr lang="ar-SA" sz="1800" b="1" dirty="0" smtClean="0">
                <a:solidFill>
                  <a:srgbClr val="660033"/>
                </a:solidFill>
              </a:rPr>
              <a:t>المداخل المستخدمة لإدماج المرأة في التنمية</a:t>
            </a:r>
          </a:p>
          <a:p>
            <a:pPr marL="514350" indent="-514350" algn="r" rtl="1">
              <a:buFont typeface="+mj-lt"/>
              <a:buAutoNum type="arabicPeriod"/>
            </a:pPr>
            <a:r>
              <a:rPr lang="ar-SA" sz="1800" b="1" dirty="0" smtClean="0">
                <a:solidFill>
                  <a:srgbClr val="660033"/>
                </a:solidFill>
              </a:rPr>
              <a:t>المناهج التنموية المتبعة</a:t>
            </a:r>
            <a:endParaRPr lang="ar-SA" altLang="fr-FR" sz="1800" b="1" dirty="0" smtClean="0">
              <a:solidFill>
                <a:srgbClr val="660033"/>
              </a:solidFill>
              <a:latin typeface="Arial" charset="0"/>
            </a:endParaRPr>
          </a:p>
        </p:txBody>
      </p:sp>
      <p:sp>
        <p:nvSpPr>
          <p:cNvPr id="5" name="Date Placeholder 4"/>
          <p:cNvSpPr>
            <a:spLocks noGrp="1"/>
          </p:cNvSpPr>
          <p:nvPr>
            <p:ph type="dt" sz="half" idx="10"/>
          </p:nvPr>
        </p:nvSpPr>
        <p:spPr/>
        <p:txBody>
          <a:bodyPr/>
          <a:lstStyle/>
          <a:p>
            <a:fld id="{082EC0DC-5CE2-4E4E-871D-67B2173BC16A}" type="datetime1">
              <a:rPr lang="en-US" altLang="en-US" smtClean="0"/>
              <a:pPr/>
              <a:t>11/2/2009</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7" name="Rectangle 6"/>
          <p:cNvSpPr/>
          <p:nvPr/>
        </p:nvSpPr>
        <p:spPr>
          <a:xfrm>
            <a:off x="3571868" y="214290"/>
            <a:ext cx="2699778" cy="1015663"/>
          </a:xfrm>
          <a:prstGeom prst="rect">
            <a:avLst/>
          </a:prstGeom>
          <a:noFill/>
        </p:spPr>
        <p:txBody>
          <a:bodyPr wrap="none" lIns="91440" tIns="45720" rIns="91440" bIns="45720">
            <a:spAutoFit/>
          </a:bodyPr>
          <a:lstStyle/>
          <a:p>
            <a:pPr algn="ctr"/>
            <a:r>
              <a:rPr lang="ar-SA" altLang="fr-FR" sz="6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rPr>
              <a:t>المحتويات</a:t>
            </a:r>
            <a:endParaRPr lang="en-US" sz="6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p:txBody>
          <a:bodyPr>
            <a:normAutofit fontScale="85000" lnSpcReduction="20000"/>
          </a:bodyPr>
          <a:lstStyle/>
          <a:p>
            <a:pPr>
              <a:defRPr/>
            </a:pPr>
            <a:fld id="{A88D094D-A481-4338-BEA9-7C741245688E}" type="slidenum">
              <a:rPr lang="ar-SA"/>
              <a:pPr>
                <a:defRPr/>
              </a:pPr>
              <a:t>20</a:t>
            </a:fld>
            <a:endParaRPr lang="en-US"/>
          </a:p>
        </p:txBody>
      </p:sp>
      <p:sp>
        <p:nvSpPr>
          <p:cNvPr id="17414" name="Text Box 3"/>
          <p:cNvSpPr txBox="1">
            <a:spLocks noChangeArrowheads="1"/>
          </p:cNvSpPr>
          <p:nvPr/>
        </p:nvSpPr>
        <p:spPr bwMode="auto">
          <a:xfrm>
            <a:off x="492369" y="1643051"/>
            <a:ext cx="8581292" cy="4524315"/>
          </a:xfrm>
          <a:prstGeom prst="rect">
            <a:avLst/>
          </a:prstGeom>
          <a:noFill/>
          <a:ln w="9525">
            <a:noFill/>
            <a:miter lim="800000"/>
            <a:headEnd/>
            <a:tailEnd/>
          </a:ln>
        </p:spPr>
        <p:txBody>
          <a:bodyPr wrap="square">
            <a:spAutoFit/>
          </a:bodyPr>
          <a:lstStyle/>
          <a:p>
            <a:pPr marL="1219200" lvl="1" indent="-762000" algn="justLow" rtl="1">
              <a:lnSpc>
                <a:spcPct val="200000"/>
              </a:lnSpc>
            </a:pPr>
            <a:r>
              <a:rPr lang="ar-SA" sz="2400" b="1" dirty="0" smtClean="0">
                <a:solidFill>
                  <a:srgbClr val="000066"/>
                </a:solidFill>
              </a:rPr>
              <a:t>ترسم </a:t>
            </a:r>
            <a:r>
              <a:rPr lang="ar-SA" sz="2400" b="1" dirty="0">
                <a:solidFill>
                  <a:srgbClr val="000066"/>
                </a:solidFill>
              </a:rPr>
              <a:t>الإستراتيجية الصورة المستقبلية المتحركة للمجتمع أو المتغيرة بمرونة وكفاءة في مواجهة المتطلبات والاحتياجات والمرجعيات التفكيكية للمعطيات والخطابات المختلفة والتخلف المعرفي والفجوة </a:t>
            </a:r>
            <a:r>
              <a:rPr lang="ar-SA" sz="2400" b="1" dirty="0" smtClean="0">
                <a:solidFill>
                  <a:srgbClr val="000066"/>
                </a:solidFill>
              </a:rPr>
              <a:t>الرقمية.</a:t>
            </a:r>
          </a:p>
          <a:p>
            <a:pPr marL="1219200" lvl="1" indent="-762000" algn="justLow" rtl="1">
              <a:lnSpc>
                <a:spcPct val="200000"/>
              </a:lnSpc>
            </a:pPr>
            <a:r>
              <a:rPr lang="ar-SA" sz="2400" dirty="0" smtClean="0">
                <a:solidFill>
                  <a:srgbClr val="FF0000"/>
                </a:solidFill>
              </a:rPr>
              <a:t>الإستراتيجية هي</a:t>
            </a:r>
            <a:r>
              <a:rPr lang="ar-SA" sz="2400" b="1" dirty="0" smtClean="0">
                <a:solidFill>
                  <a:srgbClr val="FF0000"/>
                </a:solidFill>
              </a:rPr>
              <a:t> خريطة </a:t>
            </a:r>
            <a:r>
              <a:rPr lang="ar-SA" sz="2400" b="1" dirty="0">
                <a:solidFill>
                  <a:srgbClr val="FF0000"/>
                </a:solidFill>
              </a:rPr>
              <a:t>الطريق إلى تحقيق التنمية واستدامتها من خلال منطق التقصي التحليلي الذي يبتعد عن تضخيم المشاكل وهو في الوقت نفسه لا يبسطها تبسيطاً مخلاً.</a:t>
            </a:r>
            <a:endParaRPr lang="en-US" sz="2400" b="1" dirty="0">
              <a:solidFill>
                <a:srgbClr val="FF0000"/>
              </a:solidFill>
            </a:endParaRPr>
          </a:p>
        </p:txBody>
      </p:sp>
      <p:sp>
        <p:nvSpPr>
          <p:cNvPr id="5" name="Date Placeholder 4"/>
          <p:cNvSpPr>
            <a:spLocks noGrp="1"/>
          </p:cNvSpPr>
          <p:nvPr>
            <p:ph type="dt" sz="half" idx="10"/>
          </p:nvPr>
        </p:nvSpPr>
        <p:spPr/>
        <p:txBody>
          <a:bodyPr/>
          <a:lstStyle/>
          <a:p>
            <a:fld id="{59484289-DD8B-48CD-B944-0B36C0B8C049}" type="datetime1">
              <a:rPr lang="en-US" altLang="en-US" smtClean="0"/>
              <a:pPr/>
              <a:t>11/2/2009</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7" name="Rectangle 11"/>
          <p:cNvSpPr>
            <a:spLocks noChangeArrowheads="1"/>
          </p:cNvSpPr>
          <p:nvPr/>
        </p:nvSpPr>
        <p:spPr bwMode="auto">
          <a:xfrm>
            <a:off x="1071538" y="214290"/>
            <a:ext cx="7072362" cy="685800"/>
          </a:xfrm>
          <a:prstGeom prst="rect">
            <a:avLst/>
          </a:prstGeom>
          <a:noFill/>
          <a:ln w="9525">
            <a:noFill/>
            <a:miter lim="800000"/>
            <a:headEnd/>
            <a:tailEnd/>
          </a:ln>
        </p:spPr>
        <p:txBody>
          <a:bodyPr/>
          <a:lstStyle/>
          <a:p>
            <a:pPr marL="342900" indent="-342900" rtl="1">
              <a:spcBef>
                <a:spcPct val="20000"/>
              </a:spcBef>
              <a:buClr>
                <a:schemeClr val="bg2"/>
              </a:buClr>
              <a:buSzPct val="75000"/>
            </a:pPr>
            <a:r>
              <a:rPr lang="ar-SA" sz="36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ar-SA" sz="3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3- </a:t>
            </a:r>
            <a:r>
              <a:rPr lang="ar-SA" altLang="en-US" sz="3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إتجاه التنمية البشرية (إستراتييجة)...</a:t>
            </a:r>
            <a:endParaRPr lang="en-US" sz="36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PT Bold Heading"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altLang="fr-FR" dirty="0" smtClean="0">
                <a:solidFill>
                  <a:srgbClr val="FF0000"/>
                </a:solidFill>
                <a:latin typeface="Arial" charset="0"/>
              </a:rPr>
              <a:t>4- مفهوم النوع الإجتماعي( الجندر)</a:t>
            </a:r>
            <a:endParaRPr lang="en-US" dirty="0"/>
          </a:p>
        </p:txBody>
      </p:sp>
      <p:sp>
        <p:nvSpPr>
          <p:cNvPr id="3" name="Date Placeholder 2"/>
          <p:cNvSpPr>
            <a:spLocks noGrp="1"/>
          </p:cNvSpPr>
          <p:nvPr>
            <p:ph type="dt" sz="half" idx="10"/>
          </p:nvPr>
        </p:nvSpPr>
        <p:spPr/>
        <p:txBody>
          <a:bodyPr/>
          <a:lstStyle/>
          <a:p>
            <a:fld id="{45ECA10F-B23D-46D8-BCE7-CBD184F8AF3B}"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dirty="0" smtClean="0"/>
              <a:t>د/ كاسر نصر المنصور - جامعة الملك عبد العزيز- كلية الإقتصاد والإدارة</a:t>
            </a:r>
            <a:endParaRPr lang="en-US" altLang="en-US" dirty="0"/>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21</a:t>
            </a:fld>
            <a:endParaRPr lang="en-US" altLang="en-US"/>
          </a:p>
        </p:txBody>
      </p:sp>
      <p:sp>
        <p:nvSpPr>
          <p:cNvPr id="6" name="Content Placeholder 5"/>
          <p:cNvSpPr>
            <a:spLocks noGrp="1"/>
          </p:cNvSpPr>
          <p:nvPr>
            <p:ph sz="quarter" idx="1"/>
          </p:nvPr>
        </p:nvSpPr>
        <p:spPr/>
        <p:txBody>
          <a:bodyPr>
            <a:normAutofit/>
          </a:bodyPr>
          <a:lstStyle/>
          <a:p>
            <a:pPr algn="just" rtl="1">
              <a:buNone/>
            </a:pPr>
            <a:r>
              <a:rPr lang="ar-SA" sz="3200" dirty="0" smtClean="0">
                <a:cs typeface="Simplified Arabic" pitchFamily="2" charset="-78"/>
              </a:rPr>
              <a:t>يطلق مصطلح النوع الاجتماعي على العلاقات والأدوار الاجتماعية والقيم التي يحددها المجتمع لكل من الجنسين (النساء والرجال) </a:t>
            </a:r>
            <a:r>
              <a:rPr lang="ar-LB" sz="3200" dirty="0" smtClean="0"/>
              <a:t>مسبقا“ في ضوء موروثات اجتماعية ومنظومة ثقافية تضم مجموعة من العادات والتقاليد والقيم السائدة في مجتمع ما وفي فترة زمنية معينة.</a:t>
            </a:r>
            <a:r>
              <a:rPr lang="ar-SA" sz="3200" dirty="0" smtClean="0"/>
              <a:t> </a:t>
            </a:r>
          </a:p>
          <a:p>
            <a:pPr algn="just" rtl="1">
              <a:buNone/>
            </a:pPr>
            <a:r>
              <a:rPr lang="ar-SA" sz="3200" dirty="0" smtClean="0">
                <a:cs typeface="Simplified Arabic" pitchFamily="2" charset="-78"/>
              </a:rPr>
              <a:t>تتغير هذه الادوار والعلاقات والقيم وفقاً لتغير المكان والزمان وذلك لتداخلها وتشابكها مع العلاقات الاجتماعية الأخرى مثل الدين، الطبقة الاجتماعية، العرق.</a:t>
            </a:r>
          </a:p>
          <a:p>
            <a:pPr algn="just" rtl="1">
              <a:buNone/>
            </a:pPr>
            <a:endParaRPr lang="ar-SA" sz="32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altLang="fr-FR" dirty="0" smtClean="0">
                <a:solidFill>
                  <a:srgbClr val="FF0000"/>
                </a:solidFill>
                <a:latin typeface="Arial" charset="0"/>
              </a:rPr>
              <a:t>4- مفهوم النوع الإجتماعي( الجندر)</a:t>
            </a:r>
            <a:endParaRPr lang="en-US" dirty="0"/>
          </a:p>
        </p:txBody>
      </p:sp>
      <p:sp>
        <p:nvSpPr>
          <p:cNvPr id="3" name="Date Placeholder 2"/>
          <p:cNvSpPr>
            <a:spLocks noGrp="1"/>
          </p:cNvSpPr>
          <p:nvPr>
            <p:ph type="dt" sz="half" idx="10"/>
          </p:nvPr>
        </p:nvSpPr>
        <p:spPr/>
        <p:txBody>
          <a:bodyPr/>
          <a:lstStyle/>
          <a:p>
            <a:fld id="{8D77A227-79A4-43B8-9779-D4E872962143}"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22</a:t>
            </a:fld>
            <a:endParaRPr lang="en-US" altLang="en-US"/>
          </a:p>
        </p:txBody>
      </p:sp>
      <p:sp>
        <p:nvSpPr>
          <p:cNvPr id="6" name="Content Placeholder 5"/>
          <p:cNvSpPr>
            <a:spLocks noGrp="1"/>
          </p:cNvSpPr>
          <p:nvPr>
            <p:ph sz="quarter" idx="1"/>
          </p:nvPr>
        </p:nvSpPr>
        <p:spPr/>
        <p:txBody>
          <a:bodyPr>
            <a:normAutofit lnSpcReduction="10000"/>
          </a:bodyPr>
          <a:lstStyle/>
          <a:p>
            <a:pPr algn="just" rtl="1">
              <a:buNone/>
            </a:pPr>
            <a:r>
              <a:rPr lang="ar-SA" sz="3200" dirty="0" smtClean="0"/>
              <a:t>وتشمل هذه الأدوار ما يلي:</a:t>
            </a:r>
          </a:p>
          <a:p>
            <a:pPr marL="514350" indent="-514350" algn="just" rtl="1">
              <a:buFont typeface="+mj-lt"/>
              <a:buAutoNum type="arabicPeriod"/>
            </a:pPr>
            <a:r>
              <a:rPr lang="ar-SA" sz="3200" dirty="0" smtClean="0"/>
              <a:t>التنشئة الاجتماعية التي تحدد طريقة سلوك الأفراد حسب جنسهم.</a:t>
            </a:r>
          </a:p>
          <a:p>
            <a:pPr marL="514350" indent="-514350" algn="just" rtl="1">
              <a:buFont typeface="+mj-lt"/>
              <a:buAutoNum type="arabicPeriod"/>
            </a:pPr>
            <a:r>
              <a:rPr lang="ar-SA" sz="3200" dirty="0" smtClean="0"/>
              <a:t>تختلف من مجتمع إلى آخر ومن </a:t>
            </a:r>
            <a:r>
              <a:rPr lang="ar-LB" sz="3200" dirty="0" smtClean="0"/>
              <a:t>حقبة زمنية</a:t>
            </a:r>
            <a:r>
              <a:rPr lang="ar-SA" sz="3200" dirty="0" smtClean="0"/>
              <a:t> إلى </a:t>
            </a:r>
            <a:r>
              <a:rPr lang="ar-LB" sz="3200" dirty="0" smtClean="0"/>
              <a:t>أ</a:t>
            </a:r>
            <a:r>
              <a:rPr lang="ar-SA" sz="3200" dirty="0" smtClean="0"/>
              <a:t>خر</a:t>
            </a:r>
            <a:r>
              <a:rPr lang="ar-LB" sz="3200" dirty="0" smtClean="0"/>
              <a:t>ى</a:t>
            </a:r>
            <a:r>
              <a:rPr lang="ar-SA" sz="3200" dirty="0" smtClean="0"/>
              <a:t>.</a:t>
            </a:r>
          </a:p>
          <a:p>
            <a:pPr marL="514350" indent="-514350" algn="just" rtl="1">
              <a:buFont typeface="+mj-lt"/>
              <a:buAutoNum type="arabicPeriod"/>
            </a:pPr>
            <a:r>
              <a:rPr lang="ar-LB" sz="3200" dirty="0" smtClean="0"/>
              <a:t>الأدوار والعلاقات الاجتماعية للجنسين تتضمن تحقيق الرجل والمرأة لتوقعات مجتمعية</a:t>
            </a:r>
            <a:r>
              <a:rPr lang="ar-SA" sz="3200" dirty="0" smtClean="0"/>
              <a:t>.</a:t>
            </a:r>
          </a:p>
          <a:p>
            <a:pPr marL="514350" indent="-514350" algn="just" rtl="1">
              <a:buFont typeface="+mj-lt"/>
              <a:buAutoNum type="arabicPeriod"/>
            </a:pPr>
            <a:r>
              <a:rPr lang="ar-LB" sz="3200" dirty="0" smtClean="0"/>
              <a:t>لا يقتصر التمييز بين الأفراد وفرصهم في الحياة على أساس النوع فقط بل على أساس الانتماء الطبقي والدين واللون</a:t>
            </a:r>
            <a:r>
              <a:rPr lang="ar-SA" sz="3200" dirty="0" smtClean="0"/>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3" name="Rectangle 3"/>
          <p:cNvSpPr>
            <a:spLocks noGrp="1" noChangeArrowheads="1"/>
          </p:cNvSpPr>
          <p:nvPr>
            <p:ph type="title"/>
          </p:nvPr>
        </p:nvSpPr>
        <p:spPr>
          <a:noFill/>
          <a:ln/>
        </p:spPr>
        <p:txBody>
          <a:bodyPr>
            <a:normAutofit/>
          </a:bodyPr>
          <a:lstStyle/>
          <a:p>
            <a:pPr algn="ctr" rtl="1"/>
            <a:r>
              <a:rPr lang="ar-SA" altLang="en-US" sz="4800" b="1" dirty="0" smtClean="0">
                <a:solidFill>
                  <a:srgbClr val="000066"/>
                </a:solidFill>
              </a:rPr>
              <a:t>4- النوع الاجتماعي(</a:t>
            </a:r>
            <a:r>
              <a:rPr lang="ar-SA" altLang="en-US" b="1" dirty="0" smtClean="0">
                <a:solidFill>
                  <a:srgbClr val="000066"/>
                </a:solidFill>
              </a:rPr>
              <a:t>خصائص)</a:t>
            </a:r>
            <a:r>
              <a:rPr lang="en-US" altLang="en-US" dirty="0" smtClean="0">
                <a:solidFill>
                  <a:srgbClr val="000066"/>
                </a:solidFill>
              </a:rPr>
              <a:t> </a:t>
            </a:r>
            <a:endParaRPr lang="en-US" altLang="en-US" dirty="0">
              <a:solidFill>
                <a:srgbClr val="000066"/>
              </a:solidFill>
            </a:endParaRPr>
          </a:p>
        </p:txBody>
      </p:sp>
      <p:sp>
        <p:nvSpPr>
          <p:cNvPr id="6" name="Slide Number Placeholder 4"/>
          <p:cNvSpPr>
            <a:spLocks noGrp="1"/>
          </p:cNvSpPr>
          <p:nvPr>
            <p:ph type="sldNum" sz="quarter" idx="12"/>
          </p:nvPr>
        </p:nvSpPr>
        <p:spPr/>
        <p:txBody>
          <a:bodyPr>
            <a:normAutofit fontScale="85000" lnSpcReduction="20000"/>
          </a:bodyPr>
          <a:lstStyle/>
          <a:p>
            <a:fld id="{9551831D-B29B-4C91-BA49-7D4785D3FDAB}" type="slidenum">
              <a:rPr lang="en-US" altLang="en-US"/>
              <a:pPr/>
              <a:t>23</a:t>
            </a:fld>
            <a:endParaRPr lang="en-US" altLang="en-US"/>
          </a:p>
        </p:txBody>
      </p:sp>
      <p:sp>
        <p:nvSpPr>
          <p:cNvPr id="61445" name="Text Box 5"/>
          <p:cNvSpPr txBox="1">
            <a:spLocks noChangeArrowheads="1"/>
          </p:cNvSpPr>
          <p:nvPr/>
        </p:nvSpPr>
        <p:spPr bwMode="auto">
          <a:xfrm>
            <a:off x="304800" y="3429000"/>
            <a:ext cx="3124200" cy="762000"/>
          </a:xfrm>
          <a:prstGeom prst="rect">
            <a:avLst/>
          </a:prstGeom>
          <a:noFill/>
          <a:ln w="9525">
            <a:noFill/>
            <a:miter lim="800000"/>
            <a:headEnd/>
            <a:tailEnd/>
          </a:ln>
          <a:effectLst/>
        </p:spPr>
        <p:txBody>
          <a:bodyPr>
            <a:spAutoFit/>
          </a:bodyPr>
          <a:lstStyle/>
          <a:p>
            <a:pPr rtl="1">
              <a:spcBef>
                <a:spcPct val="50000"/>
              </a:spcBef>
            </a:pPr>
            <a:endParaRPr lang="en-US" altLang="fr-FR">
              <a:cs typeface="Times New Roman (Arabic)" pitchFamily="26" charset="0"/>
            </a:endParaRPr>
          </a:p>
        </p:txBody>
      </p:sp>
      <p:sp>
        <p:nvSpPr>
          <p:cNvPr id="61447" name="Rectangle 7"/>
          <p:cNvSpPr>
            <a:spLocks noChangeArrowheads="1"/>
          </p:cNvSpPr>
          <p:nvPr/>
        </p:nvSpPr>
        <p:spPr bwMode="auto">
          <a:xfrm>
            <a:off x="381000" y="1387474"/>
            <a:ext cx="8548718" cy="2308324"/>
          </a:xfrm>
          <a:prstGeom prst="rect">
            <a:avLst/>
          </a:prstGeom>
          <a:noFill/>
          <a:ln w="9525">
            <a:noFill/>
            <a:miter lim="800000"/>
            <a:headEnd/>
            <a:tailEnd/>
          </a:ln>
          <a:effectLst/>
        </p:spPr>
        <p:txBody>
          <a:bodyPr wrap="square">
            <a:spAutoFit/>
          </a:bodyPr>
          <a:lstStyle/>
          <a:p>
            <a:pPr marL="376238" indent="-376238" algn="just" rtl="1"/>
            <a:r>
              <a:rPr lang="ar-SA" altLang="en-US" sz="3600" b="0" dirty="0" smtClean="0">
                <a:solidFill>
                  <a:srgbClr val="000066"/>
                </a:solidFill>
                <a:latin typeface="Arial" charset="0"/>
              </a:rPr>
              <a:t>يرتبط </a:t>
            </a:r>
            <a:r>
              <a:rPr lang="ar-SA" altLang="en-US" sz="3600" u="sng" dirty="0">
                <a:solidFill>
                  <a:srgbClr val="FF0000"/>
                </a:solidFill>
                <a:latin typeface="Arial" charset="0"/>
              </a:rPr>
              <a:t>النوع </a:t>
            </a:r>
            <a:r>
              <a:rPr lang="ar-SA" altLang="en-US" sz="3600" u="sng" dirty="0" smtClean="0">
                <a:solidFill>
                  <a:srgbClr val="FF0000"/>
                </a:solidFill>
                <a:latin typeface="Arial" charset="0"/>
              </a:rPr>
              <a:t>الإجتماعي </a:t>
            </a:r>
            <a:r>
              <a:rPr lang="ar-SA" altLang="en-US" sz="3600" b="0" dirty="0" smtClean="0">
                <a:solidFill>
                  <a:srgbClr val="000066"/>
                </a:solidFill>
                <a:latin typeface="Arial" charset="0"/>
              </a:rPr>
              <a:t>بالفروقات </a:t>
            </a:r>
            <a:r>
              <a:rPr lang="ar-SA" altLang="en-US" sz="3600" b="0" dirty="0">
                <a:solidFill>
                  <a:srgbClr val="000066"/>
                </a:solidFill>
                <a:latin typeface="Arial" charset="0"/>
              </a:rPr>
              <a:t>والعلاقات الاجتماعية </a:t>
            </a:r>
            <a:r>
              <a:rPr lang="ar-SA" altLang="en-US" sz="3600" b="0" dirty="0" smtClean="0">
                <a:solidFill>
                  <a:srgbClr val="000066"/>
                </a:solidFill>
                <a:latin typeface="Arial" charset="0"/>
              </a:rPr>
              <a:t>بين:</a:t>
            </a:r>
          </a:p>
          <a:p>
            <a:pPr marL="376238" indent="-376238" algn="just" rtl="1">
              <a:buFont typeface="Arial" pitchFamily="34" charset="0"/>
              <a:buChar char="•"/>
            </a:pPr>
            <a:r>
              <a:rPr lang="ar-SA" altLang="en-US" sz="3600" b="0" dirty="0" smtClean="0">
                <a:solidFill>
                  <a:srgbClr val="000066"/>
                </a:solidFill>
                <a:latin typeface="Arial" charset="0"/>
              </a:rPr>
              <a:t> </a:t>
            </a:r>
            <a:r>
              <a:rPr lang="ar-SA" altLang="en-US" sz="3600" b="0" dirty="0">
                <a:solidFill>
                  <a:srgbClr val="000066"/>
                </a:solidFill>
                <a:latin typeface="Arial" charset="0"/>
              </a:rPr>
              <a:t>الفتيات والصبيان، </a:t>
            </a:r>
            <a:endParaRPr lang="ar-SA" altLang="en-US" sz="3600" b="0" dirty="0" smtClean="0">
              <a:solidFill>
                <a:srgbClr val="000066"/>
              </a:solidFill>
              <a:latin typeface="Arial" charset="0"/>
            </a:endParaRPr>
          </a:p>
          <a:p>
            <a:pPr marL="376238" indent="-376238" algn="just" rtl="1">
              <a:buFont typeface="Arial" pitchFamily="34" charset="0"/>
              <a:buChar char="•"/>
            </a:pPr>
            <a:r>
              <a:rPr lang="ar-SA" altLang="en-US" sz="3600" b="0" dirty="0" smtClean="0">
                <a:solidFill>
                  <a:srgbClr val="000066"/>
                </a:solidFill>
                <a:latin typeface="Arial" charset="0"/>
              </a:rPr>
              <a:t> </a:t>
            </a:r>
            <a:r>
              <a:rPr lang="ar-SA" altLang="en-US" sz="3600" b="0" dirty="0">
                <a:solidFill>
                  <a:srgbClr val="000066"/>
                </a:solidFill>
                <a:latin typeface="Arial" charset="0"/>
              </a:rPr>
              <a:t>النساء والرجال </a:t>
            </a:r>
            <a:endParaRPr lang="ar-SA" altLang="en-US" sz="3600" b="0" dirty="0" smtClean="0">
              <a:solidFill>
                <a:srgbClr val="000066"/>
              </a:solidFill>
              <a:latin typeface="Arial" charset="0"/>
            </a:endParaRPr>
          </a:p>
        </p:txBody>
      </p:sp>
      <p:sp>
        <p:nvSpPr>
          <p:cNvPr id="7" name="Date Placeholder 6"/>
          <p:cNvSpPr>
            <a:spLocks noGrp="1"/>
          </p:cNvSpPr>
          <p:nvPr>
            <p:ph type="dt" sz="half" idx="10"/>
          </p:nvPr>
        </p:nvSpPr>
        <p:spPr/>
        <p:txBody>
          <a:bodyPr/>
          <a:lstStyle/>
          <a:p>
            <a:fld id="{26009359-A1A2-4CA4-9BD3-B93A236D3D54}" type="datetime1">
              <a:rPr lang="en-US" altLang="en-US" smtClean="0"/>
              <a:pPr/>
              <a:t>11/2/2009</a:t>
            </a:fld>
            <a:endParaRPr lang="en-US" altLang="en-US"/>
          </a:p>
        </p:txBody>
      </p:sp>
      <p:sp>
        <p:nvSpPr>
          <p:cNvPr id="8" name="Footer Placeholder 7"/>
          <p:cNvSpPr>
            <a:spLocks noGrp="1"/>
          </p:cNvSpPr>
          <p:nvPr>
            <p:ph type="ftr" sz="quarter" idx="11"/>
          </p:nvPr>
        </p:nvSpPr>
        <p:spPr/>
        <p:txBody>
          <a:bodyPr/>
          <a:lstStyle/>
          <a:p>
            <a:r>
              <a:rPr lang="ar-SA" altLang="en-US" dirty="0" smtClean="0"/>
              <a:t>د/ كاسر نصر المنصور - جامعة الملك عبد العزيز- كلية الإقتصاد والإدارة</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37" fill="hold" grpId="0" nodeType="clickEffect">
                                  <p:stCondLst>
                                    <p:cond delay="0"/>
                                  </p:stCondLst>
                                  <p:childTnLst>
                                    <p:set>
                                      <p:cBhvr>
                                        <p:cTn id="10" dur="1" fill="hold">
                                          <p:stCondLst>
                                            <p:cond delay="0"/>
                                          </p:stCondLst>
                                        </p:cTn>
                                        <p:tgtEl>
                                          <p:spTgt spid="61447">
                                            <p:txEl>
                                              <p:pRg st="0" end="0"/>
                                            </p:txEl>
                                          </p:spTgt>
                                        </p:tgtEl>
                                        <p:attrNameLst>
                                          <p:attrName>style.visibility</p:attrName>
                                        </p:attrNameLst>
                                      </p:cBhvr>
                                      <p:to>
                                        <p:strVal val="visible"/>
                                      </p:to>
                                    </p:set>
                                    <p:animEffect transition="in" filter="barn(outVertical)">
                                      <p:cBhvr>
                                        <p:cTn id="11" dur="500"/>
                                        <p:tgtEl>
                                          <p:spTgt spid="6144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37" fill="hold" grpId="0" nodeType="clickEffect">
                                  <p:stCondLst>
                                    <p:cond delay="0"/>
                                  </p:stCondLst>
                                  <p:childTnLst>
                                    <p:set>
                                      <p:cBhvr>
                                        <p:cTn id="15" dur="1" fill="hold">
                                          <p:stCondLst>
                                            <p:cond delay="0"/>
                                          </p:stCondLst>
                                        </p:cTn>
                                        <p:tgtEl>
                                          <p:spTgt spid="61447">
                                            <p:txEl>
                                              <p:pRg st="1" end="1"/>
                                            </p:txEl>
                                          </p:spTgt>
                                        </p:tgtEl>
                                        <p:attrNameLst>
                                          <p:attrName>style.visibility</p:attrName>
                                        </p:attrNameLst>
                                      </p:cBhvr>
                                      <p:to>
                                        <p:strVal val="visible"/>
                                      </p:to>
                                    </p:set>
                                    <p:animEffect transition="in" filter="barn(outVertical)">
                                      <p:cBhvr>
                                        <p:cTn id="16" dur="500"/>
                                        <p:tgtEl>
                                          <p:spTgt spid="6144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61447">
                                            <p:txEl>
                                              <p:pRg st="2" end="2"/>
                                            </p:txEl>
                                          </p:spTgt>
                                        </p:tgtEl>
                                        <p:attrNameLst>
                                          <p:attrName>style.visibility</p:attrName>
                                        </p:attrNameLst>
                                      </p:cBhvr>
                                      <p:to>
                                        <p:strVal val="visible"/>
                                      </p:to>
                                    </p:set>
                                    <p:animEffect transition="in" filter="barn(outVertical)">
                                      <p:cBhvr>
                                        <p:cTn id="21" dur="500"/>
                                        <p:tgtEl>
                                          <p:spTgt spid="614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p:bldP spid="6144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3" name="Rectangle 3"/>
          <p:cNvSpPr>
            <a:spLocks noGrp="1" noChangeArrowheads="1"/>
          </p:cNvSpPr>
          <p:nvPr>
            <p:ph type="title"/>
          </p:nvPr>
        </p:nvSpPr>
        <p:spPr>
          <a:noFill/>
          <a:ln/>
        </p:spPr>
        <p:txBody>
          <a:bodyPr>
            <a:normAutofit/>
          </a:bodyPr>
          <a:lstStyle/>
          <a:p>
            <a:pPr algn="ctr" rtl="1"/>
            <a:r>
              <a:rPr lang="ar-SA" altLang="en-US" sz="4800" b="1" dirty="0" smtClean="0">
                <a:solidFill>
                  <a:srgbClr val="000066"/>
                </a:solidFill>
              </a:rPr>
              <a:t>4- النوع الاجتماعي(</a:t>
            </a:r>
            <a:r>
              <a:rPr lang="ar-SA" altLang="en-US" b="1" dirty="0" smtClean="0">
                <a:solidFill>
                  <a:srgbClr val="000066"/>
                </a:solidFill>
              </a:rPr>
              <a:t>خصائص)</a:t>
            </a:r>
            <a:r>
              <a:rPr lang="en-US" altLang="en-US" dirty="0" smtClean="0">
                <a:solidFill>
                  <a:srgbClr val="000066"/>
                </a:solidFill>
              </a:rPr>
              <a:t> </a:t>
            </a:r>
            <a:endParaRPr lang="en-US" altLang="en-US" dirty="0">
              <a:solidFill>
                <a:srgbClr val="000066"/>
              </a:solidFill>
            </a:endParaRPr>
          </a:p>
        </p:txBody>
      </p:sp>
      <p:sp>
        <p:nvSpPr>
          <p:cNvPr id="6" name="Slide Number Placeholder 4"/>
          <p:cNvSpPr>
            <a:spLocks noGrp="1"/>
          </p:cNvSpPr>
          <p:nvPr>
            <p:ph type="sldNum" sz="quarter" idx="12"/>
          </p:nvPr>
        </p:nvSpPr>
        <p:spPr/>
        <p:txBody>
          <a:bodyPr>
            <a:normAutofit fontScale="85000" lnSpcReduction="20000"/>
          </a:bodyPr>
          <a:lstStyle/>
          <a:p>
            <a:fld id="{9551831D-B29B-4C91-BA49-7D4785D3FDAB}" type="slidenum">
              <a:rPr lang="en-US" altLang="en-US"/>
              <a:pPr/>
              <a:t>24</a:t>
            </a:fld>
            <a:endParaRPr lang="en-US" altLang="en-US"/>
          </a:p>
        </p:txBody>
      </p:sp>
      <p:sp>
        <p:nvSpPr>
          <p:cNvPr id="61445" name="Text Box 5"/>
          <p:cNvSpPr txBox="1">
            <a:spLocks noChangeArrowheads="1"/>
          </p:cNvSpPr>
          <p:nvPr/>
        </p:nvSpPr>
        <p:spPr bwMode="auto">
          <a:xfrm>
            <a:off x="304800" y="3429000"/>
            <a:ext cx="3124200" cy="762000"/>
          </a:xfrm>
          <a:prstGeom prst="rect">
            <a:avLst/>
          </a:prstGeom>
          <a:noFill/>
          <a:ln w="9525">
            <a:noFill/>
            <a:miter lim="800000"/>
            <a:headEnd/>
            <a:tailEnd/>
          </a:ln>
          <a:effectLst/>
        </p:spPr>
        <p:txBody>
          <a:bodyPr>
            <a:spAutoFit/>
          </a:bodyPr>
          <a:lstStyle/>
          <a:p>
            <a:pPr rtl="1">
              <a:spcBef>
                <a:spcPct val="50000"/>
              </a:spcBef>
            </a:pPr>
            <a:endParaRPr lang="en-US" altLang="fr-FR">
              <a:cs typeface="Times New Roman (Arabic)" pitchFamily="26" charset="0"/>
            </a:endParaRPr>
          </a:p>
        </p:txBody>
      </p:sp>
      <p:sp>
        <p:nvSpPr>
          <p:cNvPr id="61447" name="Rectangle 7"/>
          <p:cNvSpPr>
            <a:spLocks noChangeArrowheads="1"/>
          </p:cNvSpPr>
          <p:nvPr/>
        </p:nvSpPr>
        <p:spPr bwMode="auto">
          <a:xfrm>
            <a:off x="381000" y="1387474"/>
            <a:ext cx="8548718" cy="3970318"/>
          </a:xfrm>
          <a:prstGeom prst="rect">
            <a:avLst/>
          </a:prstGeom>
          <a:noFill/>
          <a:ln w="9525">
            <a:noFill/>
            <a:miter lim="800000"/>
            <a:headEnd/>
            <a:tailEnd/>
          </a:ln>
          <a:effectLst/>
        </p:spPr>
        <p:txBody>
          <a:bodyPr wrap="square">
            <a:spAutoFit/>
          </a:bodyPr>
          <a:lstStyle/>
          <a:p>
            <a:pPr marL="376238" indent="-376238" algn="just" rtl="1"/>
            <a:r>
              <a:rPr lang="ar-SA" altLang="en-US" sz="3600" dirty="0" smtClean="0">
                <a:solidFill>
                  <a:srgbClr val="FF0000"/>
                </a:solidFill>
                <a:latin typeface="Arial" charset="0"/>
              </a:rPr>
              <a:t>وهذه الفروقات :</a:t>
            </a:r>
          </a:p>
          <a:p>
            <a:pPr marL="376238" indent="-376238" algn="just" rtl="1">
              <a:buFontTx/>
              <a:buChar char="-"/>
            </a:pPr>
            <a:r>
              <a:rPr lang="ar-SA" altLang="en-US" sz="3600" b="0" dirty="0" smtClean="0">
                <a:solidFill>
                  <a:srgbClr val="000066"/>
                </a:solidFill>
                <a:latin typeface="Arial" charset="0"/>
              </a:rPr>
              <a:t>تكتسب</a:t>
            </a:r>
            <a:r>
              <a:rPr lang="ar-SA" altLang="en-US" sz="3600" b="0" dirty="0">
                <a:solidFill>
                  <a:srgbClr val="000066"/>
                </a:solidFill>
                <a:latin typeface="Arial" charset="0"/>
              </a:rPr>
              <a:t>/ </a:t>
            </a:r>
            <a:r>
              <a:rPr lang="ar-SA" altLang="en-US" sz="3600" b="0" dirty="0" smtClean="0">
                <a:solidFill>
                  <a:srgbClr val="000066"/>
                </a:solidFill>
                <a:latin typeface="Arial" charset="0"/>
              </a:rPr>
              <a:t>وتعلم</a:t>
            </a:r>
            <a:r>
              <a:rPr lang="ar-SA" altLang="en-US" sz="3600" b="0" dirty="0">
                <a:solidFill>
                  <a:srgbClr val="000066"/>
                </a:solidFill>
                <a:latin typeface="Arial" charset="0"/>
              </a:rPr>
              <a:t>، </a:t>
            </a:r>
            <a:r>
              <a:rPr lang="ar-SA" altLang="en-US" sz="3600" b="0" dirty="0" smtClean="0">
                <a:solidFill>
                  <a:srgbClr val="000066"/>
                </a:solidFill>
                <a:latin typeface="Arial" charset="0"/>
              </a:rPr>
              <a:t>و</a:t>
            </a:r>
          </a:p>
          <a:p>
            <a:pPr marL="376238" indent="-376238" algn="just" rtl="1">
              <a:buFontTx/>
              <a:buChar char="-"/>
            </a:pPr>
            <a:r>
              <a:rPr lang="ar-SA" altLang="en-US" sz="3600" b="0" dirty="0" smtClean="0">
                <a:solidFill>
                  <a:srgbClr val="000066"/>
                </a:solidFill>
                <a:latin typeface="Arial" charset="0"/>
              </a:rPr>
              <a:t>تختلف  </a:t>
            </a:r>
            <a:r>
              <a:rPr lang="ar-SA" altLang="en-US" sz="3600" b="0" dirty="0">
                <a:solidFill>
                  <a:srgbClr val="000066"/>
                </a:solidFill>
                <a:latin typeface="Arial" charset="0"/>
              </a:rPr>
              <a:t>ضمن/ بين الثقافات </a:t>
            </a:r>
            <a:r>
              <a:rPr lang="ar-SA" altLang="en-US" sz="3600" b="0" dirty="0" smtClean="0">
                <a:solidFill>
                  <a:srgbClr val="000066"/>
                </a:solidFill>
                <a:latin typeface="Arial" charset="0"/>
              </a:rPr>
              <a:t>باختلاف </a:t>
            </a:r>
            <a:r>
              <a:rPr lang="ar-SA" altLang="en-US" sz="3600" b="0" dirty="0">
                <a:solidFill>
                  <a:srgbClr val="000066"/>
                </a:solidFill>
                <a:latin typeface="Arial" charset="0"/>
              </a:rPr>
              <a:t>المكان، </a:t>
            </a:r>
            <a:r>
              <a:rPr lang="ar-SA" altLang="en-US" sz="3600" b="0" dirty="0" smtClean="0">
                <a:solidFill>
                  <a:srgbClr val="000066"/>
                </a:solidFill>
                <a:latin typeface="Arial" charset="0"/>
              </a:rPr>
              <a:t>الزمان، و</a:t>
            </a:r>
          </a:p>
          <a:p>
            <a:pPr marL="376238" indent="-376238" algn="just" rtl="1">
              <a:buFontTx/>
              <a:buChar char="-"/>
            </a:pPr>
            <a:r>
              <a:rPr lang="ar-SA" altLang="en-US" sz="3600" b="0" dirty="0" smtClean="0">
                <a:solidFill>
                  <a:srgbClr val="000066"/>
                </a:solidFill>
                <a:latin typeface="Arial" charset="0"/>
              </a:rPr>
              <a:t>إنها</a:t>
            </a:r>
            <a:r>
              <a:rPr lang="ar-SA" altLang="en-US" sz="3600" b="0" dirty="0">
                <a:solidFill>
                  <a:srgbClr val="000066"/>
                </a:solidFill>
                <a:latin typeface="Arial" charset="0"/>
              </a:rPr>
              <a:t>، في آن واحد من صنع الانسان ومؤثرة فيه. </a:t>
            </a:r>
            <a:endParaRPr lang="ar-SA" altLang="en-US" sz="3600" b="0" dirty="0" smtClean="0">
              <a:solidFill>
                <a:srgbClr val="000066"/>
              </a:solidFill>
              <a:latin typeface="Arial" charset="0"/>
            </a:endParaRPr>
          </a:p>
          <a:p>
            <a:pPr marL="376238" indent="-376238" algn="just" rtl="1">
              <a:buFontTx/>
              <a:buChar char="-"/>
            </a:pPr>
            <a:r>
              <a:rPr lang="ar-SA" altLang="en-US" sz="3600" b="0" dirty="0" smtClean="0">
                <a:solidFill>
                  <a:srgbClr val="000066"/>
                </a:solidFill>
                <a:latin typeface="Arial" charset="0"/>
              </a:rPr>
              <a:t>ومع مرور الزمن تصبح امراً واقعاً وذلك بعد </a:t>
            </a:r>
            <a:r>
              <a:rPr lang="ar-SA" altLang="en-US" sz="3600" b="0" dirty="0">
                <a:solidFill>
                  <a:srgbClr val="000066"/>
                </a:solidFill>
                <a:latin typeface="Arial" charset="0"/>
              </a:rPr>
              <a:t>انقضاء فترة على ممارستها بكونها تضمن مصلحة طرف مستفيد </a:t>
            </a:r>
            <a:r>
              <a:rPr lang="ar-SA" altLang="en-US" sz="3600" b="0" dirty="0" smtClean="0">
                <a:solidFill>
                  <a:srgbClr val="000066"/>
                </a:solidFill>
                <a:latin typeface="Arial" charset="0"/>
              </a:rPr>
              <a:t>من </a:t>
            </a:r>
            <a:r>
              <a:rPr lang="ar-SA" altLang="en-US" sz="3600" b="0" dirty="0">
                <a:solidFill>
                  <a:srgbClr val="000066"/>
                </a:solidFill>
                <a:latin typeface="Arial" charset="0"/>
              </a:rPr>
              <a:t>الابقاء عليها كما هي</a:t>
            </a:r>
            <a:r>
              <a:rPr lang="en-US" altLang="en-US" sz="3600" b="0" dirty="0">
                <a:solidFill>
                  <a:srgbClr val="000066"/>
                </a:solidFill>
                <a:latin typeface="Arial" charset="0"/>
              </a:rPr>
              <a:t> . </a:t>
            </a:r>
            <a:endParaRPr lang="en-US" altLang="fr-FR" sz="3600" b="0" dirty="0">
              <a:solidFill>
                <a:srgbClr val="000066"/>
              </a:solidFill>
              <a:latin typeface="Arial" charset="0"/>
            </a:endParaRPr>
          </a:p>
        </p:txBody>
      </p:sp>
      <p:sp>
        <p:nvSpPr>
          <p:cNvPr id="7" name="Date Placeholder 6"/>
          <p:cNvSpPr>
            <a:spLocks noGrp="1"/>
          </p:cNvSpPr>
          <p:nvPr>
            <p:ph type="dt" sz="half" idx="10"/>
          </p:nvPr>
        </p:nvSpPr>
        <p:spPr/>
        <p:txBody>
          <a:bodyPr/>
          <a:lstStyle/>
          <a:p>
            <a:fld id="{F18AC866-AB4D-423A-9890-6B8D822940F8}" type="datetime1">
              <a:rPr lang="en-US" altLang="en-US" smtClean="0"/>
              <a:pPr/>
              <a:t>11/2/2009</a:t>
            </a:fld>
            <a:endParaRPr lang="en-US" altLang="en-US"/>
          </a:p>
        </p:txBody>
      </p:sp>
      <p:sp>
        <p:nvSpPr>
          <p:cNvPr id="8" name="Footer Placeholder 7"/>
          <p:cNvSpPr>
            <a:spLocks noGrp="1"/>
          </p:cNvSpPr>
          <p:nvPr>
            <p:ph type="ftr" sz="quarter" idx="11"/>
          </p:nvPr>
        </p:nvSpPr>
        <p:spPr/>
        <p:txBody>
          <a:bodyPr/>
          <a:lstStyle/>
          <a:p>
            <a:r>
              <a:rPr lang="ar-SA" altLang="en-US" dirty="0" smtClean="0"/>
              <a:t>د/ كاسر نصر المنصور - جامعة الملك عبد العزيز- كلية الإقتصاد والإدارة</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37" fill="hold" grpId="0" nodeType="clickEffect">
                                  <p:stCondLst>
                                    <p:cond delay="0"/>
                                  </p:stCondLst>
                                  <p:childTnLst>
                                    <p:set>
                                      <p:cBhvr>
                                        <p:cTn id="10" dur="1" fill="hold">
                                          <p:stCondLst>
                                            <p:cond delay="0"/>
                                          </p:stCondLst>
                                        </p:cTn>
                                        <p:tgtEl>
                                          <p:spTgt spid="61447">
                                            <p:txEl>
                                              <p:pRg st="0" end="0"/>
                                            </p:txEl>
                                          </p:spTgt>
                                        </p:tgtEl>
                                        <p:attrNameLst>
                                          <p:attrName>style.visibility</p:attrName>
                                        </p:attrNameLst>
                                      </p:cBhvr>
                                      <p:to>
                                        <p:strVal val="visible"/>
                                      </p:to>
                                    </p:set>
                                    <p:animEffect transition="in" filter="barn(outVertical)">
                                      <p:cBhvr>
                                        <p:cTn id="11" dur="500"/>
                                        <p:tgtEl>
                                          <p:spTgt spid="6144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37" fill="hold" grpId="0" nodeType="clickEffect">
                                  <p:stCondLst>
                                    <p:cond delay="0"/>
                                  </p:stCondLst>
                                  <p:childTnLst>
                                    <p:set>
                                      <p:cBhvr>
                                        <p:cTn id="15" dur="1" fill="hold">
                                          <p:stCondLst>
                                            <p:cond delay="0"/>
                                          </p:stCondLst>
                                        </p:cTn>
                                        <p:tgtEl>
                                          <p:spTgt spid="61447">
                                            <p:txEl>
                                              <p:pRg st="1" end="1"/>
                                            </p:txEl>
                                          </p:spTgt>
                                        </p:tgtEl>
                                        <p:attrNameLst>
                                          <p:attrName>style.visibility</p:attrName>
                                        </p:attrNameLst>
                                      </p:cBhvr>
                                      <p:to>
                                        <p:strVal val="visible"/>
                                      </p:to>
                                    </p:set>
                                    <p:animEffect transition="in" filter="barn(outVertical)">
                                      <p:cBhvr>
                                        <p:cTn id="16" dur="500"/>
                                        <p:tgtEl>
                                          <p:spTgt spid="6144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61447">
                                            <p:txEl>
                                              <p:pRg st="2" end="2"/>
                                            </p:txEl>
                                          </p:spTgt>
                                        </p:tgtEl>
                                        <p:attrNameLst>
                                          <p:attrName>style.visibility</p:attrName>
                                        </p:attrNameLst>
                                      </p:cBhvr>
                                      <p:to>
                                        <p:strVal val="visible"/>
                                      </p:to>
                                    </p:set>
                                    <p:animEffect transition="in" filter="barn(outVertical)">
                                      <p:cBhvr>
                                        <p:cTn id="21" dur="500"/>
                                        <p:tgtEl>
                                          <p:spTgt spid="61447">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61447">
                                            <p:txEl>
                                              <p:pRg st="3" end="3"/>
                                            </p:txEl>
                                          </p:spTgt>
                                        </p:tgtEl>
                                        <p:attrNameLst>
                                          <p:attrName>style.visibility</p:attrName>
                                        </p:attrNameLst>
                                      </p:cBhvr>
                                      <p:to>
                                        <p:strVal val="visible"/>
                                      </p:to>
                                    </p:set>
                                    <p:animEffect transition="in" filter="barn(outVertical)">
                                      <p:cBhvr>
                                        <p:cTn id="26" dur="500"/>
                                        <p:tgtEl>
                                          <p:spTgt spid="61447">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61447">
                                            <p:txEl>
                                              <p:pRg st="4" end="4"/>
                                            </p:txEl>
                                          </p:spTgt>
                                        </p:tgtEl>
                                        <p:attrNameLst>
                                          <p:attrName>style.visibility</p:attrName>
                                        </p:attrNameLst>
                                      </p:cBhvr>
                                      <p:to>
                                        <p:strVal val="visible"/>
                                      </p:to>
                                    </p:set>
                                    <p:animEffect transition="in" filter="barn(outVertical)">
                                      <p:cBhvr>
                                        <p:cTn id="31" dur="500"/>
                                        <p:tgtEl>
                                          <p:spTgt spid="614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p:bldP spid="61447"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altLang="en-US" b="1" dirty="0" smtClean="0">
                <a:solidFill>
                  <a:srgbClr val="FF0000"/>
                </a:solidFill>
              </a:rPr>
              <a:t>4- النوع الاجتماعي</a:t>
            </a:r>
            <a:r>
              <a:rPr lang="en-US" altLang="en-US" dirty="0" smtClean="0">
                <a:solidFill>
                  <a:srgbClr val="FF0000"/>
                </a:solidFill>
              </a:rPr>
              <a:t>)</a:t>
            </a:r>
            <a:r>
              <a:rPr lang="ar-SA" altLang="en-US" b="1" dirty="0" smtClean="0">
                <a:solidFill>
                  <a:srgbClr val="FF0000"/>
                </a:solidFill>
              </a:rPr>
              <a:t>خصائص</a:t>
            </a:r>
            <a:r>
              <a:rPr lang="en-US" altLang="en-US" b="1" dirty="0" smtClean="0">
                <a:solidFill>
                  <a:srgbClr val="FF0000"/>
                </a:solidFill>
              </a:rPr>
              <a:t>(</a:t>
            </a:r>
            <a:endParaRPr lang="en-US" dirty="0">
              <a:solidFill>
                <a:srgbClr val="FF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D794F3A8-FFCC-4BED-8126-AAE485A9BC5D}" type="slidenum">
              <a:rPr lang="en-US" altLang="en-US" smtClean="0"/>
              <a:pPr/>
              <a:t>25</a:t>
            </a:fld>
            <a:endParaRPr lang="en-US" altLang="en-US"/>
          </a:p>
        </p:txBody>
      </p:sp>
      <p:sp>
        <p:nvSpPr>
          <p:cNvPr id="3" name="Content Placeholder 2"/>
          <p:cNvSpPr>
            <a:spLocks noGrp="1"/>
          </p:cNvSpPr>
          <p:nvPr>
            <p:ph sz="quarter" idx="1"/>
          </p:nvPr>
        </p:nvSpPr>
        <p:spPr>
          <a:xfrm>
            <a:off x="428596" y="1357298"/>
            <a:ext cx="8201028" cy="4786346"/>
          </a:xfrm>
        </p:spPr>
        <p:txBody>
          <a:bodyPr/>
          <a:lstStyle/>
          <a:p>
            <a:pPr algn="just" rtl="1"/>
            <a:r>
              <a:rPr lang="ar-SA" altLang="en-US" sz="3600" b="1" dirty="0" smtClean="0">
                <a:solidFill>
                  <a:srgbClr val="FF0000"/>
                </a:solidFill>
              </a:rPr>
              <a:t>يشيرالنوع إلى</a:t>
            </a:r>
            <a:r>
              <a:rPr lang="en-US" altLang="en-US" sz="3600" b="1" dirty="0" smtClean="0">
                <a:solidFill>
                  <a:srgbClr val="FF0000"/>
                </a:solidFill>
              </a:rPr>
              <a:t> </a:t>
            </a:r>
            <a:r>
              <a:rPr lang="ar-SA" altLang="en-US" b="1" dirty="0">
                <a:solidFill>
                  <a:srgbClr val="FF0000"/>
                </a:solidFill>
              </a:rPr>
              <a:t>الفروق والعلاقات بين النساء والرجال التي يشكلها/ يفرضها المجتمع، </a:t>
            </a:r>
            <a:r>
              <a:rPr lang="ar-SA" altLang="en-US" b="1" dirty="0" smtClean="0">
                <a:solidFill>
                  <a:srgbClr val="FF0000"/>
                </a:solidFill>
              </a:rPr>
              <a:t>ولذلك:</a:t>
            </a:r>
            <a:r>
              <a:rPr lang="en-US" altLang="en-US" b="1" dirty="0" smtClean="0">
                <a:solidFill>
                  <a:srgbClr val="FF0000"/>
                </a:solidFill>
              </a:rPr>
              <a:t> </a:t>
            </a:r>
            <a:endParaRPr lang="ar-SA" altLang="en-US" b="1" dirty="0" smtClean="0">
              <a:solidFill>
                <a:srgbClr val="FF0000"/>
              </a:solidFill>
            </a:endParaRPr>
          </a:p>
          <a:p>
            <a:pPr algn="just" rtl="1">
              <a:buClr>
                <a:srgbClr val="FF0000"/>
              </a:buClr>
              <a:buFont typeface="Wingdings" pitchFamily="2" charset="2"/>
              <a:buChar char="×"/>
            </a:pPr>
            <a:r>
              <a:rPr lang="ar-SA" altLang="en-US" b="1" dirty="0">
                <a:solidFill>
                  <a:srgbClr val="000066"/>
                </a:solidFill>
              </a:rPr>
              <a:t>ينظر له في إطار معين (مكان/زمان خاص/ ثقافة محددة</a:t>
            </a:r>
            <a:r>
              <a:rPr lang="ar-SA" altLang="en-US" b="1" dirty="0" smtClean="0">
                <a:solidFill>
                  <a:srgbClr val="000066"/>
                </a:solidFill>
              </a:rPr>
              <a:t>).</a:t>
            </a:r>
            <a:endParaRPr lang="en-US" altLang="en-US" b="1" dirty="0">
              <a:solidFill>
                <a:srgbClr val="000066"/>
              </a:solidFill>
            </a:endParaRPr>
          </a:p>
          <a:p>
            <a:pPr algn="just" rtl="1">
              <a:buClr>
                <a:srgbClr val="FF0000"/>
              </a:buClr>
              <a:buFont typeface="Wingdings" pitchFamily="2" charset="2"/>
              <a:buChar char="×"/>
            </a:pPr>
            <a:r>
              <a:rPr lang="en-US" altLang="en-US" b="1" dirty="0">
                <a:solidFill>
                  <a:srgbClr val="000066"/>
                </a:solidFill>
              </a:rPr>
              <a:t> </a:t>
            </a:r>
            <a:r>
              <a:rPr lang="ar-SA" altLang="en-US" b="1" dirty="0">
                <a:solidFill>
                  <a:srgbClr val="000066"/>
                </a:solidFill>
              </a:rPr>
              <a:t>يتقاطع/ يتضاعف مع عوامل اجتماعية أخرى (الطبقة، العرق ، الدين، العرف والعادات المعمول بها</a:t>
            </a:r>
            <a:r>
              <a:rPr lang="ar-SA" altLang="en-US" b="1" dirty="0" smtClean="0">
                <a:solidFill>
                  <a:srgbClr val="000066"/>
                </a:solidFill>
              </a:rPr>
              <a:t>).</a:t>
            </a:r>
            <a:endParaRPr lang="en-US" altLang="en-US" b="1" dirty="0">
              <a:solidFill>
                <a:srgbClr val="000066"/>
              </a:solidFill>
            </a:endParaRPr>
          </a:p>
          <a:p>
            <a:pPr algn="just" rtl="1">
              <a:buClr>
                <a:srgbClr val="FF0000"/>
              </a:buClr>
              <a:buFont typeface="Wingdings" pitchFamily="2" charset="2"/>
              <a:buChar char="×"/>
            </a:pPr>
            <a:r>
              <a:rPr lang="en-US" altLang="en-US" b="1" dirty="0">
                <a:solidFill>
                  <a:srgbClr val="000066"/>
                </a:solidFill>
              </a:rPr>
              <a:t> </a:t>
            </a:r>
            <a:r>
              <a:rPr lang="ar-SA" altLang="en-US" b="1" dirty="0">
                <a:solidFill>
                  <a:srgbClr val="000066"/>
                </a:solidFill>
              </a:rPr>
              <a:t>يمثل ديناميكية العلاقات الاجتماعية وتغيرها في هياكل/مؤسسات المجتمع </a:t>
            </a:r>
            <a:r>
              <a:rPr lang="ar-SA" altLang="en-US" b="1" dirty="0" smtClean="0">
                <a:solidFill>
                  <a:srgbClr val="000066"/>
                </a:solidFill>
              </a:rPr>
              <a:t>المختلفة،</a:t>
            </a:r>
            <a:r>
              <a:rPr lang="en-US" altLang="en-US" b="1" dirty="0" smtClean="0">
                <a:solidFill>
                  <a:srgbClr val="000066"/>
                </a:solidFill>
              </a:rPr>
              <a:t> </a:t>
            </a:r>
            <a:r>
              <a:rPr lang="ar-SA" altLang="en-US" b="1" dirty="0" smtClean="0">
                <a:solidFill>
                  <a:srgbClr val="000066"/>
                </a:solidFill>
              </a:rPr>
              <a:t>لأن </a:t>
            </a:r>
            <a:r>
              <a:rPr lang="ar-SA" altLang="en-US" b="1" dirty="0">
                <a:solidFill>
                  <a:srgbClr val="000066"/>
                </a:solidFill>
              </a:rPr>
              <a:t>مقاومة التغير تقاوم التغيير للنوع </a:t>
            </a:r>
            <a:r>
              <a:rPr lang="ar-SA" altLang="en-US" b="1" dirty="0" smtClean="0">
                <a:solidFill>
                  <a:srgbClr val="000066"/>
                </a:solidFill>
              </a:rPr>
              <a:t>الإجتماعي.</a:t>
            </a:r>
            <a:endParaRPr lang="en-US" altLang="en-US" b="1" dirty="0">
              <a:solidFill>
                <a:srgbClr val="000066"/>
              </a:solidFill>
            </a:endParaRPr>
          </a:p>
          <a:p>
            <a:pPr algn="just" rtl="1">
              <a:buNone/>
            </a:pPr>
            <a:endParaRPr lang="en-US" altLang="en-US" dirty="0" smtClean="0"/>
          </a:p>
        </p:txBody>
      </p:sp>
      <p:sp>
        <p:nvSpPr>
          <p:cNvPr id="5" name="Date Placeholder 4"/>
          <p:cNvSpPr>
            <a:spLocks noGrp="1"/>
          </p:cNvSpPr>
          <p:nvPr>
            <p:ph type="dt" sz="half" idx="10"/>
          </p:nvPr>
        </p:nvSpPr>
        <p:spPr/>
        <p:txBody>
          <a:bodyPr/>
          <a:lstStyle/>
          <a:p>
            <a:fld id="{E33D050E-FF36-4EC6-B698-AF2CDB5CCDBB}" type="datetime1">
              <a:rPr lang="en-US" altLang="en-US" smtClean="0"/>
              <a:pPr/>
              <a:t>11/2/2009</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altLang="en-US" b="1" dirty="0" smtClean="0">
                <a:solidFill>
                  <a:srgbClr val="000066"/>
                </a:solidFill>
              </a:rPr>
              <a:t>4-.... مفهوم الجنس</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D794F3A8-FFCC-4BED-8126-AAE485A9BC5D}" type="slidenum">
              <a:rPr lang="en-US" altLang="en-US" smtClean="0"/>
              <a:pPr/>
              <a:t>26</a:t>
            </a:fld>
            <a:endParaRPr lang="en-US" altLang="en-US"/>
          </a:p>
        </p:txBody>
      </p:sp>
      <p:sp>
        <p:nvSpPr>
          <p:cNvPr id="6" name="Content Placeholder 5"/>
          <p:cNvSpPr>
            <a:spLocks noGrp="1"/>
          </p:cNvSpPr>
          <p:nvPr>
            <p:ph sz="quarter" idx="1"/>
          </p:nvPr>
        </p:nvSpPr>
        <p:spPr/>
        <p:txBody>
          <a:bodyPr>
            <a:normAutofit/>
          </a:bodyPr>
          <a:lstStyle/>
          <a:p>
            <a:pPr algn="just" rtl="1"/>
            <a:r>
              <a:rPr lang="ar-SA" altLang="en-US" sz="3600" b="1" dirty="0" smtClean="0">
                <a:solidFill>
                  <a:srgbClr val="000066"/>
                </a:solidFill>
              </a:rPr>
              <a:t> </a:t>
            </a:r>
            <a:r>
              <a:rPr lang="ar-SA" altLang="en-US" sz="3600" b="1" dirty="0">
                <a:solidFill>
                  <a:srgbClr val="000066"/>
                </a:solidFill>
              </a:rPr>
              <a:t>يرتبط</a:t>
            </a:r>
            <a:r>
              <a:rPr lang="ar-SA" altLang="en-US" sz="3600" b="1" dirty="0">
                <a:solidFill>
                  <a:srgbClr val="FF0000"/>
                </a:solidFill>
              </a:rPr>
              <a:t> </a:t>
            </a:r>
            <a:r>
              <a:rPr lang="ar-SA" altLang="en-US" sz="3600" b="1" u="sng" dirty="0">
                <a:solidFill>
                  <a:srgbClr val="FF0000"/>
                </a:solidFill>
              </a:rPr>
              <a:t>الجنس</a:t>
            </a:r>
            <a:r>
              <a:rPr lang="ar-SA" altLang="en-US" sz="3600" b="1" dirty="0">
                <a:solidFill>
                  <a:srgbClr val="FF0000"/>
                </a:solidFill>
              </a:rPr>
              <a:t> </a:t>
            </a:r>
            <a:r>
              <a:rPr lang="ar-SA" altLang="en-US" sz="3600" b="1" dirty="0">
                <a:solidFill>
                  <a:srgbClr val="000066"/>
                </a:solidFill>
              </a:rPr>
              <a:t>بالفروقات</a:t>
            </a:r>
            <a:r>
              <a:rPr lang="ar-SA" altLang="en-US" sz="3600" b="1" dirty="0">
                <a:solidFill>
                  <a:srgbClr val="FF0000"/>
                </a:solidFill>
              </a:rPr>
              <a:t> </a:t>
            </a:r>
            <a:r>
              <a:rPr lang="ar-SA" altLang="en-US" sz="3600" b="1" dirty="0">
                <a:solidFill>
                  <a:srgbClr val="000066"/>
                </a:solidFill>
              </a:rPr>
              <a:t> البيولوجية الكونية بين الذكور والإناث وغير القابلة </a:t>
            </a:r>
            <a:r>
              <a:rPr lang="ar-SA" altLang="en-US" sz="3600" b="1" dirty="0">
                <a:solidFill>
                  <a:srgbClr val="002060"/>
                </a:solidFill>
              </a:rPr>
              <a:t>للتغيّر/ </a:t>
            </a:r>
            <a:r>
              <a:rPr lang="ar-SA" altLang="en-US" sz="3600" b="1" dirty="0" smtClean="0">
                <a:solidFill>
                  <a:srgbClr val="002060"/>
                </a:solidFill>
              </a:rPr>
              <a:t>التغيير(</a:t>
            </a:r>
            <a:r>
              <a:rPr lang="ar-LB" sz="3600" b="1" dirty="0" smtClean="0">
                <a:solidFill>
                  <a:srgbClr val="002060"/>
                </a:solidFill>
              </a:rPr>
              <a:t>ثابت لا يتغير</a:t>
            </a:r>
            <a:r>
              <a:rPr lang="ar-SA" sz="3600" b="1" dirty="0" smtClean="0">
                <a:solidFill>
                  <a:srgbClr val="002060"/>
                </a:solidFill>
              </a:rPr>
              <a:t>)</a:t>
            </a:r>
            <a:r>
              <a:rPr lang="ar-SA" altLang="en-US" sz="3600" b="1" dirty="0" smtClean="0">
                <a:solidFill>
                  <a:srgbClr val="002060"/>
                </a:solidFill>
              </a:rPr>
              <a:t>، و</a:t>
            </a:r>
            <a:r>
              <a:rPr lang="ar-LB" sz="3600" b="1" dirty="0" smtClean="0">
                <a:solidFill>
                  <a:srgbClr val="002060"/>
                </a:solidFill>
              </a:rPr>
              <a:t>مرتبط أساسا“ بوظيفة التوالد</a:t>
            </a:r>
            <a:r>
              <a:rPr lang="ar-SA" sz="3600" b="1" dirty="0" smtClean="0">
                <a:solidFill>
                  <a:srgbClr val="002060"/>
                </a:solidFill>
              </a:rPr>
              <a:t>.</a:t>
            </a:r>
            <a:endParaRPr lang="ar-LB" sz="3600" b="1" dirty="0" smtClean="0">
              <a:solidFill>
                <a:srgbClr val="002060"/>
              </a:solidFill>
            </a:endParaRPr>
          </a:p>
          <a:p>
            <a:pPr algn="just" rtl="1"/>
            <a:r>
              <a:rPr lang="ar-SA" altLang="en-US" sz="3600" b="1" dirty="0" smtClean="0">
                <a:solidFill>
                  <a:srgbClr val="000066"/>
                </a:solidFill>
              </a:rPr>
              <a:t>إنها </a:t>
            </a:r>
            <a:r>
              <a:rPr lang="ar-SA" altLang="en-US" sz="3600" b="1" dirty="0">
                <a:solidFill>
                  <a:srgbClr val="000066"/>
                </a:solidFill>
              </a:rPr>
              <a:t>فطرية ( فطرة الله وخلقه) وتخدم وظائف مختلفة ( البقاء، التناسل، </a:t>
            </a:r>
            <a:r>
              <a:rPr lang="ar-SA" altLang="en-US" sz="3600" b="1" dirty="0" smtClean="0">
                <a:solidFill>
                  <a:srgbClr val="000066"/>
                </a:solidFill>
              </a:rPr>
              <a:t>الأبوة، </a:t>
            </a:r>
            <a:r>
              <a:rPr lang="ar-SA" altLang="en-US" sz="3600" b="1" dirty="0">
                <a:solidFill>
                  <a:srgbClr val="000066"/>
                </a:solidFill>
              </a:rPr>
              <a:t>الأمومة، </a:t>
            </a:r>
            <a:r>
              <a:rPr lang="ar-SA" altLang="en-US" sz="3600" b="1" dirty="0" smtClean="0">
                <a:solidFill>
                  <a:srgbClr val="000066"/>
                </a:solidFill>
              </a:rPr>
              <a:t>الحاجات الروحية والعاطفية و....)</a:t>
            </a:r>
            <a:endParaRPr lang="en-US" altLang="fr-FR" sz="3600" b="1" dirty="0">
              <a:solidFill>
                <a:srgbClr val="000066"/>
              </a:solidFill>
            </a:endParaRPr>
          </a:p>
          <a:p>
            <a:pPr algn="just" rtl="1"/>
            <a:endParaRPr lang="en-US" sz="3600" b="1" dirty="0"/>
          </a:p>
        </p:txBody>
      </p:sp>
      <p:sp>
        <p:nvSpPr>
          <p:cNvPr id="7" name="Date Placeholder 6"/>
          <p:cNvSpPr>
            <a:spLocks noGrp="1"/>
          </p:cNvSpPr>
          <p:nvPr>
            <p:ph type="dt" sz="half" idx="10"/>
          </p:nvPr>
        </p:nvSpPr>
        <p:spPr/>
        <p:txBody>
          <a:bodyPr/>
          <a:lstStyle/>
          <a:p>
            <a:fld id="{647362A6-EFA7-499B-A8BF-EF9B23CF6122}" type="datetime1">
              <a:rPr lang="en-US" altLang="en-US" smtClean="0"/>
              <a:pPr/>
              <a:t>11/2/2009</a:t>
            </a:fld>
            <a:endParaRPr lang="en-US" altLang="en-US"/>
          </a:p>
        </p:txBody>
      </p:sp>
      <p:sp>
        <p:nvSpPr>
          <p:cNvPr id="8" name="Footer Placeholder 7"/>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pPr algn="ctr"/>
            <a:r>
              <a:rPr lang="ar-SA" b="1" dirty="0" smtClean="0">
                <a:solidFill>
                  <a:srgbClr val="CC3300"/>
                </a:solidFill>
              </a:rPr>
              <a:t>4-...</a:t>
            </a:r>
            <a:r>
              <a:rPr lang="ar-MA" b="1" dirty="0" smtClean="0">
                <a:solidFill>
                  <a:srgbClr val="CC3300"/>
                </a:solidFill>
              </a:rPr>
              <a:t>النوع </a:t>
            </a:r>
            <a:r>
              <a:rPr lang="ar-MA" b="1" dirty="0">
                <a:solidFill>
                  <a:srgbClr val="CC3300"/>
                </a:solidFill>
              </a:rPr>
              <a:t>الاجتماعي</a:t>
            </a:r>
            <a:r>
              <a:rPr lang="ar-SA" b="1" dirty="0">
                <a:solidFill>
                  <a:srgbClr val="CC3300"/>
                </a:solidFill>
              </a:rPr>
              <a:t> و الجنس</a:t>
            </a:r>
            <a:endParaRPr lang="fr-FR" b="1" dirty="0">
              <a:solidFill>
                <a:srgbClr val="CC3300"/>
              </a:solidFill>
            </a:endParaRPr>
          </a:p>
        </p:txBody>
      </p:sp>
      <p:graphicFrame>
        <p:nvGraphicFramePr>
          <p:cNvPr id="26642" name="Group 18"/>
          <p:cNvGraphicFramePr>
            <a:graphicFrameLocks noGrp="1"/>
          </p:cNvGraphicFramePr>
          <p:nvPr>
            <p:ph idx="1"/>
          </p:nvPr>
        </p:nvGraphicFramePr>
        <p:xfrm>
          <a:off x="457200" y="1600201"/>
          <a:ext cx="8229600" cy="5829327"/>
        </p:xfrm>
        <a:graphic>
          <a:graphicData uri="http://schemas.openxmlformats.org/drawingml/2006/table">
            <a:tbl>
              <a:tblPr/>
              <a:tblGrid>
                <a:gridCol w="4114800"/>
                <a:gridCol w="4114800"/>
              </a:tblGrid>
              <a:tr h="58269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Arial" pitchFamily="34" charset="0"/>
                        <a:buNone/>
                        <a:tabLst/>
                      </a:pPr>
                      <a:r>
                        <a:rPr kumimoji="0" lang="ar-MA" sz="2400" b="1" i="0" u="none" strike="noStrike" cap="none" normalizeH="0" baseline="0" dirty="0" smtClean="0">
                          <a:ln>
                            <a:noFill/>
                          </a:ln>
                          <a:solidFill>
                            <a:srgbClr val="CC3300"/>
                          </a:solidFill>
                          <a:effectLst>
                            <a:outerShdw blurRad="38100" dist="38100" dir="2700000" algn="tl">
                              <a:srgbClr val="000000"/>
                            </a:outerShdw>
                          </a:effectLst>
                          <a:latin typeface="Tahoma" pitchFamily="34" charset="0"/>
                          <a:cs typeface="Arial" pitchFamily="34" charset="0"/>
                        </a:rPr>
                        <a:t>الجنس</a:t>
                      </a:r>
                      <a:endParaRPr kumimoji="0" lang="fr-FR" sz="2400" b="1" i="0" u="none" strike="noStrike" cap="none" normalizeH="0" baseline="0" dirty="0" smtClean="0">
                        <a:ln>
                          <a:noFill/>
                        </a:ln>
                        <a:solidFill>
                          <a:srgbClr val="CC3300"/>
                        </a:solidFill>
                        <a:effectLst>
                          <a:outerShdw blurRad="38100" dist="38100" dir="2700000" algn="tl">
                            <a:srgbClr val="000000"/>
                          </a:outerShdw>
                        </a:effectLst>
                        <a:latin typeface="Tahoma"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Arial" pitchFamily="34" charset="0"/>
                        <a:buNone/>
                        <a:tabLst/>
                      </a:pPr>
                      <a:r>
                        <a:rPr kumimoji="0" lang="ar-MA" sz="2400" b="1" i="0" u="none" strike="noStrike" cap="none" normalizeH="0" baseline="0" dirty="0" smtClean="0">
                          <a:ln>
                            <a:noFill/>
                          </a:ln>
                          <a:solidFill>
                            <a:srgbClr val="CC3300"/>
                          </a:solidFill>
                          <a:effectLst>
                            <a:outerShdw blurRad="38100" dist="38100" dir="2700000" algn="tl">
                              <a:srgbClr val="000000"/>
                            </a:outerShdw>
                          </a:effectLst>
                          <a:latin typeface="Tahoma" pitchFamily="34" charset="0"/>
                          <a:cs typeface="Arial" pitchFamily="34" charset="0"/>
                        </a:rPr>
                        <a:t>النوع الاجتماعي</a:t>
                      </a:r>
                      <a:endParaRPr kumimoji="0" lang="fr-FR" sz="2400" b="1" i="0" u="none" strike="noStrike" cap="none" normalizeH="0" baseline="0" dirty="0" smtClean="0">
                        <a:ln>
                          <a:noFill/>
                        </a:ln>
                        <a:solidFill>
                          <a:srgbClr val="CC3300"/>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46637">
                <a:tc>
                  <a:txBody>
                    <a:bodyPr/>
                    <a:lstStyle/>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Char char="ü"/>
                        <a:tabLst/>
                      </a:pPr>
                      <a:r>
                        <a:rPr kumimoji="0" lang="ar-MA" sz="2400" b="0" i="0" u="none" strike="noStrike" cap="none" normalizeH="0" baseline="0" dirty="0" smtClean="0">
                          <a:ln>
                            <a:noFill/>
                          </a:ln>
                          <a:solidFill>
                            <a:schemeClr val="tx1"/>
                          </a:solidFill>
                          <a:effectLst/>
                          <a:latin typeface="Tahoma" pitchFamily="34" charset="0"/>
                          <a:cs typeface="Arial" pitchFamily="34" charset="0"/>
                        </a:rPr>
                        <a:t>له بعد بيولوجي</a:t>
                      </a:r>
                      <a:r>
                        <a:rPr kumimoji="0" lang="ar-SA" sz="2400" b="0" i="0" u="none" strike="noStrike" cap="none" normalizeH="0" baseline="0" dirty="0" smtClean="0">
                          <a:ln>
                            <a:noFill/>
                          </a:ln>
                          <a:solidFill>
                            <a:schemeClr val="tx1"/>
                          </a:solidFill>
                          <a:effectLst/>
                          <a:latin typeface="Tahoma" pitchFamily="34" charset="0"/>
                          <a:cs typeface="Arial" pitchFamily="34" charset="0"/>
                        </a:rPr>
                        <a:t>( نساء، رجال)</a:t>
                      </a:r>
                      <a:r>
                        <a:rPr kumimoji="0" lang="en-US" sz="2400" b="0" i="0" u="none" strike="noStrike" cap="none" normalizeH="0" baseline="0" dirty="0" smtClean="0">
                          <a:ln>
                            <a:noFill/>
                          </a:ln>
                          <a:solidFill>
                            <a:schemeClr val="tx1"/>
                          </a:solidFill>
                          <a:effectLst/>
                          <a:latin typeface="Tahoma" pitchFamily="34" charset="0"/>
                          <a:cs typeface="Arial" pitchFamily="34" charset="0"/>
                        </a:rPr>
                        <a:t> </a:t>
                      </a:r>
                      <a:endParaRPr kumimoji="0" lang="ar-MA" sz="2400" b="0" i="0" u="none" strike="noStrike" cap="none" normalizeH="0" baseline="0" dirty="0" smtClean="0">
                        <a:ln>
                          <a:noFill/>
                        </a:ln>
                        <a:solidFill>
                          <a:schemeClr val="tx1"/>
                        </a:solidFill>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Char char="ü"/>
                        <a:tabLst/>
                      </a:pPr>
                      <a:r>
                        <a:rPr kumimoji="0" lang="ar-MA" sz="2400" b="0" i="0" u="none" strike="noStrike" cap="none" normalizeH="0" baseline="0" dirty="0" smtClean="0">
                          <a:ln>
                            <a:noFill/>
                          </a:ln>
                          <a:solidFill>
                            <a:schemeClr val="tx1"/>
                          </a:solidFill>
                          <a:effectLst/>
                          <a:latin typeface="Tahoma" pitchFamily="34" charset="0"/>
                          <a:cs typeface="Arial" pitchFamily="34" charset="0"/>
                        </a:rPr>
                        <a:t>يخلق معنا </a:t>
                      </a: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Char char="ü"/>
                        <a:tabLst/>
                      </a:pPr>
                      <a:r>
                        <a:rPr kumimoji="0" lang="ar-MA" sz="2400" b="0" i="0" u="none" strike="noStrike" cap="none" normalizeH="0" baseline="0" dirty="0" smtClean="0">
                          <a:ln>
                            <a:noFill/>
                          </a:ln>
                          <a:solidFill>
                            <a:schemeClr val="tx1"/>
                          </a:solidFill>
                          <a:effectLst/>
                          <a:latin typeface="Tahoma" pitchFamily="34" charset="0"/>
                          <a:cs typeface="Arial" pitchFamily="34" charset="0"/>
                        </a:rPr>
                        <a:t>كوني</a:t>
                      </a: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Char char="ü"/>
                        <a:tabLst/>
                        <a:defRPr/>
                      </a:pPr>
                      <a:r>
                        <a:rPr kumimoji="0" lang="ar-SA" sz="2400" b="0" i="0" u="none" strike="noStrike" cap="none" normalizeH="0" baseline="0" dirty="0" smtClean="0">
                          <a:ln>
                            <a:noFill/>
                          </a:ln>
                          <a:solidFill>
                            <a:schemeClr val="tx1"/>
                          </a:solidFill>
                          <a:effectLst/>
                          <a:latin typeface="Arial" charset="0"/>
                          <a:cs typeface="Arial" charset="0"/>
                        </a:rPr>
                        <a:t>لا يتغير مع الزمن</a:t>
                      </a:r>
                      <a:r>
                        <a:rPr kumimoji="0" lang="en-US" sz="2400" b="0" i="0" u="none" strike="noStrike" cap="none" normalizeH="0" baseline="0" dirty="0" smtClean="0">
                          <a:ln>
                            <a:noFill/>
                          </a:ln>
                          <a:solidFill>
                            <a:schemeClr val="tx1"/>
                          </a:solidFill>
                          <a:effectLst/>
                          <a:latin typeface="Arial" charset="0"/>
                          <a:cs typeface="Arial" charset="0"/>
                        </a:rPr>
                        <a:t> </a:t>
                      </a: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Char char="ü"/>
                        <a:tabLst/>
                        <a:defRPr/>
                      </a:pPr>
                      <a:r>
                        <a:rPr kumimoji="0" lang="ar-JO" sz="2400" b="0" i="0" u="none" strike="noStrike" cap="none" normalizeH="0" baseline="0" dirty="0" smtClean="0">
                          <a:ln>
                            <a:noFill/>
                          </a:ln>
                          <a:solidFill>
                            <a:schemeClr val="tx1"/>
                          </a:solidFill>
                          <a:effectLst/>
                          <a:latin typeface="Arial" charset="0"/>
                          <a:cs typeface="Arial" charset="0"/>
                        </a:rPr>
                        <a:t>الفروقات بين النساء والرجال هي نفسها في</a:t>
                      </a:r>
                      <a:r>
                        <a:rPr kumimoji="0" lang="ar-LB" sz="2400" b="0" i="0" u="none" strike="noStrike" cap="none" normalizeH="0" baseline="0" dirty="0" smtClean="0">
                          <a:ln>
                            <a:noFill/>
                          </a:ln>
                          <a:solidFill>
                            <a:schemeClr val="tx1"/>
                          </a:solidFill>
                          <a:effectLst/>
                          <a:latin typeface="Arial" charset="0"/>
                          <a:cs typeface="Arial" charset="0"/>
                        </a:rPr>
                        <a:t> جميع</a:t>
                      </a:r>
                      <a:r>
                        <a:rPr kumimoji="0" lang="ar-JO" sz="2400" b="0" i="0" u="none" strike="noStrike" cap="none" normalizeH="0" baseline="0" dirty="0" smtClean="0">
                          <a:ln>
                            <a:noFill/>
                          </a:ln>
                          <a:solidFill>
                            <a:schemeClr val="tx1"/>
                          </a:solidFill>
                          <a:effectLst/>
                          <a:latin typeface="Arial" charset="0"/>
                          <a:cs typeface="Arial" charset="0"/>
                        </a:rPr>
                        <a:t> أنحاء العالم</a:t>
                      </a:r>
                      <a:endParaRPr kumimoji="0" lang="en-US" sz="2400" b="0" i="0" u="none" strike="noStrike" cap="none" normalizeH="0" baseline="0" dirty="0" smtClean="0">
                        <a:ln>
                          <a:noFill/>
                        </a:ln>
                        <a:solidFill>
                          <a:schemeClr val="tx1"/>
                        </a:solidFill>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Char char="ü"/>
                        <a:tabLst/>
                      </a:pPr>
                      <a:endParaRPr kumimoji="0" lang="fr-FR" sz="24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Char char="ü"/>
                        <a:tabLst/>
                      </a:pPr>
                      <a:r>
                        <a:rPr kumimoji="0" lang="ar-MA" sz="2400" b="0" i="0" u="none" strike="noStrike" cap="none" normalizeH="0" baseline="0" dirty="0" smtClean="0">
                          <a:ln>
                            <a:noFill/>
                          </a:ln>
                          <a:solidFill>
                            <a:schemeClr val="tx1"/>
                          </a:solidFill>
                          <a:effectLst/>
                          <a:latin typeface="Tahoma" pitchFamily="34" charset="0"/>
                          <a:cs typeface="Arial" pitchFamily="34" charset="0"/>
                        </a:rPr>
                        <a:t>له بعد اجتماعي</a:t>
                      </a: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Char char="ü"/>
                        <a:tabLst/>
                      </a:pPr>
                      <a:r>
                        <a:rPr kumimoji="0" lang="ar-MA" sz="2400" b="0" i="0" u="none" strike="noStrike" cap="none" normalizeH="0" baseline="0" dirty="0" smtClean="0">
                          <a:ln>
                            <a:noFill/>
                          </a:ln>
                          <a:solidFill>
                            <a:schemeClr val="tx1"/>
                          </a:solidFill>
                          <a:effectLst/>
                          <a:latin typeface="Tahoma" pitchFamily="34" charset="0"/>
                          <a:cs typeface="Arial" pitchFamily="34" charset="0"/>
                        </a:rPr>
                        <a:t>مكتسب</a:t>
                      </a: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Char char="ü"/>
                        <a:tabLst/>
                      </a:pPr>
                      <a:r>
                        <a:rPr kumimoji="0" lang="ar-MA" sz="2400" b="0" i="0" u="none" strike="noStrike" cap="none" normalizeH="0" baseline="0" dirty="0" smtClean="0">
                          <a:ln>
                            <a:noFill/>
                          </a:ln>
                          <a:solidFill>
                            <a:schemeClr val="tx1"/>
                          </a:solidFill>
                          <a:effectLst/>
                          <a:latin typeface="Tahoma" pitchFamily="34" charset="0"/>
                          <a:cs typeface="Arial" pitchFamily="34" charset="0"/>
                        </a:rPr>
                        <a:t>ثقافي</a:t>
                      </a: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Char char="ü"/>
                        <a:tabLst/>
                      </a:pPr>
                      <a:r>
                        <a:rPr kumimoji="0" lang="ar-MA" sz="2400" b="0" i="0" u="none" strike="noStrike" cap="none" normalizeH="0" baseline="0" dirty="0" smtClean="0">
                          <a:ln>
                            <a:noFill/>
                          </a:ln>
                          <a:solidFill>
                            <a:schemeClr val="tx1"/>
                          </a:solidFill>
                          <a:effectLst/>
                          <a:latin typeface="Tahoma" pitchFamily="34" charset="0"/>
                          <a:cs typeface="Arial" pitchFamily="34" charset="0"/>
                        </a:rPr>
                        <a:t>يتغير حسب السياقات التاريخية والثقافية</a:t>
                      </a:r>
                      <a:r>
                        <a:rPr kumimoji="0" lang="ar-SA" sz="2400" b="0" i="0" u="none" strike="noStrike" cap="none" normalizeH="0" baseline="0" dirty="0" smtClean="0">
                          <a:ln>
                            <a:noFill/>
                          </a:ln>
                          <a:solidFill>
                            <a:schemeClr val="tx1"/>
                          </a:solidFill>
                          <a:effectLst/>
                          <a:latin typeface="Arial" charset="0"/>
                          <a:cs typeface="Arial" charset="0"/>
                        </a:rPr>
                        <a:t> مع الزمن و يتأثر بعوامل كثيرة</a:t>
                      </a:r>
                      <a:r>
                        <a:rPr kumimoji="0" lang="en-US" sz="2400" b="0" i="0" u="none" strike="noStrike" cap="none" normalizeH="0" baseline="0" dirty="0" smtClean="0">
                          <a:ln>
                            <a:noFill/>
                          </a:ln>
                          <a:solidFill>
                            <a:schemeClr val="tx1"/>
                          </a:solidFill>
                          <a:effectLst/>
                          <a:latin typeface="Arial" charset="0"/>
                          <a:cs typeface="Arial" charset="0"/>
                        </a:rPr>
                        <a:t> </a:t>
                      </a:r>
                      <a:endParaRPr kumimoji="0" lang="ar-MA" sz="24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Char char="ü"/>
                        <a:tabLst/>
                        <a:defRPr/>
                      </a:pPr>
                      <a:r>
                        <a:rPr kumimoji="0" lang="ar-MA" sz="2400" b="0" i="0" u="none" strike="noStrike" cap="none" normalizeH="0" baseline="0" dirty="0" smtClean="0">
                          <a:ln>
                            <a:noFill/>
                          </a:ln>
                          <a:solidFill>
                            <a:schemeClr val="tx1"/>
                          </a:solidFill>
                          <a:effectLst/>
                          <a:latin typeface="Tahoma" pitchFamily="34" charset="0"/>
                          <a:cs typeface="Arial" pitchFamily="34" charset="0"/>
                        </a:rPr>
                        <a:t>يشكل الشخصية الاجتماعية للإنسان ويحدد أدواره ومكانته في مجتمع ما</a:t>
                      </a:r>
                      <a:endParaRPr kumimoji="0" lang="ar-SA" sz="2400" b="0" i="0" u="none" strike="noStrike" cap="none" normalizeH="0" baseline="0" dirty="0" smtClean="0">
                        <a:ln>
                          <a:noFill/>
                        </a:ln>
                        <a:solidFill>
                          <a:schemeClr val="tx1"/>
                        </a:solidFill>
                        <a:effectLst/>
                        <a:latin typeface="Tahoma"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Char char="ü"/>
                        <a:tabLst/>
                        <a:defRPr/>
                      </a:pPr>
                      <a:r>
                        <a:rPr kumimoji="0" lang="ar-SA" sz="2400" b="0" i="0" u="none" strike="noStrike" cap="none" normalizeH="0" baseline="0" dirty="0" smtClean="0">
                          <a:ln>
                            <a:noFill/>
                          </a:ln>
                          <a:solidFill>
                            <a:schemeClr val="tx1"/>
                          </a:solidFill>
                          <a:effectLst/>
                          <a:latin typeface="Arial" charset="0"/>
                          <a:cs typeface="Arial" charset="0"/>
                        </a:rPr>
                        <a:t>تختلف </a:t>
                      </a:r>
                      <a:r>
                        <a:rPr kumimoji="0" lang="ar-LB" sz="2400" b="0" i="0" u="none" strike="noStrike" cap="none" normalizeH="0" baseline="0" dirty="0" smtClean="0">
                          <a:ln>
                            <a:noFill/>
                          </a:ln>
                          <a:solidFill>
                            <a:schemeClr val="tx1"/>
                          </a:solidFill>
                          <a:effectLst/>
                          <a:latin typeface="Arial" charset="0"/>
                          <a:cs typeface="Arial" charset="0"/>
                        </a:rPr>
                        <a:t>الفروقات </a:t>
                      </a:r>
                      <a:r>
                        <a:rPr kumimoji="0" lang="ar-SA" sz="2400" b="0" i="0" u="none" strike="noStrike" cap="none" normalizeH="0" baseline="0" dirty="0" smtClean="0">
                          <a:ln>
                            <a:noFill/>
                          </a:ln>
                          <a:solidFill>
                            <a:schemeClr val="tx1"/>
                          </a:solidFill>
                          <a:effectLst/>
                          <a:latin typeface="Arial" charset="0"/>
                          <a:cs typeface="Arial" charset="0"/>
                        </a:rPr>
                        <a:t>باختلاف العرق واللون والطبقة الاجتماعية والدّين والثّقافة والعمر والحالة الاجتماعية</a:t>
                      </a:r>
                      <a:r>
                        <a:rPr kumimoji="0" lang="en-US" sz="2400" b="0" i="0" u="none" strike="noStrike" cap="none" normalizeH="0" baseline="0" dirty="0" smtClean="0">
                          <a:ln>
                            <a:noFill/>
                          </a:ln>
                          <a:solidFill>
                            <a:schemeClr val="tx1"/>
                          </a:solidFill>
                          <a:effectLst/>
                          <a:latin typeface="Arial" charset="0"/>
                          <a:cs typeface="Arial" charset="0"/>
                        </a:rPr>
                        <a:t> </a:t>
                      </a:r>
                    </a:p>
                    <a:p>
                      <a:pPr marL="0" marR="0" lvl="0" indent="0" algn="ctr" defTabSz="914400" rtl="1" eaLnBrk="1" fontAlgn="base" latinLnBrk="0" hangingPunct="1">
                        <a:lnSpc>
                          <a:spcPct val="100000"/>
                        </a:lnSpc>
                        <a:spcBef>
                          <a:spcPct val="20000"/>
                        </a:spcBef>
                        <a:spcAft>
                          <a:spcPct val="0"/>
                        </a:spcAft>
                        <a:buClr>
                          <a:schemeClr val="hlink"/>
                        </a:buClr>
                        <a:buSzPct val="80000"/>
                        <a:buFont typeface="Arial" pitchFamily="34" charset="0"/>
                        <a:buNone/>
                        <a:tabLst/>
                      </a:pPr>
                      <a:endParaRPr kumimoji="0" lang="fr-FR" sz="2400" b="0" i="0" u="none" strike="noStrike" cap="none" normalizeH="0" baseline="0" dirty="0" smtClean="0">
                        <a:ln>
                          <a:noFill/>
                        </a:ln>
                        <a:solidFill>
                          <a:schemeClr val="tx1"/>
                        </a:solidFill>
                        <a:effectLst/>
                        <a:latin typeface="Tahoma"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Date Placeholder 3"/>
          <p:cNvSpPr>
            <a:spLocks noGrp="1"/>
          </p:cNvSpPr>
          <p:nvPr>
            <p:ph type="dt" sz="half" idx="10"/>
          </p:nvPr>
        </p:nvSpPr>
        <p:spPr/>
        <p:txBody>
          <a:bodyPr/>
          <a:lstStyle/>
          <a:p>
            <a:fld id="{D549CE23-8F4D-4A0C-872B-29AB80AC6E6C}" type="datetime1">
              <a:rPr lang="en-US" altLang="en-US" smtClean="0"/>
              <a:pPr/>
              <a:t>11/2/2009</a:t>
            </a:fld>
            <a:endParaRPr lang="en-US" altLang="en-US"/>
          </a:p>
        </p:txBody>
      </p:sp>
      <p:sp>
        <p:nvSpPr>
          <p:cNvPr id="5" name="Slide Number Placeholder 4"/>
          <p:cNvSpPr>
            <a:spLocks noGrp="1"/>
          </p:cNvSpPr>
          <p:nvPr>
            <p:ph type="sldNum" sz="quarter" idx="12"/>
          </p:nvPr>
        </p:nvSpPr>
        <p:spPr/>
        <p:txBody>
          <a:bodyPr/>
          <a:lstStyle/>
          <a:p>
            <a:fld id="{22A1264D-B4A2-4BEB-BB92-A2B7FFB8C9D7}" type="slidenum">
              <a:rPr lang="en-US" altLang="en-US" smtClean="0"/>
              <a:pPr/>
              <a:t>27</a:t>
            </a:fld>
            <a:endParaRPr lang="en-US" altLang="en-US"/>
          </a:p>
        </p:txBody>
      </p:sp>
      <p:sp>
        <p:nvSpPr>
          <p:cNvPr id="6" name="Footer Placeholder 5"/>
          <p:cNvSpPr>
            <a:spLocks noGrp="1"/>
          </p:cNvSpPr>
          <p:nvPr>
            <p:ph type="ftr" sz="quarter" idx="11"/>
          </p:nvPr>
        </p:nvSpPr>
        <p:spPr>
          <a:xfrm>
            <a:off x="3286116" y="6400800"/>
            <a:ext cx="4786346" cy="457200"/>
          </a:xfrm>
        </p:spPr>
        <p:txBody>
          <a:bodyPr/>
          <a:lstStyle/>
          <a:p>
            <a:r>
              <a:rPr lang="ar-SA" altLang="en-US" dirty="0" smtClean="0"/>
              <a:t>د/ كاسر نصر المنصور - جامعة الملك عبد العزيز- كلية الإقتصاد والإدارة</a:t>
            </a:r>
            <a:endParaRPr lang="en-US"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4-....</a:t>
            </a:r>
            <a:r>
              <a:rPr lang="ar-LB" b="1" dirty="0" smtClean="0"/>
              <a:t>هوية النوع الاجتماعي</a:t>
            </a:r>
            <a:endParaRPr lang="en-US" dirty="0"/>
          </a:p>
        </p:txBody>
      </p:sp>
      <p:sp>
        <p:nvSpPr>
          <p:cNvPr id="3" name="Date Placeholder 2"/>
          <p:cNvSpPr>
            <a:spLocks noGrp="1"/>
          </p:cNvSpPr>
          <p:nvPr>
            <p:ph type="dt" sz="half" idx="10"/>
          </p:nvPr>
        </p:nvSpPr>
        <p:spPr/>
        <p:txBody>
          <a:bodyPr/>
          <a:lstStyle/>
          <a:p>
            <a:fld id="{335722D8-CC3D-4143-BD75-1343C8F9A56B}"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28</a:t>
            </a:fld>
            <a:endParaRPr lang="en-US" altLang="en-US"/>
          </a:p>
        </p:txBody>
      </p:sp>
      <p:sp>
        <p:nvSpPr>
          <p:cNvPr id="6" name="Content Placeholder 5"/>
          <p:cNvSpPr>
            <a:spLocks noGrp="1"/>
          </p:cNvSpPr>
          <p:nvPr>
            <p:ph sz="quarter" idx="1"/>
          </p:nvPr>
        </p:nvSpPr>
        <p:spPr/>
        <p:txBody>
          <a:bodyPr/>
          <a:lstStyle/>
          <a:p>
            <a:pPr algn="just" rtl="1">
              <a:buFont typeface="Wingdings" pitchFamily="2" charset="2"/>
              <a:buNone/>
            </a:pPr>
            <a:r>
              <a:rPr lang="ar-LB" b="1" dirty="0" smtClean="0">
                <a:solidFill>
                  <a:srgbClr val="FF5050"/>
                </a:solidFill>
              </a:rPr>
              <a:t>للنساء والرجال:</a:t>
            </a:r>
          </a:p>
          <a:p>
            <a:pPr algn="just" rtl="1"/>
            <a:r>
              <a:rPr lang="ar-LB" dirty="0" smtClean="0"/>
              <a:t>تحدد الطريقة التي ينظر اليها للنساء والرجال</a:t>
            </a:r>
            <a:r>
              <a:rPr lang="ar-SA" dirty="0" smtClean="0"/>
              <a:t>.</a:t>
            </a:r>
            <a:r>
              <a:rPr lang="ar-LB" dirty="0" smtClean="0"/>
              <a:t> </a:t>
            </a:r>
            <a:endParaRPr lang="ar-JO" dirty="0" smtClean="0"/>
          </a:p>
          <a:p>
            <a:pPr algn="just" rtl="1"/>
            <a:r>
              <a:rPr lang="ar-LB" dirty="0" smtClean="0"/>
              <a:t>تحدد توقعات وأسلوب</a:t>
            </a:r>
            <a:r>
              <a:rPr lang="ar-SA" dirty="0" smtClean="0"/>
              <a:t> </a:t>
            </a:r>
            <a:r>
              <a:rPr lang="ar-LB" dirty="0" smtClean="0"/>
              <a:t>تفكيرهم وتصرفاتهم</a:t>
            </a:r>
            <a:r>
              <a:rPr lang="ar-SA" dirty="0" smtClean="0"/>
              <a:t>.</a:t>
            </a:r>
            <a:endParaRPr lang="ar-JO" dirty="0" smtClean="0"/>
          </a:p>
          <a:p>
            <a:pPr algn="just" rtl="1"/>
            <a:r>
              <a:rPr lang="ar-LB" dirty="0" smtClean="0"/>
              <a:t>تحدد الصفات والأدوار والأنشطة والمسؤوليات المرتبطة بالرجال والنساء في وقت معين</a:t>
            </a:r>
            <a:r>
              <a:rPr lang="ar-SA" dirty="0" smtClean="0"/>
              <a:t>.</a:t>
            </a:r>
            <a:endParaRPr lang="ar-LB" dirty="0" smtClean="0"/>
          </a:p>
          <a:p>
            <a:pPr algn="just" rtl="1"/>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altLang="en-US" dirty="0" smtClean="0">
                <a:solidFill>
                  <a:srgbClr val="660033"/>
                </a:solidFill>
                <a:latin typeface="Georgia" pitchFamily="18" charset="0"/>
              </a:rPr>
              <a:t>4-.....وظيفة النوع الاجتماعي</a:t>
            </a:r>
            <a:endParaRPr lang="en-US" dirty="0"/>
          </a:p>
        </p:txBody>
      </p:sp>
      <p:sp>
        <p:nvSpPr>
          <p:cNvPr id="3" name="Date Placeholder 2"/>
          <p:cNvSpPr>
            <a:spLocks noGrp="1"/>
          </p:cNvSpPr>
          <p:nvPr>
            <p:ph type="dt" sz="half" idx="10"/>
          </p:nvPr>
        </p:nvSpPr>
        <p:spPr/>
        <p:txBody>
          <a:bodyPr/>
          <a:lstStyle/>
          <a:p>
            <a:fld id="{879FE675-FD6E-4A67-A11C-EC3571ACCE95}"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29</a:t>
            </a:fld>
            <a:endParaRPr lang="en-US" altLang="en-US"/>
          </a:p>
        </p:txBody>
      </p:sp>
      <p:sp>
        <p:nvSpPr>
          <p:cNvPr id="6" name="Content Placeholder 5"/>
          <p:cNvSpPr>
            <a:spLocks noGrp="1"/>
          </p:cNvSpPr>
          <p:nvPr>
            <p:ph sz="quarter" idx="1"/>
          </p:nvPr>
        </p:nvSpPr>
        <p:spPr/>
        <p:txBody>
          <a:bodyPr>
            <a:normAutofit/>
          </a:bodyPr>
          <a:lstStyle/>
          <a:p>
            <a:pPr algn="just" rtl="1"/>
            <a:r>
              <a:rPr lang="ar-SA" altLang="en-US" sz="3200" b="1" dirty="0" smtClean="0">
                <a:solidFill>
                  <a:srgbClr val="FF5050"/>
                </a:solidFill>
              </a:rPr>
              <a:t>دمج منظور/ منحى النوع الاجتماعي</a:t>
            </a:r>
            <a:r>
              <a:rPr lang="en-US" altLang="en-US" sz="3200" b="1" dirty="0" smtClean="0">
                <a:solidFill>
                  <a:srgbClr val="FF5050"/>
                </a:solidFill>
              </a:rPr>
              <a:t>:</a:t>
            </a:r>
            <a:endParaRPr lang="en-US" altLang="en-US" sz="2800" b="1" dirty="0" smtClean="0">
              <a:solidFill>
                <a:srgbClr val="FF5050"/>
              </a:solidFill>
              <a:latin typeface="Comic Sans MS" pitchFamily="66" charset="0"/>
            </a:endParaRPr>
          </a:p>
          <a:p>
            <a:pPr algn="just" rtl="1">
              <a:buNone/>
            </a:pPr>
            <a:r>
              <a:rPr lang="ar-SA" altLang="en-US" sz="3200" dirty="0" smtClean="0">
                <a:solidFill>
                  <a:srgbClr val="000066"/>
                </a:solidFill>
                <a:latin typeface="Arial" charset="0"/>
              </a:rPr>
              <a:t>إستراتيجية لجعل قضايا وتجارب الرجل والمرأة جزءا</a:t>
            </a:r>
            <a:r>
              <a:rPr lang="en-US" altLang="en-US" sz="3200" dirty="0" smtClean="0">
                <a:solidFill>
                  <a:srgbClr val="000066"/>
                </a:solidFill>
                <a:latin typeface="Arial" charset="0"/>
              </a:rPr>
              <a:t> </a:t>
            </a:r>
            <a:r>
              <a:rPr lang="ar-SA" altLang="en-US" sz="3200" dirty="0" smtClean="0">
                <a:solidFill>
                  <a:srgbClr val="000066"/>
                </a:solidFill>
                <a:latin typeface="Arial" charset="0"/>
              </a:rPr>
              <a:t> لايتجزأ من عملية “ </a:t>
            </a:r>
            <a:r>
              <a:rPr lang="ar-SA" altLang="en-US" sz="3600" i="1" dirty="0" smtClean="0">
                <a:solidFill>
                  <a:srgbClr val="000066"/>
                </a:solidFill>
                <a:latin typeface="Arial" charset="0"/>
              </a:rPr>
              <a:t>وضع وتنفيذ ومراقبة وتقييم</a:t>
            </a:r>
            <a:r>
              <a:rPr lang="en-US" altLang="en-US" sz="3600" i="1" dirty="0" smtClean="0">
                <a:solidFill>
                  <a:srgbClr val="000066"/>
                </a:solidFill>
                <a:latin typeface="Arial" charset="0"/>
              </a:rPr>
              <a:t>”</a:t>
            </a:r>
            <a:r>
              <a:rPr lang="ar-SA" altLang="en-US" sz="3200" i="1" dirty="0" smtClean="0">
                <a:solidFill>
                  <a:srgbClr val="000066"/>
                </a:solidFill>
                <a:latin typeface="Arial" charset="0"/>
              </a:rPr>
              <a:t> </a:t>
            </a:r>
            <a:r>
              <a:rPr lang="ar-SA" altLang="en-US" sz="3200" dirty="0" smtClean="0">
                <a:solidFill>
                  <a:srgbClr val="000066"/>
                </a:solidFill>
                <a:latin typeface="Arial" charset="0"/>
              </a:rPr>
              <a:t>السياسات والبرامج في القطاعات السياسية/ الإقتصادية</a:t>
            </a:r>
            <a:r>
              <a:rPr lang="en-US" altLang="en-US" sz="3200" dirty="0" smtClean="0">
                <a:solidFill>
                  <a:srgbClr val="000066"/>
                </a:solidFill>
                <a:latin typeface="Arial" charset="0"/>
              </a:rPr>
              <a:t>/ </a:t>
            </a:r>
          </a:p>
          <a:p>
            <a:pPr algn="just" rtl="1">
              <a:buNone/>
            </a:pPr>
            <a:r>
              <a:rPr lang="ar-SA" altLang="en-US" sz="3200" dirty="0" smtClean="0">
                <a:solidFill>
                  <a:srgbClr val="000066"/>
                </a:solidFill>
                <a:latin typeface="Arial" charset="0"/>
              </a:rPr>
              <a:t>الإجتماعية وعلى جميع المستويات</a:t>
            </a:r>
            <a:r>
              <a:rPr lang="en-US" altLang="en-US" sz="3200" dirty="0" smtClean="0">
                <a:solidFill>
                  <a:srgbClr val="000066"/>
                </a:solidFill>
                <a:latin typeface="Arial" charset="0"/>
              </a:rPr>
              <a:t> </a:t>
            </a:r>
            <a:r>
              <a:rPr lang="ar-SA" altLang="en-US" sz="3200" dirty="0" smtClean="0">
                <a:solidFill>
                  <a:srgbClr val="000066"/>
                </a:solidFill>
                <a:latin typeface="Arial" charset="0"/>
              </a:rPr>
              <a:t>لفائدة الرجل والمرأة</a:t>
            </a:r>
            <a:r>
              <a:rPr lang="en-US" altLang="en-US" sz="3200" dirty="0" smtClean="0">
                <a:solidFill>
                  <a:srgbClr val="000066"/>
                </a:solidFill>
                <a:latin typeface="Comic Sans MS" pitchFamily="66" charset="0"/>
              </a:rPr>
              <a:t>  </a:t>
            </a:r>
            <a:r>
              <a:rPr lang="ar-SA" altLang="en-US" sz="3200" dirty="0" smtClean="0">
                <a:solidFill>
                  <a:srgbClr val="660033"/>
                </a:solidFill>
              </a:rPr>
              <a:t>بغرض المساواة بين الرجل والمرأة.</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dirty="0" smtClean="0"/>
              <a:t> مفهوم التنمية البشرية</a:t>
            </a:r>
            <a:r>
              <a:rPr lang="en-US" b="1" dirty="0" smtClean="0"/>
              <a:t>.I</a:t>
            </a:r>
            <a:endParaRPr lang="en-US" dirty="0"/>
          </a:p>
        </p:txBody>
      </p:sp>
      <p:sp>
        <p:nvSpPr>
          <p:cNvPr id="3" name="Content Placeholder 2"/>
          <p:cNvSpPr>
            <a:spLocks noGrp="1"/>
          </p:cNvSpPr>
          <p:nvPr>
            <p:ph idx="1"/>
          </p:nvPr>
        </p:nvSpPr>
        <p:spPr/>
        <p:txBody>
          <a:bodyPr>
            <a:noAutofit/>
          </a:bodyPr>
          <a:lstStyle/>
          <a:p>
            <a:pPr algn="just" rtl="1"/>
            <a:r>
              <a:rPr lang="ar-SA" sz="2800" dirty="0" smtClean="0"/>
              <a:t>التنمية</a:t>
            </a:r>
            <a:r>
              <a:rPr lang="en-US" sz="2800" dirty="0" smtClean="0"/>
              <a:t> </a:t>
            </a:r>
            <a:r>
              <a:rPr lang="ar-SA" sz="2800" dirty="0" smtClean="0"/>
              <a:t>هي حصيلة التغيرات الاقتصادية والاجتماعية عند مجموعة من البشر، والتي تجعلهم قادرين على زيادة إنتاجهم الحقيقي الإجمالي بصفة متراكمة ومستدامة .</a:t>
            </a:r>
          </a:p>
          <a:p>
            <a:pPr algn="just" rtl="1"/>
            <a:r>
              <a:rPr lang="ar-SA" sz="2800" dirty="0" smtClean="0"/>
              <a:t>ويتضمن تعريف التنمية عنصرين أساسين:</a:t>
            </a:r>
          </a:p>
          <a:p>
            <a:pPr algn="just" rtl="1">
              <a:buNone/>
            </a:pPr>
            <a:r>
              <a:rPr lang="ar-SA" sz="2800" dirty="0" smtClean="0">
                <a:solidFill>
                  <a:srgbClr val="FF0000"/>
                </a:solidFill>
              </a:rPr>
              <a:t>العنصر الأول: </a:t>
            </a:r>
            <a:r>
              <a:rPr lang="ar-SA" sz="2800" dirty="0" smtClean="0"/>
              <a:t>يعتبر أن ” التنمية “ ظاهرة نوعية ويكون النمو فيها كميا واقتصاديا. وهذه التنمية تتميز من هذا المنطلق عن ” النمو “ إذ ممكن أن تعرف بعض البلدان حالات نمو دون تنمية ، (مثلا موارد منجمية أو نفطية ينتج ازدياد مؤقت في الانتاج المحلي الإجمالي ... ولكن ينتهي عند انتهاء هذه الموارد).</a:t>
            </a:r>
          </a:p>
          <a:p>
            <a:pPr algn="just" rtl="1">
              <a:buNone/>
            </a:pPr>
            <a:endParaRPr lang="ar-SA" sz="2800" dirty="0" smtClean="0"/>
          </a:p>
        </p:txBody>
      </p:sp>
      <p:sp>
        <p:nvSpPr>
          <p:cNvPr id="4" name="Date Placeholder 3"/>
          <p:cNvSpPr>
            <a:spLocks noGrp="1"/>
          </p:cNvSpPr>
          <p:nvPr>
            <p:ph type="dt" sz="half" idx="10"/>
          </p:nvPr>
        </p:nvSpPr>
        <p:spPr/>
        <p:txBody>
          <a:bodyPr/>
          <a:lstStyle/>
          <a:p>
            <a:fld id="{8A8D0721-C52D-4F73-BB95-31ED6BC3CD21}" type="datetime1">
              <a:rPr lang="en-US" altLang="en-US" smtClean="0"/>
              <a:pPr/>
              <a:t>11/2/2009</a:t>
            </a:fld>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3</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4-...</a:t>
            </a:r>
            <a:r>
              <a:rPr lang="ar-LB" b="1" dirty="0" smtClean="0"/>
              <a:t>علاقات النوع الاجتماعي</a:t>
            </a:r>
            <a:endParaRPr lang="en-US" dirty="0"/>
          </a:p>
        </p:txBody>
      </p:sp>
      <p:sp>
        <p:nvSpPr>
          <p:cNvPr id="3" name="Date Placeholder 2"/>
          <p:cNvSpPr>
            <a:spLocks noGrp="1"/>
          </p:cNvSpPr>
          <p:nvPr>
            <p:ph type="dt" sz="half" idx="10"/>
          </p:nvPr>
        </p:nvSpPr>
        <p:spPr/>
        <p:txBody>
          <a:bodyPr/>
          <a:lstStyle/>
          <a:p>
            <a:fld id="{AE71C161-44DB-44DC-8616-68BBDC0530DC}"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30</a:t>
            </a:fld>
            <a:endParaRPr lang="en-US" altLang="en-US"/>
          </a:p>
        </p:txBody>
      </p:sp>
      <p:sp>
        <p:nvSpPr>
          <p:cNvPr id="6" name="Content Placeholder 5"/>
          <p:cNvSpPr>
            <a:spLocks noGrp="1"/>
          </p:cNvSpPr>
          <p:nvPr>
            <p:ph sz="quarter" idx="1"/>
          </p:nvPr>
        </p:nvSpPr>
        <p:spPr/>
        <p:txBody>
          <a:bodyPr/>
          <a:lstStyle/>
          <a:p>
            <a:pPr algn="just" rtl="1">
              <a:buFont typeface="Wingdings" pitchFamily="2" charset="2"/>
              <a:buChar char="Ø"/>
            </a:pPr>
            <a:r>
              <a:rPr lang="ar-LB" dirty="0" smtClean="0"/>
              <a:t>علاقات القوى بين الرجال والنساء</a:t>
            </a:r>
            <a:r>
              <a:rPr lang="ar-SA" dirty="0" smtClean="0"/>
              <a:t>.</a:t>
            </a:r>
            <a:endParaRPr lang="ar-LB" dirty="0" smtClean="0"/>
          </a:p>
          <a:p>
            <a:pPr algn="just" rtl="1">
              <a:buFont typeface="Wingdings" pitchFamily="2" charset="2"/>
              <a:buChar char="Ø"/>
            </a:pPr>
            <a:r>
              <a:rPr lang="ar-LB" dirty="0" smtClean="0"/>
              <a:t>بسببها تشغل النساء مرتبة دونية في المجتمع</a:t>
            </a:r>
            <a:r>
              <a:rPr lang="ar-SA" dirty="0" smtClean="0"/>
              <a:t>.</a:t>
            </a:r>
            <a:r>
              <a:rPr lang="ar-LB" dirty="0" smtClean="0"/>
              <a:t> </a:t>
            </a:r>
            <a:endParaRPr lang="ar-JO" dirty="0" smtClean="0"/>
          </a:p>
          <a:p>
            <a:pPr algn="just" rtl="1">
              <a:buFont typeface="Wingdings" pitchFamily="2" charset="2"/>
              <a:buChar char="Ø"/>
            </a:pPr>
            <a:r>
              <a:rPr lang="ar-LB" dirty="0" smtClean="0"/>
              <a:t>يمكن أن تكون علاقات تعاون وتواصل ودعم مشترك</a:t>
            </a:r>
            <a:r>
              <a:rPr lang="ar-SA" dirty="0" smtClean="0"/>
              <a:t>.</a:t>
            </a:r>
            <a:r>
              <a:rPr lang="ar-LB" dirty="0" smtClean="0"/>
              <a:t> </a:t>
            </a:r>
          </a:p>
          <a:p>
            <a:pPr algn="just" rtl="1">
              <a:buFont typeface="Wingdings" pitchFamily="2" charset="2"/>
              <a:buChar char="Ø"/>
            </a:pPr>
            <a:r>
              <a:rPr lang="ar-LB" dirty="0" smtClean="0"/>
              <a:t>أو يمكن أن تكون علاقات فصل وتمييز وتنافس وتضارب بسبب الاختلاف وعدم المساواة</a:t>
            </a:r>
            <a:r>
              <a:rPr lang="ar-SA" dirty="0" smtClean="0"/>
              <a:t>.</a:t>
            </a:r>
            <a:r>
              <a:rPr lang="ar-LB" dirty="0" smtClean="0"/>
              <a:t> </a:t>
            </a:r>
          </a:p>
          <a:p>
            <a:pPr algn="just" rtl="1">
              <a:buFont typeface="Wingdings" pitchFamily="2" charset="2"/>
              <a:buChar char="Ø"/>
            </a:pPr>
            <a:r>
              <a:rPr lang="ar-LB" dirty="0" smtClean="0"/>
              <a:t>تدل على كيفية توزيع السلطة بين الرجال والنساء</a:t>
            </a:r>
            <a:r>
              <a:rPr lang="ar-SA" dirty="0" smtClean="0"/>
              <a:t>.</a:t>
            </a:r>
            <a:endParaRPr lang="ar-LB" dirty="0" smtClean="0"/>
          </a:p>
          <a:p>
            <a:pPr algn="just" rtl="1">
              <a:buFont typeface="Wingdings" pitchFamily="2" charset="2"/>
              <a:buChar char="Ø"/>
            </a:pPr>
            <a:r>
              <a:rPr lang="ar-LB" dirty="0" smtClean="0"/>
              <a:t>توضح العلاقات بين الناس ومجتمعاتهم إذا اختلفت هذه العلاقات بسبب الجنس</a:t>
            </a:r>
            <a:r>
              <a:rPr lang="ar-SA" dirty="0" smtClean="0"/>
              <a:t>.</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4-...حاجات النوع العملية</a:t>
            </a:r>
            <a:r>
              <a:rPr lang="en-US" dirty="0" smtClean="0"/>
              <a:t> </a:t>
            </a:r>
            <a:endParaRPr lang="en-US" dirty="0"/>
          </a:p>
        </p:txBody>
      </p:sp>
      <p:sp>
        <p:nvSpPr>
          <p:cNvPr id="3" name="Date Placeholder 2"/>
          <p:cNvSpPr>
            <a:spLocks noGrp="1"/>
          </p:cNvSpPr>
          <p:nvPr>
            <p:ph type="dt" sz="half" idx="10"/>
          </p:nvPr>
        </p:nvSpPr>
        <p:spPr/>
        <p:txBody>
          <a:bodyPr/>
          <a:lstStyle/>
          <a:p>
            <a:fld id="{49C6AE78-F93F-4F48-AD5B-9FEDCA9F68AE}"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31</a:t>
            </a:fld>
            <a:endParaRPr lang="en-US" altLang="en-US"/>
          </a:p>
        </p:txBody>
      </p:sp>
      <p:sp>
        <p:nvSpPr>
          <p:cNvPr id="6" name="Content Placeholder 5"/>
          <p:cNvSpPr>
            <a:spLocks noGrp="1"/>
          </p:cNvSpPr>
          <p:nvPr>
            <p:ph sz="quarter" idx="1"/>
          </p:nvPr>
        </p:nvSpPr>
        <p:spPr/>
        <p:txBody>
          <a:bodyPr>
            <a:normAutofit/>
          </a:bodyPr>
          <a:lstStyle/>
          <a:p>
            <a:pPr algn="just" rtl="1">
              <a:lnSpc>
                <a:spcPct val="80000"/>
              </a:lnSpc>
              <a:buNone/>
            </a:pPr>
            <a:r>
              <a:rPr lang="ar-SA" sz="3600" b="1" dirty="0" smtClean="0">
                <a:solidFill>
                  <a:srgbClr val="FF5050"/>
                </a:solidFill>
              </a:rPr>
              <a:t>حاجات النوع العملية: </a:t>
            </a:r>
          </a:p>
          <a:p>
            <a:pPr algn="just" rtl="1">
              <a:lnSpc>
                <a:spcPct val="80000"/>
              </a:lnSpc>
            </a:pPr>
            <a:r>
              <a:rPr lang="ar-SA" sz="3600" dirty="0" smtClean="0"/>
              <a:t>هي حاجات النوع الاجتماعي التي يستطيع الرجال والنساء تحديدها لأنها مرتبطة بحياتهم اليومية.</a:t>
            </a:r>
          </a:p>
          <a:p>
            <a:pPr algn="just" rtl="1">
              <a:lnSpc>
                <a:spcPct val="80000"/>
              </a:lnSpc>
            </a:pPr>
            <a:r>
              <a:rPr lang="ar-SA" sz="3600" dirty="0" smtClean="0"/>
              <a:t>تختلف حاجات النساء العملية حسب الأدوار التي يقمن بها. </a:t>
            </a:r>
          </a:p>
          <a:p>
            <a:pPr algn="just" rtl="1">
              <a:lnSpc>
                <a:spcPct val="80000"/>
              </a:lnSpc>
            </a:pPr>
            <a:r>
              <a:rPr lang="ar-SA" sz="3600" dirty="0" smtClean="0"/>
              <a:t>هذه الحاجات هي في الغالب حاجات آنية وقصيرة المدى.</a:t>
            </a:r>
            <a:endParaRPr lang="ar-JO" sz="36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4-...حاجات النوع العملية</a:t>
            </a:r>
            <a:r>
              <a:rPr lang="en-US" dirty="0" smtClean="0"/>
              <a:t> </a:t>
            </a:r>
            <a:endParaRPr lang="en-US" dirty="0"/>
          </a:p>
        </p:txBody>
      </p:sp>
      <p:sp>
        <p:nvSpPr>
          <p:cNvPr id="3" name="Date Placeholder 2"/>
          <p:cNvSpPr>
            <a:spLocks noGrp="1"/>
          </p:cNvSpPr>
          <p:nvPr>
            <p:ph type="dt" sz="half" idx="10"/>
          </p:nvPr>
        </p:nvSpPr>
        <p:spPr/>
        <p:txBody>
          <a:bodyPr/>
          <a:lstStyle/>
          <a:p>
            <a:fld id="{FCDEAAA1-064D-413C-A837-0A9592122E43}"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32</a:t>
            </a:fld>
            <a:endParaRPr lang="en-US" altLang="en-US"/>
          </a:p>
        </p:txBody>
      </p:sp>
      <p:sp>
        <p:nvSpPr>
          <p:cNvPr id="6" name="Content Placeholder 5"/>
          <p:cNvSpPr>
            <a:spLocks noGrp="1"/>
          </p:cNvSpPr>
          <p:nvPr>
            <p:ph sz="quarter" idx="1"/>
          </p:nvPr>
        </p:nvSpPr>
        <p:spPr/>
        <p:txBody>
          <a:bodyPr>
            <a:normAutofit/>
          </a:bodyPr>
          <a:lstStyle/>
          <a:p>
            <a:pPr algn="just" rtl="1">
              <a:lnSpc>
                <a:spcPct val="80000"/>
              </a:lnSpc>
            </a:pPr>
            <a:r>
              <a:rPr lang="ar-SA" sz="3200" dirty="0" smtClean="0"/>
              <a:t>تجد النساء أن السكن الآمن والماء النظيف والعناية الصحية والدخل حاجات آنية ينبغي تلبيتها. </a:t>
            </a:r>
          </a:p>
          <a:p>
            <a:pPr algn="just" rtl="1">
              <a:lnSpc>
                <a:spcPct val="80000"/>
              </a:lnSpc>
            </a:pPr>
            <a:r>
              <a:rPr lang="ar-SA" sz="3200" dirty="0" smtClean="0"/>
              <a:t>إن تلبية حاجات النساء العملية ضروري للرقي بظروف معيشتهن، ولكنها لوحدها لن تؤدي إلى تغيير الوضع الدوني للمرأة. </a:t>
            </a:r>
          </a:p>
          <a:p>
            <a:pPr algn="just" rtl="1">
              <a:lnSpc>
                <a:spcPct val="80000"/>
              </a:lnSpc>
            </a:pPr>
            <a:r>
              <a:rPr lang="ar-SA" sz="3200" dirty="0" smtClean="0"/>
              <a:t>ويمكن أن يؤدي تلبية الحاجات العملية للنساء في بعض الحالات إلى تدعيم التقسيم النوعي (الجندري) للعمل.</a:t>
            </a:r>
            <a:endParaRPr lang="en-US" sz="3200" dirty="0" smtClean="0"/>
          </a:p>
          <a:p>
            <a:pPr algn="just" rtl="1"/>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solidFill>
                  <a:srgbClr val="FF5050"/>
                </a:solidFill>
              </a:rPr>
              <a:t>4-...الحاجات والمصالح الاستراتيجية</a:t>
            </a:r>
            <a:endParaRPr lang="en-US" b="1" dirty="0">
              <a:solidFill>
                <a:srgbClr val="FF5050"/>
              </a:solidFill>
            </a:endParaRPr>
          </a:p>
        </p:txBody>
      </p:sp>
      <p:sp>
        <p:nvSpPr>
          <p:cNvPr id="3" name="Date Placeholder 2"/>
          <p:cNvSpPr>
            <a:spLocks noGrp="1"/>
          </p:cNvSpPr>
          <p:nvPr>
            <p:ph type="dt" sz="half" idx="10"/>
          </p:nvPr>
        </p:nvSpPr>
        <p:spPr/>
        <p:txBody>
          <a:bodyPr/>
          <a:lstStyle/>
          <a:p>
            <a:fld id="{11AAD051-559C-4D49-BC69-E33AEE40A2C6}"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33</a:t>
            </a:fld>
            <a:endParaRPr lang="en-US" altLang="en-US"/>
          </a:p>
        </p:txBody>
      </p:sp>
      <p:sp>
        <p:nvSpPr>
          <p:cNvPr id="6" name="Content Placeholder 5"/>
          <p:cNvSpPr>
            <a:spLocks noGrp="1"/>
          </p:cNvSpPr>
          <p:nvPr>
            <p:ph sz="quarter" idx="1"/>
          </p:nvPr>
        </p:nvSpPr>
        <p:spPr/>
        <p:txBody>
          <a:bodyPr>
            <a:noAutofit/>
          </a:bodyPr>
          <a:lstStyle/>
          <a:p>
            <a:pPr algn="just" rtl="1">
              <a:buNone/>
            </a:pPr>
            <a:r>
              <a:rPr lang="ar-SA" sz="2800" b="1" dirty="0" smtClean="0">
                <a:solidFill>
                  <a:srgbClr val="FF5050"/>
                </a:solidFill>
              </a:rPr>
              <a:t>الحاجات والمصالح الإستراتيجيةهي:</a:t>
            </a:r>
          </a:p>
          <a:p>
            <a:pPr algn="just" rtl="1"/>
            <a:r>
              <a:rPr lang="ar-SA" sz="2800" dirty="0" smtClean="0"/>
              <a:t>الحاجات التي تعتبرها النساء مرتبطة بوضعهن الدوني في المجتمع.</a:t>
            </a:r>
          </a:p>
          <a:p>
            <a:pPr algn="just" rtl="1"/>
            <a:r>
              <a:rPr lang="ar-SA" sz="2800" dirty="0" smtClean="0"/>
              <a:t> وهي مرتبطة بقضايا السلطة، والتحكّم، و تقسيم العمل على أساس النوع الاجتماعي.</a:t>
            </a:r>
            <a:endParaRPr lang="ar-JO" sz="2800" dirty="0" smtClean="0"/>
          </a:p>
          <a:p>
            <a:pPr algn="just" rtl="1"/>
            <a:r>
              <a:rPr lang="ar-SA" sz="2800" dirty="0" smtClean="0"/>
              <a:t>لا تستطيع النساء عادة تحديد الحاجات الاستراتيجية بنفس السهولة التي تحدد بها الحاجات العملية. </a:t>
            </a:r>
          </a:p>
          <a:p>
            <a:pPr algn="just" rtl="1"/>
            <a:r>
              <a:rPr lang="ar-SA" sz="2800" dirty="0" smtClean="0"/>
              <a:t>و يمكن أن يؤدي ظرف معين الى أن تتعامل النساء مع بعض الحاجات كحاجات استراتيجية.</a:t>
            </a:r>
            <a:endParaRPr lang="en-US" sz="2800" dirty="0" smtClean="0"/>
          </a:p>
          <a:p>
            <a:pPr algn="just" rtl="1"/>
            <a:endParaRPr lang="en-US" sz="2800" dirty="0" smtClean="0"/>
          </a:p>
          <a:p>
            <a:pPr algn="just" rtl="1"/>
            <a:endParaRPr lang="en-US" sz="2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solidFill>
                  <a:srgbClr val="FF5050"/>
                </a:solidFill>
              </a:rPr>
              <a:t>4-...الحاجات والمصالح الاستراتيجية</a:t>
            </a:r>
            <a:endParaRPr lang="en-US" b="1" dirty="0">
              <a:solidFill>
                <a:srgbClr val="FF5050"/>
              </a:solidFill>
            </a:endParaRPr>
          </a:p>
        </p:txBody>
      </p:sp>
      <p:sp>
        <p:nvSpPr>
          <p:cNvPr id="3" name="Date Placeholder 2"/>
          <p:cNvSpPr>
            <a:spLocks noGrp="1"/>
          </p:cNvSpPr>
          <p:nvPr>
            <p:ph type="dt" sz="half" idx="10"/>
          </p:nvPr>
        </p:nvSpPr>
        <p:spPr/>
        <p:txBody>
          <a:bodyPr/>
          <a:lstStyle/>
          <a:p>
            <a:fld id="{B84DDDC6-F4EC-44E8-BF2E-16E41DDBE15F}"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34</a:t>
            </a:fld>
            <a:endParaRPr lang="en-US" altLang="en-US"/>
          </a:p>
        </p:txBody>
      </p:sp>
      <p:sp>
        <p:nvSpPr>
          <p:cNvPr id="6" name="Content Placeholder 5"/>
          <p:cNvSpPr>
            <a:spLocks noGrp="1"/>
          </p:cNvSpPr>
          <p:nvPr>
            <p:ph sz="quarter" idx="1"/>
          </p:nvPr>
        </p:nvSpPr>
        <p:spPr/>
        <p:txBody>
          <a:bodyPr>
            <a:noAutofit/>
          </a:bodyPr>
          <a:lstStyle/>
          <a:p>
            <a:pPr algn="just" rtl="1"/>
            <a:r>
              <a:rPr lang="ar-SA" sz="2800" dirty="0" smtClean="0"/>
              <a:t>يمكن للحاجات الاستراتيجية أن تشمل ما يلي:</a:t>
            </a:r>
          </a:p>
          <a:p>
            <a:pPr algn="just" rtl="1">
              <a:buFont typeface="Wingdings" pitchFamily="2" charset="2"/>
              <a:buChar char="Ø"/>
            </a:pPr>
            <a:r>
              <a:rPr lang="ar-SA" sz="2800" dirty="0" smtClean="0"/>
              <a:t> تغييرات في تقسيم العمل على أساس النوع الاجتماعي ( مثل تقسيم عمل غير تقليدي، مشاركة الرجال أعباء العمل المنزلي ورعاية الأطفال)، </a:t>
            </a:r>
          </a:p>
          <a:p>
            <a:pPr algn="just" rtl="1">
              <a:buFont typeface="Wingdings" pitchFamily="2" charset="2"/>
              <a:buChar char="Ø"/>
            </a:pPr>
            <a:r>
              <a:rPr lang="ar-SA" sz="2800" dirty="0" smtClean="0"/>
              <a:t>قوانين تدعم حقوق المرأة، </a:t>
            </a:r>
          </a:p>
          <a:p>
            <a:pPr algn="just" rtl="1">
              <a:buFont typeface="Wingdings" pitchFamily="2" charset="2"/>
              <a:buChar char="Ø"/>
            </a:pPr>
            <a:r>
              <a:rPr lang="ar-SA" sz="2800" dirty="0" smtClean="0"/>
              <a:t>ازالة أشكال العنف المنزلي، </a:t>
            </a:r>
          </a:p>
          <a:p>
            <a:pPr algn="just" rtl="1">
              <a:buFont typeface="Wingdings" pitchFamily="2" charset="2"/>
              <a:buChar char="Ø"/>
            </a:pPr>
            <a:r>
              <a:rPr lang="ar-SA" sz="2800" dirty="0" smtClean="0"/>
              <a:t>مساواة الدخل بين النساء والرجال لنفس نوع العمل، </a:t>
            </a:r>
          </a:p>
          <a:p>
            <a:pPr algn="just" rtl="1">
              <a:buFont typeface="Wingdings" pitchFamily="2" charset="2"/>
              <a:buChar char="Ø"/>
            </a:pPr>
            <a:r>
              <a:rPr lang="ar-SA" sz="2800" dirty="0" smtClean="0"/>
              <a:t>تمكين النساء من السيطرة على أجسادهن.</a:t>
            </a:r>
          </a:p>
          <a:p>
            <a:pPr algn="just" rtl="1"/>
            <a:endParaRPr lang="en-US" sz="2800" dirty="0" smtClean="0"/>
          </a:p>
          <a:p>
            <a:pPr algn="just" rtl="1"/>
            <a:endParaRPr lang="en-US"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6B7F4A2-5512-41CC-9EB8-3F814421AF2F}" type="slidenum">
              <a:rPr lang="en-US"/>
              <a:pPr/>
              <a:t>35</a:t>
            </a:fld>
            <a:endParaRPr lang="en-US"/>
          </a:p>
        </p:txBody>
      </p:sp>
      <p:sp>
        <p:nvSpPr>
          <p:cNvPr id="29698" name="Rectangle 2"/>
          <p:cNvSpPr>
            <a:spLocks noGrp="1" noChangeArrowheads="1"/>
          </p:cNvSpPr>
          <p:nvPr>
            <p:ph type="title"/>
          </p:nvPr>
        </p:nvSpPr>
        <p:spPr/>
        <p:txBody>
          <a:bodyPr>
            <a:normAutofit fontScale="90000"/>
          </a:bodyPr>
          <a:lstStyle/>
          <a:p>
            <a:pPr algn="r"/>
            <a:r>
              <a:rPr lang="ar-SA" dirty="0" smtClean="0"/>
              <a:t>4-..ه</a:t>
            </a:r>
            <a:r>
              <a:rPr lang="ar-LB" dirty="0"/>
              <a:t>رم ماسلو لحاجات الإنسان الأساسية </a:t>
            </a:r>
            <a:r>
              <a:rPr lang="en-US" dirty="0"/>
              <a:t> </a:t>
            </a:r>
          </a:p>
        </p:txBody>
      </p:sp>
      <p:graphicFrame>
        <p:nvGraphicFramePr>
          <p:cNvPr id="29701" name="Diagram 5"/>
          <p:cNvGraphicFramePr>
            <a:graphicFrameLocks/>
          </p:cNvGraphicFramePr>
          <p:nvPr>
            <p:ph idx="1"/>
          </p:nvPr>
        </p:nvGraphicFramePr>
        <p:xfrm>
          <a:off x="928662" y="1428736"/>
          <a:ext cx="7662862" cy="4114800"/>
        </p:xfrm>
        <a:graphic>
          <a:graphicData uri="http://schemas.openxmlformats.org/drawingml/2006/compatibility">
            <com:legacyDrawing xmlns:com="http://schemas.openxmlformats.org/drawingml/2006/compatibility" spid="_x0000_s100354"/>
          </a:graphicData>
        </a:graphic>
      </p:graphicFrame>
      <p:sp>
        <p:nvSpPr>
          <p:cNvPr id="29719" name="_s1032"/>
          <p:cNvSpPr>
            <a:spLocks noChangeArrowheads="1"/>
          </p:cNvSpPr>
          <p:nvPr/>
        </p:nvSpPr>
        <p:spPr bwMode="auto">
          <a:xfrm flipV="1">
            <a:off x="1571604" y="5286388"/>
            <a:ext cx="6400800" cy="762000"/>
          </a:xfrm>
          <a:custGeom>
            <a:avLst/>
            <a:gdLst>
              <a:gd name="G0" fmla="+- 2092 0 0"/>
              <a:gd name="G1" fmla="+- 21600 0 2092"/>
              <a:gd name="G2" fmla="*/ 2092 1 2"/>
              <a:gd name="G3" fmla="+- 21600 0 G2"/>
              <a:gd name="G4" fmla="+/ 2092 21600 2"/>
              <a:gd name="G5" fmla="+/ G1 0 2"/>
              <a:gd name="G6" fmla="*/ 21600 21600 2092"/>
              <a:gd name="G7" fmla="*/ G6 1 2"/>
              <a:gd name="G8" fmla="+- 21600 0 G7"/>
              <a:gd name="G9" fmla="*/ 21600 1 2"/>
              <a:gd name="G10" fmla="+- 2092 0 G9"/>
              <a:gd name="G11" fmla="?: G10 G8 0"/>
              <a:gd name="G12" fmla="?: G10 G7 21600"/>
              <a:gd name="T0" fmla="*/ 20554 w 21600"/>
              <a:gd name="T1" fmla="*/ 10800 h 21600"/>
              <a:gd name="T2" fmla="*/ 10800 w 21600"/>
              <a:gd name="T3" fmla="*/ 21600 h 21600"/>
              <a:gd name="T4" fmla="*/ 1046 w 21600"/>
              <a:gd name="T5" fmla="*/ 10800 h 21600"/>
              <a:gd name="T6" fmla="*/ 10800 w 21600"/>
              <a:gd name="T7" fmla="*/ 0 h 21600"/>
              <a:gd name="T8" fmla="*/ 2846 w 21600"/>
              <a:gd name="T9" fmla="*/ 2846 h 21600"/>
              <a:gd name="T10" fmla="*/ 18754 w 21600"/>
              <a:gd name="T11" fmla="*/ 18754 h 21600"/>
            </a:gdLst>
            <a:ahLst/>
            <a:cxnLst>
              <a:cxn ang="0">
                <a:pos x="T0" y="T1"/>
              </a:cxn>
              <a:cxn ang="0">
                <a:pos x="T2" y="T3"/>
              </a:cxn>
              <a:cxn ang="0">
                <a:pos x="T4" y="T5"/>
              </a:cxn>
              <a:cxn ang="0">
                <a:pos x="T6" y="T7"/>
              </a:cxn>
            </a:cxnLst>
            <a:rect l="T8" t="T9" r="T10" b="T11"/>
            <a:pathLst>
              <a:path w="21600" h="21600">
                <a:moveTo>
                  <a:pt x="0" y="0"/>
                </a:moveTo>
                <a:lnTo>
                  <a:pt x="2092" y="21600"/>
                </a:lnTo>
                <a:lnTo>
                  <a:pt x="19508" y="21600"/>
                </a:lnTo>
                <a:lnTo>
                  <a:pt x="21600" y="0"/>
                </a:lnTo>
                <a:close/>
              </a:path>
            </a:pathLst>
          </a:custGeom>
          <a:solidFill>
            <a:schemeClr val="accent1"/>
          </a:solidFill>
          <a:ln w="4670" algn="in">
            <a:solidFill>
              <a:schemeClr val="tx1"/>
            </a:solidFill>
            <a:miter lim="800000"/>
            <a:headEnd/>
            <a:tailEnd/>
          </a:ln>
        </p:spPr>
        <p:txBody>
          <a:bodyPr rot="10800000" wrap="none" lIns="68426" tIns="34212" rIns="68426" bIns="34212" anchor="ctr"/>
          <a:lstStyle/>
          <a:p>
            <a:pPr algn="ctr"/>
            <a:r>
              <a:rPr lang="ar-LB" sz="2000" b="1" dirty="0">
                <a:solidFill>
                  <a:schemeClr val="bg1"/>
                </a:solidFill>
              </a:rPr>
              <a:t>الحاجة للأمان والاستقرار والتحرر من الخوف</a:t>
            </a:r>
            <a:endParaRPr lang="en-US" sz="2000" b="1" dirty="0">
              <a:solidFill>
                <a:schemeClr val="bg1"/>
              </a:solidFill>
            </a:endParaRPr>
          </a:p>
        </p:txBody>
      </p:sp>
      <p:sp>
        <p:nvSpPr>
          <p:cNvPr id="6" name="Date Placeholder 5"/>
          <p:cNvSpPr>
            <a:spLocks noGrp="1"/>
          </p:cNvSpPr>
          <p:nvPr>
            <p:ph type="dt" sz="half" idx="10"/>
          </p:nvPr>
        </p:nvSpPr>
        <p:spPr/>
        <p:txBody>
          <a:bodyPr/>
          <a:lstStyle/>
          <a:p>
            <a:fld id="{898D9726-BB6E-4340-A271-83B2285D1C2A}" type="datetime1">
              <a:rPr lang="en-US" smtClean="0"/>
              <a:pPr/>
              <a:t>11/2/2009</a:t>
            </a:fld>
            <a:endParaRPr lang="en-US"/>
          </a:p>
        </p:txBody>
      </p:sp>
      <p:sp>
        <p:nvSpPr>
          <p:cNvPr id="7" name="Footer Placeholder 6"/>
          <p:cNvSpPr>
            <a:spLocks noGrp="1"/>
          </p:cNvSpPr>
          <p:nvPr>
            <p:ph type="ftr" sz="quarter" idx="11"/>
          </p:nvPr>
        </p:nvSpPr>
        <p:spPr>
          <a:xfrm>
            <a:off x="3352800" y="6248400"/>
            <a:ext cx="5576918" cy="457200"/>
          </a:xfrm>
        </p:spPr>
        <p:txBody>
          <a:bodyPr/>
          <a:lstStyle/>
          <a:p>
            <a:r>
              <a:rPr lang="ar-SA" dirty="0" smtClean="0"/>
              <a:t>د/ كاسر نصر المنصور - جامعة الملك عبد العزيز- كلية الإقتصاد والإدارة</a:t>
            </a:r>
            <a:endParaRPr lang="en-US"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fade">
                                      <p:cBhvr>
                                        <p:cTn id="7" dur="800" decel="100000"/>
                                        <p:tgtEl>
                                          <p:spTgt spid="29698"/>
                                        </p:tgtEl>
                                      </p:cBhvr>
                                    </p:animEffect>
                                    <p:anim calcmode="lin" valueType="num">
                                      <p:cBhvr>
                                        <p:cTn id="8" dur="800" decel="100000" fill="hold"/>
                                        <p:tgtEl>
                                          <p:spTgt spid="29698"/>
                                        </p:tgtEl>
                                        <p:attrNameLst>
                                          <p:attrName>style.rotation</p:attrName>
                                        </p:attrNameLst>
                                      </p:cBhvr>
                                      <p:tavLst>
                                        <p:tav tm="0">
                                          <p:val>
                                            <p:fltVal val="-90"/>
                                          </p:val>
                                        </p:tav>
                                        <p:tav tm="100000">
                                          <p:val>
                                            <p:fltVal val="0"/>
                                          </p:val>
                                        </p:tav>
                                      </p:tavLst>
                                    </p:anim>
                                    <p:anim calcmode="lin" valueType="num">
                                      <p:cBhvr>
                                        <p:cTn id="9" dur="800" decel="100000" fill="hold"/>
                                        <p:tgtEl>
                                          <p:spTgt spid="29698"/>
                                        </p:tgtEl>
                                        <p:attrNameLst>
                                          <p:attrName>ppt_x</p:attrName>
                                        </p:attrNameLst>
                                      </p:cBhvr>
                                      <p:tavLst>
                                        <p:tav tm="0">
                                          <p:val>
                                            <p:strVal val="#ppt_x+0.4"/>
                                          </p:val>
                                        </p:tav>
                                        <p:tav tm="100000">
                                          <p:val>
                                            <p:strVal val="#ppt_x-0.05"/>
                                          </p:val>
                                        </p:tav>
                                      </p:tavLst>
                                    </p:anim>
                                    <p:anim calcmode="lin" valueType="num">
                                      <p:cBhvr>
                                        <p:cTn id="10" dur="800" decel="100000" fill="hold"/>
                                        <p:tgtEl>
                                          <p:spTgt spid="296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96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969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b="1" dirty="0" smtClean="0"/>
              <a:t>5- ال</a:t>
            </a:r>
            <a:r>
              <a:rPr lang="ar-LB" b="1" dirty="0" smtClean="0"/>
              <a:t>أدوار</a:t>
            </a:r>
            <a:r>
              <a:rPr lang="ar-SA" b="1" dirty="0" smtClean="0"/>
              <a:t>الجندرية( النوع الاجتماعي)</a:t>
            </a:r>
            <a:endParaRPr lang="en-US" dirty="0"/>
          </a:p>
        </p:txBody>
      </p:sp>
      <p:sp>
        <p:nvSpPr>
          <p:cNvPr id="3" name="Date Placeholder 2"/>
          <p:cNvSpPr>
            <a:spLocks noGrp="1"/>
          </p:cNvSpPr>
          <p:nvPr>
            <p:ph type="dt" sz="half" idx="10"/>
          </p:nvPr>
        </p:nvSpPr>
        <p:spPr/>
        <p:txBody>
          <a:bodyPr/>
          <a:lstStyle/>
          <a:p>
            <a:fld id="{FCFEC6B8-7B86-45A3-BD5F-08B9E966FF15}"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36</a:t>
            </a:fld>
            <a:endParaRPr lang="en-US" altLang="en-US"/>
          </a:p>
        </p:txBody>
      </p:sp>
      <p:sp>
        <p:nvSpPr>
          <p:cNvPr id="6" name="Content Placeholder 5"/>
          <p:cNvSpPr>
            <a:spLocks noGrp="1"/>
          </p:cNvSpPr>
          <p:nvPr>
            <p:ph sz="quarter" idx="1"/>
          </p:nvPr>
        </p:nvSpPr>
        <p:spPr/>
        <p:txBody>
          <a:bodyPr>
            <a:normAutofit/>
          </a:bodyPr>
          <a:lstStyle/>
          <a:p>
            <a:pPr algn="just" rtl="1">
              <a:lnSpc>
                <a:spcPct val="80000"/>
              </a:lnSpc>
              <a:buNone/>
            </a:pPr>
            <a:endParaRPr lang="ar-SA" sz="3200" b="1" dirty="0" smtClean="0"/>
          </a:p>
          <a:p>
            <a:pPr algn="just" rtl="1"/>
            <a:r>
              <a:rPr lang="ar-SA" sz="3200" b="1" dirty="0" smtClean="0">
                <a:solidFill>
                  <a:srgbClr val="FF0000"/>
                </a:solidFill>
                <a:latin typeface="Arial" pitchFamily="34" charset="0"/>
              </a:rPr>
              <a:t>الادوار الجندرية هى تلك التى يقوم بها الجنسان حسب ما حدده المجتمع لهما، وترتبط بمجموعة من السلوكات تعبر عن القيم السائدة فى المجتمع (نمطية).</a:t>
            </a:r>
            <a:endParaRPr lang="fr-FR" sz="3200" b="1" dirty="0" smtClean="0">
              <a:solidFill>
                <a:srgbClr val="FF0000"/>
              </a:solidFill>
              <a:latin typeface="Arial" pitchFamily="34" charset="0"/>
            </a:endParaRPr>
          </a:p>
          <a:p>
            <a:pPr algn="just" rtl="1"/>
            <a:r>
              <a:rPr lang="ar-SA" sz="3200" b="1" dirty="0" smtClean="0"/>
              <a:t>وهذه الأدوار </a:t>
            </a:r>
            <a:r>
              <a:rPr lang="ar-LB" sz="3200" b="1" dirty="0" smtClean="0"/>
              <a:t>مختلفة للرجال والنساء بناء على الجنس</a:t>
            </a:r>
            <a:r>
              <a:rPr lang="ar-SA" sz="3200" b="1" dirty="0" smtClean="0"/>
              <a:t>،</a:t>
            </a:r>
          </a:p>
          <a:p>
            <a:pPr algn="just" rtl="1"/>
            <a:r>
              <a:rPr lang="ar-SA" sz="3200" b="1" dirty="0" smtClean="0"/>
              <a:t> و</a:t>
            </a:r>
            <a:r>
              <a:rPr lang="ar-LB" sz="3200" b="1" dirty="0" smtClean="0"/>
              <a:t>تتغير بتطور الزمن والمجتمعات</a:t>
            </a:r>
            <a:r>
              <a:rPr lang="ar-SA" sz="3200" b="1" dirty="0" smtClean="0"/>
              <a:t>، </a:t>
            </a:r>
          </a:p>
          <a:p>
            <a:pPr algn="just" rtl="1"/>
            <a:r>
              <a:rPr lang="ar-SA" sz="3200" b="1" dirty="0" smtClean="0"/>
              <a:t>و</a:t>
            </a:r>
            <a:r>
              <a:rPr lang="ar-LB" sz="3200" b="1" dirty="0" smtClean="0"/>
              <a:t>تتغير بسبب التكنولوجيا والاقتصاد والسياسة، وتقييم العمل </a:t>
            </a:r>
            <a:r>
              <a:rPr lang="ar-SA" sz="3200" b="1" dirty="0" smtClean="0"/>
              <a:t>.</a:t>
            </a:r>
            <a:endParaRPr lang="en-US" sz="3200" b="1" dirty="0" smtClean="0"/>
          </a:p>
          <a:p>
            <a:pPr algn="just" rtl="1"/>
            <a:endParaRPr lang="en-US" sz="3200"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Rot="1" noChangeArrowheads="1"/>
          </p:cNvSpPr>
          <p:nvPr>
            <p:ph type="body" idx="1"/>
          </p:nvPr>
        </p:nvSpPr>
        <p:spPr/>
        <p:txBody>
          <a:bodyPr/>
          <a:lstStyle/>
          <a:p>
            <a:pPr algn="r" rtl="1">
              <a:buFont typeface="Arial" pitchFamily="34" charset="0"/>
              <a:buNone/>
            </a:pPr>
            <a:endParaRPr lang="en-US"/>
          </a:p>
        </p:txBody>
      </p:sp>
      <p:pic>
        <p:nvPicPr>
          <p:cNvPr id="15364" name="Picture 4" descr="FEMME AU TRAVAIL"/>
          <p:cNvPicPr>
            <a:picLocks noChangeAspect="1" noChangeArrowheads="1"/>
          </p:cNvPicPr>
          <p:nvPr/>
        </p:nvPicPr>
        <p:blipFill>
          <a:blip r:embed="rId2"/>
          <a:srcRect/>
          <a:stretch>
            <a:fillRect/>
          </a:stretch>
        </p:blipFill>
        <p:spPr bwMode="auto">
          <a:xfrm>
            <a:off x="468313" y="836613"/>
            <a:ext cx="8424862" cy="5832475"/>
          </a:xfrm>
          <a:prstGeom prst="rect">
            <a:avLst/>
          </a:prstGeom>
          <a:noFill/>
        </p:spPr>
      </p:pic>
      <p:sp>
        <p:nvSpPr>
          <p:cNvPr id="5" name="Date Placeholder 4"/>
          <p:cNvSpPr>
            <a:spLocks noGrp="1"/>
          </p:cNvSpPr>
          <p:nvPr>
            <p:ph type="dt" sz="half" idx="10"/>
          </p:nvPr>
        </p:nvSpPr>
        <p:spPr/>
        <p:txBody>
          <a:bodyPr/>
          <a:lstStyle/>
          <a:p>
            <a:fld id="{BE114EF5-6D8F-4E21-AB37-8E9D18FDE9F8}" type="datetime1">
              <a:rPr lang="en-US" altLang="en-US" smtClean="0"/>
              <a:pPr/>
              <a:t>11/2/2009</a:t>
            </a:fld>
            <a:endParaRPr lang="en-US" altLang="en-US"/>
          </a:p>
        </p:txBody>
      </p:sp>
      <p:sp>
        <p:nvSpPr>
          <p:cNvPr id="6" name="Slide Number Placeholder 5"/>
          <p:cNvSpPr>
            <a:spLocks noGrp="1"/>
          </p:cNvSpPr>
          <p:nvPr>
            <p:ph type="sldNum" sz="quarter" idx="12"/>
          </p:nvPr>
        </p:nvSpPr>
        <p:spPr/>
        <p:txBody>
          <a:bodyPr>
            <a:normAutofit fontScale="85000" lnSpcReduction="20000"/>
          </a:bodyPr>
          <a:lstStyle/>
          <a:p>
            <a:fld id="{D794F3A8-FFCC-4BED-8126-AAE485A9BC5D}" type="slidenum">
              <a:rPr lang="en-US" altLang="en-US" smtClean="0"/>
              <a:pPr/>
              <a:t>37</a:t>
            </a:fld>
            <a:endParaRPr lang="en-US" altLang="en-US"/>
          </a:p>
        </p:txBody>
      </p:sp>
      <p:sp>
        <p:nvSpPr>
          <p:cNvPr id="7" name="Footer Placeholder 6"/>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8" name="Title 1"/>
          <p:cNvSpPr txBox="1">
            <a:spLocks/>
          </p:cNvSpPr>
          <p:nvPr/>
        </p:nvSpPr>
        <p:spPr>
          <a:xfrm>
            <a:off x="612648" y="228600"/>
            <a:ext cx="8153400" cy="557194"/>
          </a:xfrm>
          <a:prstGeom prst="rect">
            <a:avLst/>
          </a:prstGeom>
        </p:spPr>
        <p:txBody>
          <a:bodyPr vert="horz" anchor="ct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2800" i="0" u="none" strike="noStrike" kern="1200" normalizeH="0" baseline="0" noProof="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uLnTx/>
                <a:uFillTx/>
                <a:latin typeface="+mj-lt"/>
                <a:ea typeface="+mj-ea"/>
                <a:cs typeface="+mj-cs"/>
              </a:rPr>
              <a:t>5- ال</a:t>
            </a:r>
            <a:r>
              <a:rPr kumimoji="0" lang="ar-LB" sz="2800" i="0" u="none" strike="noStrike" kern="1200" normalizeH="0" baseline="0" noProof="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uLnTx/>
                <a:uFillTx/>
                <a:latin typeface="+mj-lt"/>
                <a:ea typeface="+mj-ea"/>
                <a:cs typeface="+mj-cs"/>
              </a:rPr>
              <a:t>أدوار</a:t>
            </a:r>
            <a:r>
              <a:rPr kumimoji="0" lang="ar-SA" sz="2800" i="0" u="none" strike="noStrike" kern="1200" normalizeH="0" baseline="0" noProof="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uLnTx/>
                <a:uFillTx/>
                <a:latin typeface="+mj-lt"/>
                <a:ea typeface="+mj-ea"/>
                <a:cs typeface="+mj-cs"/>
              </a:rPr>
              <a:t>الجندرية( النوع الاجتماعي)</a:t>
            </a:r>
            <a:endParaRPr kumimoji="0" lang="en-US" sz="2800" i="0" u="none" strike="noStrike" kern="1200" normalizeH="0" baseline="0" noProof="0" dirty="0">
              <a:ln w="18000">
                <a:solidFill>
                  <a:schemeClr val="accent2">
                    <a:satMod val="140000"/>
                  </a:schemeClr>
                </a:solidFill>
                <a:prstDash val="solid"/>
                <a:miter lim="800000"/>
              </a:ln>
              <a:noFill/>
              <a:effectLst>
                <a:outerShdw blurRad="25500" dist="23000" dir="7020000" algn="tl">
                  <a:srgbClr val="000000">
                    <a:alpha val="50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5" name="Rectangle 13"/>
          <p:cNvSpPr>
            <a:spLocks noGrp="1" noRot="1" noChangeArrowheads="1"/>
          </p:cNvSpPr>
          <p:nvPr>
            <p:ph type="title"/>
          </p:nvPr>
        </p:nvSpPr>
        <p:spPr>
          <a:xfrm>
            <a:off x="301625" y="228600"/>
            <a:ext cx="8540750" cy="777875"/>
          </a:xfrm>
        </p:spPr>
        <p:txBody>
          <a:bodyPr/>
          <a:lstStyle/>
          <a:p>
            <a:pPr algn="ctr" rtl="1"/>
            <a:r>
              <a:rPr lang="ar-SA" sz="3600" b="1" dirty="0" smtClean="0">
                <a:solidFill>
                  <a:srgbClr val="CC3300"/>
                </a:solidFill>
              </a:rPr>
              <a:t>5- الادوار </a:t>
            </a:r>
            <a:r>
              <a:rPr lang="ar-SA" sz="3600" b="1" dirty="0">
                <a:solidFill>
                  <a:srgbClr val="CC3300"/>
                </a:solidFill>
              </a:rPr>
              <a:t>الجندرية</a:t>
            </a:r>
            <a:endParaRPr lang="fr-FR" sz="3600" b="1" dirty="0">
              <a:solidFill>
                <a:srgbClr val="CC3300"/>
              </a:solidFill>
            </a:endParaRPr>
          </a:p>
        </p:txBody>
      </p:sp>
      <p:graphicFrame>
        <p:nvGraphicFramePr>
          <p:cNvPr id="28677" name="Organization Chart 5"/>
          <p:cNvGraphicFramePr>
            <a:graphicFrameLocks/>
          </p:cNvGraphicFramePr>
          <p:nvPr>
            <p:ph idx="1"/>
          </p:nvPr>
        </p:nvGraphicFramePr>
        <p:xfrm>
          <a:off x="285720" y="1928802"/>
          <a:ext cx="8229600" cy="3286148"/>
        </p:xfrm>
        <a:graphic>
          <a:graphicData uri="http://schemas.openxmlformats.org/drawingml/2006/compatibility">
            <com:legacyDrawing xmlns:com="http://schemas.openxmlformats.org/drawingml/2006/compatibility" spid="_x0000_s188418"/>
          </a:graphicData>
        </a:graphic>
      </p:graphicFrame>
      <p:sp>
        <p:nvSpPr>
          <p:cNvPr id="5" name="Date Placeholder 4"/>
          <p:cNvSpPr>
            <a:spLocks noGrp="1"/>
          </p:cNvSpPr>
          <p:nvPr>
            <p:ph type="dt" sz="half" idx="10"/>
          </p:nvPr>
        </p:nvSpPr>
        <p:spPr/>
        <p:txBody>
          <a:bodyPr/>
          <a:lstStyle/>
          <a:p>
            <a:fld id="{D65279F6-69FA-4650-856C-15A993B3C0C9}" type="datetime1">
              <a:rPr lang="en-US" smtClean="0"/>
              <a:pPr/>
              <a:t>11/2/2009</a:t>
            </a:fld>
            <a:endParaRPr lang="en-US"/>
          </a:p>
        </p:txBody>
      </p:sp>
      <p:sp>
        <p:nvSpPr>
          <p:cNvPr id="6" name="Slide Number Placeholder 5"/>
          <p:cNvSpPr>
            <a:spLocks noGrp="1"/>
          </p:cNvSpPr>
          <p:nvPr>
            <p:ph type="sldNum" sz="quarter" idx="12"/>
          </p:nvPr>
        </p:nvSpPr>
        <p:spPr/>
        <p:txBody>
          <a:bodyPr/>
          <a:lstStyle/>
          <a:p>
            <a:fld id="{C641FFD8-DF5F-44D4-A516-15075EF295D3}" type="slidenum">
              <a:rPr lang="en-US" smtClean="0"/>
              <a:pPr/>
              <a:t>38</a:t>
            </a:fld>
            <a:endParaRPr lang="en-US" dirty="0"/>
          </a:p>
        </p:txBody>
      </p:sp>
      <p:sp>
        <p:nvSpPr>
          <p:cNvPr id="7" name="Footer Placeholder 6"/>
          <p:cNvSpPr>
            <a:spLocks noGrp="1"/>
          </p:cNvSpPr>
          <p:nvPr>
            <p:ph type="ftr" sz="quarter" idx="11"/>
          </p:nvPr>
        </p:nvSpPr>
        <p:spPr>
          <a:xfrm>
            <a:off x="3352800" y="6248400"/>
            <a:ext cx="5148290" cy="457200"/>
          </a:xfrm>
        </p:spPr>
        <p:txBody>
          <a:bodyPr/>
          <a:lstStyle/>
          <a:p>
            <a:r>
              <a:rPr lang="ar-SA" dirty="0" smtClean="0"/>
              <a:t>د/ كاسر نصر المنصور - جامعة الملك عبد العزيز- كلية الإقتصاد والإدارة</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a:xfrm>
            <a:off x="301625" y="228600"/>
            <a:ext cx="8540750" cy="777875"/>
          </a:xfrm>
        </p:spPr>
        <p:txBody>
          <a:bodyPr/>
          <a:lstStyle/>
          <a:p>
            <a:pPr algn="ctr" rtl="1"/>
            <a:r>
              <a:rPr lang="ar-SA" sz="3200" b="1" dirty="0" smtClean="0">
                <a:solidFill>
                  <a:srgbClr val="CC3300"/>
                </a:solidFill>
              </a:rPr>
              <a:t>5-..</a:t>
            </a:r>
            <a:r>
              <a:rPr lang="ar-MA" sz="3200" b="1" dirty="0" smtClean="0">
                <a:solidFill>
                  <a:srgbClr val="CC3300"/>
                </a:solidFill>
              </a:rPr>
              <a:t>الدور </a:t>
            </a:r>
            <a:r>
              <a:rPr lang="ar-MA" sz="3200" b="1" dirty="0">
                <a:solidFill>
                  <a:srgbClr val="CC3300"/>
                </a:solidFill>
              </a:rPr>
              <a:t>الاجتماعي </a:t>
            </a:r>
            <a:r>
              <a:rPr lang="en-US" sz="3200" b="1" dirty="0" smtClean="0">
                <a:solidFill>
                  <a:srgbClr val="CC3300"/>
                </a:solidFill>
              </a:rPr>
              <a:t>)</a:t>
            </a:r>
            <a:r>
              <a:rPr lang="ar-SA" sz="3200" b="1" dirty="0" smtClean="0">
                <a:solidFill>
                  <a:srgbClr val="CC3300"/>
                </a:solidFill>
              </a:rPr>
              <a:t>العمل </a:t>
            </a:r>
            <a:r>
              <a:rPr lang="ar-SA" sz="3200" b="1" dirty="0">
                <a:solidFill>
                  <a:srgbClr val="CC3300"/>
                </a:solidFill>
              </a:rPr>
              <a:t>في المجتمع المحلي</a:t>
            </a:r>
            <a:r>
              <a:rPr lang="fr-FR" sz="4000" b="1" dirty="0">
                <a:solidFill>
                  <a:srgbClr val="C00000"/>
                </a:solidFill>
              </a:rPr>
              <a:t> </a:t>
            </a:r>
            <a:r>
              <a:rPr lang="fr-FR" sz="4000" b="1" dirty="0" smtClean="0">
                <a:solidFill>
                  <a:srgbClr val="C00000"/>
                </a:solidFill>
              </a:rPr>
              <a:t>(</a:t>
            </a:r>
            <a:endParaRPr lang="fr-FR" sz="4000" b="1" dirty="0">
              <a:solidFill>
                <a:srgbClr val="C00000"/>
              </a:solidFill>
            </a:endParaRPr>
          </a:p>
        </p:txBody>
      </p:sp>
      <p:sp>
        <p:nvSpPr>
          <p:cNvPr id="44035" name="Rectangle 3"/>
          <p:cNvSpPr>
            <a:spLocks noGrp="1" noRot="1" noChangeArrowheads="1"/>
          </p:cNvSpPr>
          <p:nvPr>
            <p:ph type="body" idx="1"/>
          </p:nvPr>
        </p:nvSpPr>
        <p:spPr/>
        <p:txBody>
          <a:bodyPr/>
          <a:lstStyle/>
          <a:p>
            <a:pPr algn="just" rtl="1">
              <a:lnSpc>
                <a:spcPct val="80000"/>
              </a:lnSpc>
              <a:buClr>
                <a:schemeClr val="accent1"/>
              </a:buClr>
            </a:pPr>
            <a:r>
              <a:rPr lang="ar-SA" sz="2400" b="1" dirty="0"/>
              <a:t>يشمل التنظيم الجماعي للمناسبات والخدمات الاجتماعية</a:t>
            </a:r>
            <a:r>
              <a:rPr lang="ar-MA" sz="2400" b="1" dirty="0"/>
              <a:t> </a:t>
            </a:r>
            <a:r>
              <a:rPr lang="ar-SA" sz="2400" b="1" dirty="0"/>
              <a:t>الاحتفالات، أنشطة تحسين الأوضاع في المجتمع المحلي، المشاركة في الجمع</a:t>
            </a:r>
            <a:r>
              <a:rPr lang="ar-MA" sz="2400" b="1" dirty="0"/>
              <a:t>ي</a:t>
            </a:r>
            <a:r>
              <a:rPr lang="ar-SA" sz="2400" b="1" dirty="0"/>
              <a:t>ات والمنظمات، الأنشطة السياسية المحلية وغير </a:t>
            </a:r>
            <a:r>
              <a:rPr lang="ar-SA" sz="2400" b="1" dirty="0" smtClean="0"/>
              <a:t>ذلك .</a:t>
            </a:r>
            <a:endParaRPr lang="ar-SA" sz="2400" b="1" dirty="0"/>
          </a:p>
          <a:p>
            <a:pPr algn="just" rtl="1">
              <a:lnSpc>
                <a:spcPct val="80000"/>
              </a:lnSpc>
              <a:buClr>
                <a:schemeClr val="accent1"/>
              </a:buClr>
            </a:pPr>
            <a:endParaRPr lang="ar-MA" sz="2400" b="1" dirty="0"/>
          </a:p>
          <a:p>
            <a:pPr algn="just" rtl="1">
              <a:lnSpc>
                <a:spcPct val="80000"/>
              </a:lnSpc>
              <a:buClr>
                <a:schemeClr val="accent1"/>
              </a:buClr>
            </a:pPr>
            <a:r>
              <a:rPr lang="ar-SA" sz="2400" b="1" dirty="0"/>
              <a:t>من النادر أن يؤخذ هذا النوع من العمل بعين الاعتبار في التحليلات الاقتصادية للمجتمعات المحلية. </a:t>
            </a:r>
            <a:endParaRPr lang="ar-MA" sz="2400" b="1" dirty="0"/>
          </a:p>
          <a:p>
            <a:pPr algn="just" rtl="1">
              <a:lnSpc>
                <a:spcPct val="80000"/>
              </a:lnSpc>
              <a:buClr>
                <a:schemeClr val="accent1"/>
              </a:buClr>
            </a:pPr>
            <a:r>
              <a:rPr lang="ar-SA" sz="2400" b="1" dirty="0"/>
              <a:t>يشمل استهلاك قدر كبير من الوقت المقدم </a:t>
            </a:r>
            <a:r>
              <a:rPr lang="ar-SA" sz="2400" b="1" dirty="0" smtClean="0"/>
              <a:t>طوعياً، </a:t>
            </a:r>
            <a:r>
              <a:rPr lang="ar-SA" sz="2400" b="1" dirty="0"/>
              <a:t>و</a:t>
            </a:r>
            <a:r>
              <a:rPr lang="ar-MA" sz="2400" b="1" dirty="0"/>
              <a:t>هو على</a:t>
            </a:r>
            <a:r>
              <a:rPr lang="ar-SA" sz="2400" b="1" dirty="0"/>
              <a:t> درجة كبيرة من ال</a:t>
            </a:r>
            <a:r>
              <a:rPr lang="ar-MA" sz="2400" b="1" dirty="0"/>
              <a:t>أ</a:t>
            </a:r>
            <a:r>
              <a:rPr lang="ar-SA" sz="2400" b="1" dirty="0"/>
              <a:t>همية لتنمية المجتمعات المحلية من الناحيتين الثقافية والروحية، إضافة إلى كونه وسيلة  غايتها تنظيم المجتمع المحلي والوصول بأفراده إلى </a:t>
            </a:r>
            <a:r>
              <a:rPr lang="ar-MA" sz="2400" b="1" dirty="0"/>
              <a:t>ممارسة حقوقهم وواجباتهم في أحسن الظروف.</a:t>
            </a:r>
            <a:endParaRPr lang="ar-SA" sz="2400" b="1" dirty="0"/>
          </a:p>
          <a:p>
            <a:pPr algn="just" rtl="1">
              <a:lnSpc>
                <a:spcPct val="80000"/>
              </a:lnSpc>
              <a:buClr>
                <a:schemeClr val="accent1"/>
              </a:buClr>
              <a:buFont typeface="Arial" pitchFamily="34" charset="0"/>
              <a:buNone/>
            </a:pPr>
            <a:endParaRPr lang="ar-MA" sz="2400" b="1" dirty="0"/>
          </a:p>
          <a:p>
            <a:pPr algn="just" rtl="1">
              <a:lnSpc>
                <a:spcPct val="80000"/>
              </a:lnSpc>
              <a:buClr>
                <a:schemeClr val="accent1"/>
              </a:buClr>
            </a:pPr>
            <a:r>
              <a:rPr lang="ar-SA" sz="2400" b="1" dirty="0"/>
              <a:t>ينخرط</a:t>
            </a:r>
            <a:r>
              <a:rPr lang="ar-MA" sz="2400" b="1" dirty="0"/>
              <a:t> كل من</a:t>
            </a:r>
            <a:r>
              <a:rPr lang="ar-SA" sz="2400" b="1" dirty="0"/>
              <a:t> الرجال والنساء في أنشطة المجتمع المحلي، بالرغم من هيمنة التقسيم الجندري  للعمل هنا </a:t>
            </a:r>
            <a:r>
              <a:rPr lang="ar-MA" sz="2400" b="1" dirty="0"/>
              <a:t>أ</a:t>
            </a:r>
            <a:r>
              <a:rPr lang="ar-SA" sz="2400" b="1" dirty="0"/>
              <a:t>يضا.</a:t>
            </a:r>
            <a:endParaRPr lang="fr-FR" sz="2400" b="1" dirty="0"/>
          </a:p>
        </p:txBody>
      </p:sp>
      <p:sp>
        <p:nvSpPr>
          <p:cNvPr id="4" name="Date Placeholder 3"/>
          <p:cNvSpPr>
            <a:spLocks noGrp="1"/>
          </p:cNvSpPr>
          <p:nvPr>
            <p:ph type="dt" sz="half" idx="10"/>
          </p:nvPr>
        </p:nvSpPr>
        <p:spPr/>
        <p:txBody>
          <a:bodyPr/>
          <a:lstStyle/>
          <a:p>
            <a:fld id="{5690FCCD-2999-499A-99F7-089DC9AED973}" type="datetime1">
              <a:rPr lang="en-US" altLang="en-US" smtClean="0"/>
              <a:pPr/>
              <a:t>11/2/2009</a:t>
            </a:fld>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39</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dirty="0" smtClean="0"/>
              <a:t> مفهوم التنمية البشرية</a:t>
            </a:r>
            <a:r>
              <a:rPr lang="en-US" b="1" dirty="0" smtClean="0"/>
              <a:t>.I</a:t>
            </a:r>
            <a:endParaRPr lang="en-US" dirty="0"/>
          </a:p>
        </p:txBody>
      </p:sp>
      <p:sp>
        <p:nvSpPr>
          <p:cNvPr id="3" name="Content Placeholder 2"/>
          <p:cNvSpPr>
            <a:spLocks noGrp="1"/>
          </p:cNvSpPr>
          <p:nvPr>
            <p:ph idx="1"/>
          </p:nvPr>
        </p:nvSpPr>
        <p:spPr/>
        <p:txBody>
          <a:bodyPr>
            <a:noAutofit/>
          </a:bodyPr>
          <a:lstStyle/>
          <a:p>
            <a:pPr algn="just" rtl="1">
              <a:buNone/>
            </a:pPr>
            <a:r>
              <a:rPr lang="ar-SA" sz="2800" dirty="0" smtClean="0">
                <a:solidFill>
                  <a:srgbClr val="FF0000"/>
                </a:solidFill>
              </a:rPr>
              <a:t>العنصر الثاني: </a:t>
            </a:r>
            <a:r>
              <a:rPr lang="ar-SA" sz="2800" dirty="0" smtClean="0"/>
              <a:t>يؤكد على أن التنمية هي التي تجعل النمو غير قابل للانتكاس أو الرجوع إلى الوراء ، وذلك بفضل تراكم النتائج الايجابية للعمل التنموي . اذ ان النمو هنا يتمثل بالكمية والنوعية المتراكمة عبر العقود .</a:t>
            </a:r>
          </a:p>
          <a:p>
            <a:pPr algn="just" rtl="1"/>
            <a:endParaRPr lang="en-US" sz="2800" dirty="0"/>
          </a:p>
        </p:txBody>
      </p:sp>
      <p:sp>
        <p:nvSpPr>
          <p:cNvPr id="4" name="Date Placeholder 3"/>
          <p:cNvSpPr>
            <a:spLocks noGrp="1"/>
          </p:cNvSpPr>
          <p:nvPr>
            <p:ph type="dt" sz="half" idx="10"/>
          </p:nvPr>
        </p:nvSpPr>
        <p:spPr/>
        <p:txBody>
          <a:bodyPr/>
          <a:lstStyle/>
          <a:p>
            <a:fld id="{F0FE8FF2-F772-482E-9094-4E6D2D9E752C}" type="datetime1">
              <a:rPr lang="en-US" altLang="en-US" smtClean="0"/>
              <a:pPr/>
              <a:t>11/2/2009</a:t>
            </a:fld>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4</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a:xfrm>
            <a:off x="301625" y="228600"/>
            <a:ext cx="8540750" cy="777875"/>
          </a:xfrm>
        </p:spPr>
        <p:txBody>
          <a:bodyPr/>
          <a:lstStyle/>
          <a:p>
            <a:pPr algn="ctr" rtl="1"/>
            <a:r>
              <a:rPr lang="ar-SA" b="1" dirty="0" smtClean="0">
                <a:solidFill>
                  <a:srgbClr val="CC3300"/>
                </a:solidFill>
              </a:rPr>
              <a:t>5-..ال</a:t>
            </a:r>
            <a:r>
              <a:rPr lang="ar-MA" b="1" dirty="0">
                <a:solidFill>
                  <a:srgbClr val="CC3300"/>
                </a:solidFill>
              </a:rPr>
              <a:t>دور</a:t>
            </a:r>
            <a:r>
              <a:rPr lang="ar-SA" b="1" dirty="0">
                <a:solidFill>
                  <a:srgbClr val="CC3300"/>
                </a:solidFill>
              </a:rPr>
              <a:t> الانتاجي</a:t>
            </a:r>
            <a:endParaRPr lang="fr-FR" b="1" dirty="0">
              <a:solidFill>
                <a:srgbClr val="CC3300"/>
              </a:solidFill>
            </a:endParaRPr>
          </a:p>
        </p:txBody>
      </p:sp>
      <p:sp>
        <p:nvSpPr>
          <p:cNvPr id="45059" name="Rectangle 3"/>
          <p:cNvSpPr>
            <a:spLocks noGrp="1" noRot="1" noChangeArrowheads="1"/>
          </p:cNvSpPr>
          <p:nvPr>
            <p:ph type="body" idx="1"/>
          </p:nvPr>
        </p:nvSpPr>
        <p:spPr>
          <a:xfrm>
            <a:off x="457200" y="1341438"/>
            <a:ext cx="8229600" cy="4784725"/>
          </a:xfrm>
        </p:spPr>
        <p:txBody>
          <a:bodyPr/>
          <a:lstStyle/>
          <a:p>
            <a:pPr algn="just" rtl="1">
              <a:buClr>
                <a:schemeClr val="accent1"/>
              </a:buClr>
              <a:buFont typeface="Wingdings" pitchFamily="2" charset="2"/>
              <a:buChar char="q"/>
            </a:pPr>
            <a:r>
              <a:rPr lang="ar-SA" b="1" dirty="0"/>
              <a:t>يشمل إنتاج السلع والخدمات للاستهلاك والتجارة (الزراعة، صيد الأسماك، الاستخدام، والاستخدام </a:t>
            </a:r>
            <a:r>
              <a:rPr lang="ar-MA" b="1" dirty="0"/>
              <a:t>ا</a:t>
            </a:r>
            <a:r>
              <a:rPr lang="ar-SA" b="1" dirty="0"/>
              <a:t>لذاتي). </a:t>
            </a:r>
            <a:endParaRPr lang="ar-SA" b="1" dirty="0" smtClean="0"/>
          </a:p>
          <a:p>
            <a:pPr algn="just" rtl="1">
              <a:buClr>
                <a:schemeClr val="accent1"/>
              </a:buClr>
              <a:buFont typeface="Wingdings" pitchFamily="2" charset="2"/>
              <a:buChar char="q"/>
            </a:pPr>
            <a:r>
              <a:rPr lang="ar-SA" b="1" dirty="0" smtClean="0"/>
              <a:t>وحين </a:t>
            </a:r>
            <a:r>
              <a:rPr lang="ar-SA" b="1" dirty="0"/>
              <a:t>يسأل الناس عما يعملون، فإن الإجابة في معظم الحالات تتصل بالعمل الانتاجي، خصوصا العمل المأجور أو الذي يولد الدخل. </a:t>
            </a:r>
            <a:endParaRPr lang="ar-MA" b="1" dirty="0"/>
          </a:p>
          <a:p>
            <a:pPr algn="just" rtl="1">
              <a:buClr>
                <a:schemeClr val="accent1"/>
              </a:buClr>
              <a:buFont typeface="Wingdings" pitchFamily="2" charset="2"/>
              <a:buChar char="q"/>
            </a:pPr>
            <a:r>
              <a:rPr lang="ar-SA" b="1" dirty="0"/>
              <a:t>يمكن للنساء والرجال معا أن ينخرطوا في ممارسة الأنشطة الانتاجية، لكن في معظم الحالات، سوف تختلف وظائفهم ومسؤولياتهم تبعا ل</a:t>
            </a:r>
            <a:r>
              <a:rPr lang="ar-MA" b="1" dirty="0"/>
              <a:t>ل</a:t>
            </a:r>
            <a:r>
              <a:rPr lang="ar-SA" b="1" dirty="0"/>
              <a:t>تقسيم الجندري للعمل. </a:t>
            </a:r>
            <a:endParaRPr lang="ar-SA" b="1" dirty="0" smtClean="0"/>
          </a:p>
          <a:p>
            <a:pPr algn="just" rtl="1">
              <a:buClr>
                <a:schemeClr val="accent1"/>
              </a:buClr>
              <a:buFont typeface="Wingdings" pitchFamily="2" charset="2"/>
              <a:buChar char="q"/>
            </a:pPr>
            <a:r>
              <a:rPr lang="ar-SA" b="1" dirty="0" smtClean="0"/>
              <a:t>وفي </a:t>
            </a:r>
            <a:r>
              <a:rPr lang="ar-SA" b="1" dirty="0"/>
              <a:t>العادة يكون عمل النساء الإنتاجي أقل وضوحا وأقل قيمة من عمل </a:t>
            </a:r>
            <a:r>
              <a:rPr lang="ar-SA" b="1" dirty="0" smtClean="0"/>
              <a:t>الرجال.</a:t>
            </a:r>
            <a:endParaRPr lang="fr-FR" b="1" dirty="0"/>
          </a:p>
        </p:txBody>
      </p:sp>
      <p:sp>
        <p:nvSpPr>
          <p:cNvPr id="4" name="Date Placeholder 3"/>
          <p:cNvSpPr>
            <a:spLocks noGrp="1"/>
          </p:cNvSpPr>
          <p:nvPr>
            <p:ph type="dt" sz="half" idx="10"/>
          </p:nvPr>
        </p:nvSpPr>
        <p:spPr/>
        <p:txBody>
          <a:bodyPr/>
          <a:lstStyle/>
          <a:p>
            <a:fld id="{0AC6DBF2-7F8C-4E50-B1C3-A967DC19F3A5}" type="datetime1">
              <a:rPr lang="en-US" altLang="en-US" smtClean="0"/>
              <a:pPr/>
              <a:t>11/2/2009</a:t>
            </a:fld>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40</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p:txBody>
          <a:bodyPr/>
          <a:lstStyle/>
          <a:p>
            <a:pPr algn="ctr" rtl="1"/>
            <a:r>
              <a:rPr lang="ar-SA" sz="4000" b="1" dirty="0" smtClean="0">
                <a:solidFill>
                  <a:srgbClr val="CC3300"/>
                </a:solidFill>
              </a:rPr>
              <a:t>5- ...ال</a:t>
            </a:r>
            <a:r>
              <a:rPr lang="ar-MA" sz="4000" b="1" dirty="0">
                <a:solidFill>
                  <a:srgbClr val="CC3300"/>
                </a:solidFill>
              </a:rPr>
              <a:t>دور</a:t>
            </a:r>
            <a:r>
              <a:rPr lang="ar-SA" sz="4000" b="1" dirty="0">
                <a:solidFill>
                  <a:srgbClr val="CC3300"/>
                </a:solidFill>
              </a:rPr>
              <a:t> الإنجابي</a:t>
            </a:r>
            <a:endParaRPr lang="fr-FR" sz="4000" b="1" dirty="0">
              <a:solidFill>
                <a:srgbClr val="CC3300"/>
              </a:solidFill>
            </a:endParaRPr>
          </a:p>
        </p:txBody>
      </p:sp>
      <p:sp>
        <p:nvSpPr>
          <p:cNvPr id="47107" name="Rectangle 3"/>
          <p:cNvSpPr>
            <a:spLocks noGrp="1" noRot="1" noChangeArrowheads="1"/>
          </p:cNvSpPr>
          <p:nvPr>
            <p:ph type="body" idx="1"/>
          </p:nvPr>
        </p:nvSpPr>
        <p:spPr/>
        <p:txBody>
          <a:bodyPr/>
          <a:lstStyle/>
          <a:p>
            <a:pPr algn="just" rtl="1">
              <a:lnSpc>
                <a:spcPct val="90000"/>
              </a:lnSpc>
              <a:buClr>
                <a:schemeClr val="accent1"/>
              </a:buClr>
              <a:buFont typeface="Wingdings" pitchFamily="2" charset="2"/>
              <a:buChar char="q"/>
            </a:pPr>
            <a:r>
              <a:rPr lang="ar-SA" b="1" dirty="0" smtClean="0"/>
              <a:t>يشمل </a:t>
            </a:r>
            <a:r>
              <a:rPr lang="ar-SA" b="1" dirty="0"/>
              <a:t>رعاية الأسرة والحفاظ عليها وعلى أعضائها، بما في ذلك إنجاب ورعاية الأطفال، وتحضير الطعام، وجمع الماء والوقود، والتسوق، والأعمال المنزلية، والعناية بصحة العائلة.</a:t>
            </a:r>
            <a:endParaRPr lang="ar-MA" b="1" dirty="0"/>
          </a:p>
          <a:p>
            <a:pPr algn="just" rtl="1">
              <a:lnSpc>
                <a:spcPct val="90000"/>
              </a:lnSpc>
              <a:buClr>
                <a:schemeClr val="accent1"/>
              </a:buClr>
              <a:buFont typeface="Wingdings" pitchFamily="2" charset="2"/>
              <a:buChar char="q"/>
            </a:pPr>
            <a:r>
              <a:rPr lang="ar-SA" b="1" dirty="0"/>
              <a:t> يحظى بأهمية حاسمة </a:t>
            </a:r>
            <a:r>
              <a:rPr lang="ar-SA" b="1" dirty="0" smtClean="0"/>
              <a:t>لاغنى </a:t>
            </a:r>
            <a:r>
              <a:rPr lang="ar-SA" b="1" dirty="0"/>
              <a:t>عنها لبقاء النوع البشري</a:t>
            </a:r>
            <a:r>
              <a:rPr lang="ar-MA" b="1" dirty="0"/>
              <a:t>، </a:t>
            </a:r>
            <a:r>
              <a:rPr lang="ar-SA" b="1" dirty="0"/>
              <a:t>ومع ذلك فمن النادر اعتباره </a:t>
            </a:r>
            <a:r>
              <a:rPr lang="ar-MA" b="1" dirty="0"/>
              <a:t>”</a:t>
            </a:r>
            <a:r>
              <a:rPr lang="ar-SA" b="1" dirty="0"/>
              <a:t>عملا حقيقيا</a:t>
            </a:r>
            <a:r>
              <a:rPr lang="ar-MA" b="1" dirty="0"/>
              <a:t>“</a:t>
            </a:r>
            <a:r>
              <a:rPr lang="ar-SA" b="1" dirty="0"/>
              <a:t>. </a:t>
            </a:r>
            <a:endParaRPr lang="ar-MA" b="1" dirty="0"/>
          </a:p>
          <a:p>
            <a:pPr algn="just" rtl="1">
              <a:lnSpc>
                <a:spcPct val="90000"/>
              </a:lnSpc>
              <a:buClr>
                <a:schemeClr val="accent1"/>
              </a:buClr>
              <a:buFont typeface="Wingdings" pitchFamily="2" charset="2"/>
              <a:buChar char="q"/>
            </a:pPr>
            <a:r>
              <a:rPr lang="ar-SA" b="1" dirty="0"/>
              <a:t> </a:t>
            </a:r>
            <a:r>
              <a:rPr lang="ar-SA" b="1" dirty="0" smtClean="0"/>
              <a:t>في </a:t>
            </a:r>
            <a:r>
              <a:rPr lang="ar-SA" b="1" dirty="0"/>
              <a:t>المجتمعات المحلية الفقيرة، يمثل العمل الإنجابي، جهدا يدويا مكثفا يستهلك الكثير من الوقت. </a:t>
            </a:r>
            <a:endParaRPr lang="ar-MA" b="1" dirty="0"/>
          </a:p>
          <a:p>
            <a:pPr algn="just" rtl="1">
              <a:lnSpc>
                <a:spcPct val="90000"/>
              </a:lnSpc>
              <a:buClr>
                <a:schemeClr val="accent1"/>
              </a:buClr>
              <a:buFont typeface="Wingdings" pitchFamily="2" charset="2"/>
              <a:buChar char="q"/>
            </a:pPr>
            <a:r>
              <a:rPr lang="ar-SA" b="1" dirty="0"/>
              <a:t> </a:t>
            </a:r>
            <a:r>
              <a:rPr lang="ar-SA" b="1" dirty="0" smtClean="0"/>
              <a:t>تنحصر </a:t>
            </a:r>
            <a:r>
              <a:rPr lang="ar-SA" b="1" dirty="0"/>
              <a:t>مسؤوليته بصورة كاملة تقريبا بالنساء والفتيات.</a:t>
            </a:r>
            <a:endParaRPr lang="fr-FR" b="1" dirty="0"/>
          </a:p>
        </p:txBody>
      </p:sp>
      <p:sp>
        <p:nvSpPr>
          <p:cNvPr id="4" name="Date Placeholder 3"/>
          <p:cNvSpPr>
            <a:spLocks noGrp="1"/>
          </p:cNvSpPr>
          <p:nvPr>
            <p:ph type="dt" sz="half" idx="10"/>
          </p:nvPr>
        </p:nvSpPr>
        <p:spPr/>
        <p:txBody>
          <a:bodyPr/>
          <a:lstStyle/>
          <a:p>
            <a:fld id="{2BC03118-7BBC-41FE-9BA0-51C2B4AE0AAD}" type="datetime1">
              <a:rPr lang="en-US" altLang="en-US" smtClean="0"/>
              <a:pPr/>
              <a:t>11/2/2009</a:t>
            </a:fld>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41</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p:txBody>
          <a:bodyPr/>
          <a:lstStyle/>
          <a:p>
            <a:endParaRPr lang="en-US"/>
          </a:p>
        </p:txBody>
      </p:sp>
      <p:pic>
        <p:nvPicPr>
          <p:cNvPr id="48132" name="Picture 4"/>
          <p:cNvPicPr>
            <a:picLocks noGrp="1" noChangeAspect="1" noChangeArrowheads="1"/>
          </p:cNvPicPr>
          <p:nvPr>
            <p:ph type="body" idx="1"/>
          </p:nvPr>
        </p:nvPicPr>
        <p:blipFill>
          <a:blip r:embed="rId2"/>
          <a:srcRect/>
          <a:stretch>
            <a:fillRect/>
          </a:stretch>
        </p:blipFill>
        <p:spPr>
          <a:xfrm>
            <a:off x="323850" y="333375"/>
            <a:ext cx="9288463" cy="6769100"/>
          </a:xfrm>
          <a:noFill/>
          <a:ln/>
        </p:spPr>
      </p:pic>
      <p:sp>
        <p:nvSpPr>
          <p:cNvPr id="4" name="Date Placeholder 3"/>
          <p:cNvSpPr>
            <a:spLocks noGrp="1"/>
          </p:cNvSpPr>
          <p:nvPr>
            <p:ph type="dt" sz="half" idx="10"/>
          </p:nvPr>
        </p:nvSpPr>
        <p:spPr/>
        <p:txBody>
          <a:bodyPr/>
          <a:lstStyle/>
          <a:p>
            <a:fld id="{C40A1479-B005-4862-8EE4-F0D3FEC35343}" type="datetime1">
              <a:rPr lang="en-US" altLang="en-US" smtClean="0"/>
              <a:pPr/>
              <a:t>11/2/2009</a:t>
            </a:fld>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42</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b="1" dirty="0" smtClean="0"/>
              <a:t>6- تحليل النوع الاجتماعي</a:t>
            </a:r>
            <a:endParaRPr lang="en-US" dirty="0"/>
          </a:p>
        </p:txBody>
      </p:sp>
      <p:sp>
        <p:nvSpPr>
          <p:cNvPr id="3" name="Date Placeholder 2"/>
          <p:cNvSpPr>
            <a:spLocks noGrp="1"/>
          </p:cNvSpPr>
          <p:nvPr>
            <p:ph type="dt" sz="half" idx="10"/>
          </p:nvPr>
        </p:nvSpPr>
        <p:spPr/>
        <p:txBody>
          <a:bodyPr/>
          <a:lstStyle/>
          <a:p>
            <a:fld id="{672632B2-6085-4325-86FD-CEBA05BAFD56}"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43</a:t>
            </a:fld>
            <a:endParaRPr lang="en-US" altLang="en-US"/>
          </a:p>
        </p:txBody>
      </p:sp>
      <p:sp>
        <p:nvSpPr>
          <p:cNvPr id="6" name="Content Placeholder 5"/>
          <p:cNvSpPr>
            <a:spLocks noGrp="1"/>
          </p:cNvSpPr>
          <p:nvPr>
            <p:ph sz="quarter" idx="1"/>
          </p:nvPr>
        </p:nvSpPr>
        <p:spPr/>
        <p:txBody>
          <a:bodyPr>
            <a:normAutofit/>
          </a:bodyPr>
          <a:lstStyle/>
          <a:p>
            <a:pPr algn="just" rtl="1"/>
            <a:r>
              <a:rPr lang="ar-SA" dirty="0" smtClean="0">
                <a:cs typeface="Simplified Arabic" pitchFamily="2" charset="-78"/>
              </a:rPr>
              <a:t>إن تحليل النوع الإجتماعي هو تمهيد منظم من أجل تحديد قضايا النوع الاجتماعي ضمن عملية شاملة للبرمجة أو التطوير المؤسساتي. </a:t>
            </a:r>
          </a:p>
          <a:p>
            <a:pPr algn="r" rtl="1"/>
            <a:r>
              <a:rPr lang="ar-SA" dirty="0" smtClean="0">
                <a:solidFill>
                  <a:srgbClr val="FF5050"/>
                </a:solidFill>
                <a:cs typeface="Simplified Arabic" pitchFamily="2" charset="-78"/>
              </a:rPr>
              <a:t>و</a:t>
            </a:r>
            <a:r>
              <a:rPr lang="ar-SA" altLang="en-US" sz="2800" b="1" dirty="0" smtClean="0">
                <a:solidFill>
                  <a:srgbClr val="FF5050"/>
                </a:solidFill>
              </a:rPr>
              <a:t>يهدف إلى </a:t>
            </a:r>
            <a:r>
              <a:rPr lang="ar-SA" altLang="en-US" sz="3200" b="1" dirty="0" smtClean="0">
                <a:solidFill>
                  <a:srgbClr val="FF5050"/>
                </a:solidFill>
              </a:rPr>
              <a:t>التعرف على</a:t>
            </a:r>
            <a:r>
              <a:rPr lang="en-US" altLang="en-US" sz="3200" b="1" dirty="0" smtClean="0">
                <a:solidFill>
                  <a:srgbClr val="FF5050"/>
                </a:solidFill>
              </a:rPr>
              <a:t>:</a:t>
            </a:r>
          </a:p>
          <a:p>
            <a:pPr algn="r" rtl="1">
              <a:buClr>
                <a:srgbClr val="FF0000"/>
              </a:buClr>
              <a:buFont typeface="Wingdings" pitchFamily="2" charset="2"/>
              <a:buChar char="ç"/>
            </a:pPr>
            <a:r>
              <a:rPr lang="en-US" altLang="en-US" sz="3200" b="1" dirty="0" smtClean="0">
                <a:solidFill>
                  <a:srgbClr val="FF0000"/>
                </a:solidFill>
              </a:rPr>
              <a:t>  </a:t>
            </a:r>
            <a:r>
              <a:rPr lang="ar-SA" altLang="en-US" sz="2800" dirty="0" smtClean="0">
                <a:solidFill>
                  <a:srgbClr val="000066"/>
                </a:solidFill>
              </a:rPr>
              <a:t>الادوار والاحتياجات.</a:t>
            </a:r>
            <a:endParaRPr lang="en-US" altLang="en-US" sz="2800" dirty="0" smtClean="0">
              <a:solidFill>
                <a:srgbClr val="000066"/>
              </a:solidFill>
            </a:endParaRPr>
          </a:p>
          <a:p>
            <a:pPr algn="r" rtl="1">
              <a:buClr>
                <a:srgbClr val="FF0000"/>
              </a:buClr>
              <a:buFont typeface="Wingdings" pitchFamily="2" charset="2"/>
              <a:buChar char="ç"/>
            </a:pPr>
            <a:r>
              <a:rPr lang="en-US" altLang="en-US" sz="2800" dirty="0" smtClean="0">
                <a:solidFill>
                  <a:srgbClr val="000066"/>
                </a:solidFill>
              </a:rPr>
              <a:t>  </a:t>
            </a:r>
            <a:r>
              <a:rPr lang="ar-SA" altLang="en-US" sz="2800" dirty="0" smtClean="0">
                <a:solidFill>
                  <a:srgbClr val="000066"/>
                </a:solidFill>
              </a:rPr>
              <a:t>الحصول على الموارد والتحكم فيها.</a:t>
            </a:r>
            <a:endParaRPr lang="en-US" altLang="en-US" sz="2800" dirty="0" smtClean="0">
              <a:solidFill>
                <a:srgbClr val="000066"/>
              </a:solidFill>
            </a:endParaRPr>
          </a:p>
          <a:p>
            <a:pPr algn="r" rtl="1">
              <a:buClr>
                <a:srgbClr val="FF0000"/>
              </a:buClr>
              <a:buFont typeface="Wingdings" pitchFamily="2" charset="2"/>
              <a:buChar char="ç"/>
            </a:pPr>
            <a:r>
              <a:rPr lang="en-US" altLang="en-US" sz="2800" dirty="0" smtClean="0">
                <a:solidFill>
                  <a:srgbClr val="000066"/>
                </a:solidFill>
              </a:rPr>
              <a:t>  </a:t>
            </a:r>
            <a:r>
              <a:rPr lang="ar-SA" altLang="en-US" sz="2800" dirty="0" smtClean="0">
                <a:solidFill>
                  <a:srgbClr val="000066"/>
                </a:solidFill>
              </a:rPr>
              <a:t>تحديد الحاجات العملية والاستراتيجية.</a:t>
            </a:r>
            <a:r>
              <a:rPr lang="en-US" altLang="en-US" sz="2800" dirty="0" smtClean="0">
                <a:solidFill>
                  <a:srgbClr val="000066"/>
                </a:solidFill>
              </a:rPr>
              <a:t> </a:t>
            </a:r>
          </a:p>
          <a:p>
            <a:pPr algn="r" rtl="1">
              <a:buClr>
                <a:srgbClr val="FF0000"/>
              </a:buClr>
              <a:buFont typeface="Wingdings" pitchFamily="2" charset="2"/>
              <a:buChar char="ç"/>
            </a:pPr>
            <a:r>
              <a:rPr lang="en-US" altLang="en-US" sz="2800" dirty="0" smtClean="0">
                <a:solidFill>
                  <a:srgbClr val="000066"/>
                </a:solidFill>
              </a:rPr>
              <a:t>  </a:t>
            </a:r>
            <a:r>
              <a:rPr lang="ar-SA" altLang="en-US" sz="2800" dirty="0" smtClean="0">
                <a:solidFill>
                  <a:srgbClr val="000066"/>
                </a:solidFill>
              </a:rPr>
              <a:t>تحديد المعوقات/ القيود والفرص.</a:t>
            </a:r>
            <a:r>
              <a:rPr lang="ar-SA" dirty="0" smtClean="0">
                <a:cs typeface="Simplified Arabic" pitchFamily="2" charset="-78"/>
              </a:rPr>
              <a:t>  </a:t>
            </a:r>
            <a:endParaRPr lang="en-US" dirty="0" smtClean="0">
              <a:cs typeface="Simplified Arabic" pitchFamily="2" charset="-78"/>
            </a:endParaRPr>
          </a:p>
          <a:p>
            <a:pPr algn="just" rtl="1"/>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9144000" cy="914400"/>
          </a:xfrm>
          <a:noFill/>
        </p:spPr>
        <p:txBody>
          <a:bodyPr>
            <a:normAutofit/>
          </a:bodyPr>
          <a:lstStyle/>
          <a:p>
            <a:pPr algn="ctr" rtl="1"/>
            <a:r>
              <a:rPr lang="ar-SA" altLang="en-US" b="1" dirty="0" smtClean="0">
                <a:solidFill>
                  <a:schemeClr val="tx1"/>
                </a:solidFill>
              </a:rPr>
              <a:t>6- </a:t>
            </a:r>
            <a:r>
              <a:rPr lang="ar-SA" b="1" dirty="0" smtClean="0"/>
              <a:t>تحليل النوع الاجتماعي..</a:t>
            </a:r>
            <a:endParaRPr lang="en-US" altLang="en-US" dirty="0">
              <a:solidFill>
                <a:schemeClr val="tx1"/>
              </a:solidFill>
            </a:endParaRPr>
          </a:p>
        </p:txBody>
      </p:sp>
      <p:sp>
        <p:nvSpPr>
          <p:cNvPr id="18436" name="Rectangle 4"/>
          <p:cNvSpPr>
            <a:spLocks noGrp="1" noChangeArrowheads="1"/>
          </p:cNvSpPr>
          <p:nvPr>
            <p:ph sz="quarter" idx="1"/>
          </p:nvPr>
        </p:nvSpPr>
        <p:spPr>
          <a:xfrm>
            <a:off x="642910" y="1428736"/>
            <a:ext cx="8077200" cy="4572000"/>
          </a:xfrm>
          <a:ln>
            <a:solidFill>
              <a:srgbClr val="000066"/>
            </a:solidFill>
          </a:ln>
        </p:spPr>
        <p:txBody>
          <a:bodyPr>
            <a:normAutofit fontScale="92500" lnSpcReduction="10000"/>
          </a:bodyPr>
          <a:lstStyle/>
          <a:p>
            <a:pPr algn="r" rtl="1">
              <a:buFontTx/>
              <a:buNone/>
            </a:pPr>
            <a:endParaRPr lang="en-US" altLang="en-US" sz="3200" dirty="0">
              <a:solidFill>
                <a:srgbClr val="000066"/>
              </a:solidFill>
            </a:endParaRPr>
          </a:p>
          <a:p>
            <a:pPr algn="r" rtl="1">
              <a:buClr>
                <a:srgbClr val="FF0000"/>
              </a:buClr>
              <a:buFont typeface="Wingdings" pitchFamily="2" charset="2"/>
              <a:buChar char="ç"/>
            </a:pPr>
            <a:r>
              <a:rPr lang="en-US" altLang="en-US" sz="3200" dirty="0">
                <a:solidFill>
                  <a:srgbClr val="000066"/>
                </a:solidFill>
              </a:rPr>
              <a:t>  </a:t>
            </a:r>
            <a:r>
              <a:rPr lang="ar-SA" altLang="en-US" sz="3200" dirty="0">
                <a:solidFill>
                  <a:srgbClr val="000066"/>
                </a:solidFill>
              </a:rPr>
              <a:t>تعريف الامكانيات المؤسسية لترويج مساواة النوع الاجتماعي</a:t>
            </a:r>
            <a:r>
              <a:rPr lang="en-US" altLang="en-US" sz="3200" dirty="0">
                <a:solidFill>
                  <a:srgbClr val="000066"/>
                </a:solidFill>
              </a:rPr>
              <a:t>  </a:t>
            </a:r>
            <a:r>
              <a:rPr lang="ar-SA" altLang="en-US" sz="3200" dirty="0" smtClean="0">
                <a:solidFill>
                  <a:srgbClr val="000066"/>
                </a:solidFill>
                <a:cs typeface="Times New Roman (Arabic)" pitchFamily="26" charset="0"/>
              </a:rPr>
              <a:t>للرجال والنساء</a:t>
            </a:r>
            <a:r>
              <a:rPr lang="en-US" altLang="en-US" sz="3200" dirty="0" smtClean="0">
                <a:solidFill>
                  <a:srgbClr val="000066"/>
                </a:solidFill>
                <a:cs typeface="Times New Roman (Arabic)" pitchFamily="26" charset="0"/>
              </a:rPr>
              <a:t> </a:t>
            </a:r>
            <a:r>
              <a:rPr lang="ar-SA" altLang="en-US" sz="3200" dirty="0" smtClean="0">
                <a:solidFill>
                  <a:srgbClr val="000066"/>
                </a:solidFill>
                <a:cs typeface="Times New Roman (Arabic)" pitchFamily="26" charset="0"/>
              </a:rPr>
              <a:t>.</a:t>
            </a:r>
          </a:p>
          <a:p>
            <a:pPr algn="r" rtl="1">
              <a:buClr>
                <a:srgbClr val="FF0000"/>
              </a:buClr>
              <a:buFont typeface="Wingdings" pitchFamily="2" charset="2"/>
              <a:buChar char="ç"/>
            </a:pPr>
            <a:r>
              <a:rPr lang="ar-SA" sz="2800" dirty="0" smtClean="0">
                <a:cs typeface="Simplified Arabic" pitchFamily="2" charset="-78"/>
              </a:rPr>
              <a:t>ضمان ادماج احتياجات وأدوار ومشاركة النساء والرجال ضمن عملية تطوير البرامج والمشاريع. </a:t>
            </a:r>
          </a:p>
          <a:p>
            <a:pPr algn="r" rtl="1">
              <a:buClr>
                <a:srgbClr val="FF0000"/>
              </a:buClr>
              <a:buNone/>
            </a:pPr>
            <a:r>
              <a:rPr lang="ar-SA" sz="2800" b="1" dirty="0" smtClean="0">
                <a:solidFill>
                  <a:srgbClr val="FF5050"/>
                </a:solidFill>
                <a:cs typeface="Simplified Arabic" pitchFamily="2" charset="-78"/>
              </a:rPr>
              <a:t>وهذا يتطلب :</a:t>
            </a:r>
          </a:p>
          <a:p>
            <a:pPr algn="just" rtl="1">
              <a:buFont typeface="Wingdings" pitchFamily="2" charset="2"/>
              <a:buChar char="ü"/>
            </a:pPr>
            <a:r>
              <a:rPr lang="ar-SA" sz="2800" dirty="0" smtClean="0">
                <a:cs typeface="Simplified Arabic" pitchFamily="2" charset="-78"/>
              </a:rPr>
              <a:t>تنظيم المعطيات والمعلومات حسب الجنس،</a:t>
            </a:r>
          </a:p>
          <a:p>
            <a:pPr algn="just" rtl="1">
              <a:buFont typeface="Wingdings" pitchFamily="2" charset="2"/>
              <a:buChar char="ü"/>
            </a:pPr>
            <a:r>
              <a:rPr lang="ar-SA" sz="2800" dirty="0" smtClean="0">
                <a:cs typeface="Simplified Arabic" pitchFamily="2" charset="-78"/>
              </a:rPr>
              <a:t> وأن يحدد بدقة كيف يتم تقسيم العمل والاحتياجات والأدوار والمشاركة،</a:t>
            </a:r>
          </a:p>
          <a:p>
            <a:pPr algn="just" rtl="1">
              <a:buFont typeface="Wingdings" pitchFamily="2" charset="2"/>
              <a:buChar char="ü"/>
            </a:pPr>
            <a:r>
              <a:rPr lang="ar-SA" sz="2800" dirty="0" smtClean="0">
                <a:cs typeface="Simplified Arabic" pitchFamily="2" charset="-78"/>
              </a:rPr>
              <a:t> وكيف يتم تثمينها/تقديرها بالنسبة لكل جنس رجل كان او امرأة.</a:t>
            </a:r>
            <a:endParaRPr lang="en-US" altLang="en-US" sz="3200" dirty="0" smtClean="0">
              <a:solidFill>
                <a:srgbClr val="000066"/>
              </a:solidFill>
              <a:cs typeface="Times New Roman (Arabic)" pitchFamily="26" charset="0"/>
            </a:endParaRPr>
          </a:p>
          <a:p>
            <a:pPr algn="r" rtl="1">
              <a:buFontTx/>
              <a:buNone/>
            </a:pPr>
            <a:r>
              <a:rPr lang="en-US" altLang="en-US" sz="3200" b="1" dirty="0" smtClean="0">
                <a:solidFill>
                  <a:srgbClr val="000066"/>
                </a:solidFill>
              </a:rPr>
              <a:t> </a:t>
            </a:r>
            <a:r>
              <a:rPr lang="en-US" altLang="en-US" sz="2800" dirty="0" smtClean="0"/>
              <a:t> </a:t>
            </a:r>
            <a:endParaRPr lang="en-US" altLang="en-US" sz="2800" dirty="0"/>
          </a:p>
        </p:txBody>
      </p:sp>
      <p:sp>
        <p:nvSpPr>
          <p:cNvPr id="5" name="Slide Number Placeholder 6"/>
          <p:cNvSpPr>
            <a:spLocks noGrp="1"/>
          </p:cNvSpPr>
          <p:nvPr>
            <p:ph type="sldNum" sz="quarter" idx="16"/>
          </p:nvPr>
        </p:nvSpPr>
        <p:spPr/>
        <p:txBody>
          <a:bodyPr>
            <a:normAutofit fontScale="85000" lnSpcReduction="20000"/>
          </a:bodyPr>
          <a:lstStyle/>
          <a:p>
            <a:fld id="{2206CC55-9851-43BA-B1DF-EA06DB2B3F1B}" type="slidenum">
              <a:rPr lang="en-US" altLang="en-US"/>
              <a:pPr/>
              <a:t>44</a:t>
            </a:fld>
            <a:endParaRPr lang="en-US" altLang="en-US"/>
          </a:p>
        </p:txBody>
      </p:sp>
      <p:sp>
        <p:nvSpPr>
          <p:cNvPr id="6" name="Date Placeholder 5"/>
          <p:cNvSpPr>
            <a:spLocks noGrp="1"/>
          </p:cNvSpPr>
          <p:nvPr>
            <p:ph type="dt" sz="half" idx="15"/>
          </p:nvPr>
        </p:nvSpPr>
        <p:spPr/>
        <p:txBody>
          <a:bodyPr/>
          <a:lstStyle/>
          <a:p>
            <a:fld id="{217C615C-87B8-4D8B-8A05-BF9EC5D69488}" type="datetime1">
              <a:rPr lang="en-US" altLang="en-US" smtClean="0"/>
              <a:pPr/>
              <a:t>11/2/2009</a:t>
            </a:fld>
            <a:endParaRPr lang="en-US" altLang="en-US"/>
          </a:p>
        </p:txBody>
      </p:sp>
      <p:sp>
        <p:nvSpPr>
          <p:cNvPr id="7" name="Footer Placeholder 6"/>
          <p:cNvSpPr>
            <a:spLocks noGrp="1"/>
          </p:cNvSpPr>
          <p:nvPr>
            <p:ph type="ftr" sz="quarter" idx="17"/>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1BF08A-5268-4FEC-896D-979B1B388475}" type="datetime1">
              <a:rPr lang="en-US" altLang="en-US" smtClean="0"/>
              <a:pPr/>
              <a:t>11/2/2009</a:t>
            </a:fld>
            <a:endParaRPr lang="en-US" altLang="en-US"/>
          </a:p>
        </p:txBody>
      </p:sp>
      <p:sp>
        <p:nvSpPr>
          <p:cNvPr id="3" name="Footer Placeholder 2"/>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4" name="Slide Number Placeholder 3"/>
          <p:cNvSpPr>
            <a:spLocks noGrp="1"/>
          </p:cNvSpPr>
          <p:nvPr>
            <p:ph type="sldNum" sz="quarter" idx="12"/>
          </p:nvPr>
        </p:nvSpPr>
        <p:spPr/>
        <p:txBody>
          <a:bodyPr/>
          <a:lstStyle/>
          <a:p>
            <a:fld id="{3436A2A3-A775-42F0-BD64-51C6D0613DF1}" type="slidenum">
              <a:rPr lang="en-US" altLang="en-US" smtClean="0"/>
              <a:pPr/>
              <a:t>45</a:t>
            </a:fld>
            <a:endParaRPr lang="en-US" altLang="en-US"/>
          </a:p>
        </p:txBody>
      </p:sp>
      <p:sp>
        <p:nvSpPr>
          <p:cNvPr id="5" name="Rectangle 21"/>
          <p:cNvSpPr>
            <a:spLocks noChangeArrowheads="1"/>
          </p:cNvSpPr>
          <p:nvPr/>
        </p:nvSpPr>
        <p:spPr bwMode="auto">
          <a:xfrm>
            <a:off x="6215074" y="3429000"/>
            <a:ext cx="2357454" cy="2517777"/>
          </a:xfrm>
          <a:prstGeom prst="rect">
            <a:avLst/>
          </a:prstGeom>
          <a:solidFill>
            <a:schemeClr val="tx2"/>
          </a:solidFill>
          <a:ln w="9525">
            <a:solidFill>
              <a:schemeClr val="tx1"/>
            </a:solidFill>
            <a:miter lim="800000"/>
            <a:headEnd/>
            <a:tailEnd/>
          </a:ln>
          <a:effectLst/>
        </p:spPr>
        <p:txBody>
          <a:bodyPr wrap="none" anchor="ctr"/>
          <a:lstStyle/>
          <a:p>
            <a:pPr rtl="1"/>
            <a:r>
              <a:rPr lang="ar-SA" sz="2000" b="1" dirty="0">
                <a:solidFill>
                  <a:schemeClr val="bg1"/>
                </a:solidFill>
                <a:latin typeface="Arial" pitchFamily="34" charset="0"/>
              </a:rPr>
              <a:t>الحقل العام </a:t>
            </a:r>
            <a:r>
              <a:rPr lang="ar-SA" sz="2000" b="1" dirty="0" smtClean="0">
                <a:solidFill>
                  <a:schemeClr val="bg1"/>
                </a:solidFill>
                <a:latin typeface="Arial" pitchFamily="34" charset="0"/>
              </a:rPr>
              <a:t>و </a:t>
            </a:r>
            <a:r>
              <a:rPr lang="ar-SA" sz="2000" b="1" dirty="0">
                <a:solidFill>
                  <a:schemeClr val="bg1"/>
                </a:solidFill>
                <a:latin typeface="Arial" pitchFamily="34" charset="0"/>
              </a:rPr>
              <a:t>الخاص </a:t>
            </a:r>
            <a:endParaRPr lang="ar-SA" sz="2000" b="1" dirty="0" smtClean="0">
              <a:solidFill>
                <a:schemeClr val="bg1"/>
              </a:solidFill>
              <a:latin typeface="Arial" pitchFamily="34" charset="0"/>
            </a:endParaRPr>
          </a:p>
          <a:p>
            <a:pPr rtl="1"/>
            <a:r>
              <a:rPr lang="ar-SA" sz="2000" b="1" dirty="0" smtClean="0">
                <a:solidFill>
                  <a:schemeClr val="bg1"/>
                </a:solidFill>
                <a:latin typeface="Arial" pitchFamily="34" charset="0"/>
              </a:rPr>
              <a:t>من </a:t>
            </a:r>
            <a:r>
              <a:rPr lang="ar-SA" sz="2000" b="1" dirty="0">
                <a:solidFill>
                  <a:schemeClr val="bg1"/>
                </a:solidFill>
                <a:latin typeface="Arial" pitchFamily="34" charset="0"/>
              </a:rPr>
              <a:t>يقرر فى ماذا</a:t>
            </a:r>
          </a:p>
          <a:p>
            <a:r>
              <a:rPr lang="ar-SA" sz="2000" b="1" dirty="0">
                <a:solidFill>
                  <a:schemeClr val="bg1"/>
                </a:solidFill>
                <a:latin typeface="Arial" pitchFamily="34" charset="0"/>
              </a:rPr>
              <a:t>وفى اى </a:t>
            </a:r>
            <a:r>
              <a:rPr lang="ar-SA" sz="2000" b="1" dirty="0" smtClean="0">
                <a:solidFill>
                  <a:schemeClr val="bg1"/>
                </a:solidFill>
                <a:latin typeface="Arial" pitchFamily="34" charset="0"/>
              </a:rPr>
              <a:t>مستوى؟ </a:t>
            </a:r>
            <a:endParaRPr lang="fr-FR" sz="2000" b="1" dirty="0">
              <a:solidFill>
                <a:schemeClr val="bg1"/>
              </a:solidFill>
              <a:latin typeface="Arial" pitchFamily="34" charset="0"/>
            </a:endParaRPr>
          </a:p>
          <a:p>
            <a:endParaRPr lang="fr-FR" sz="1600" b="1" dirty="0">
              <a:solidFill>
                <a:srgbClr val="CC3300"/>
              </a:solidFill>
              <a:latin typeface="Arial" pitchFamily="34" charset="0"/>
            </a:endParaRPr>
          </a:p>
          <a:p>
            <a:endParaRPr lang="fr-FR" sz="1600" b="1" dirty="0">
              <a:solidFill>
                <a:srgbClr val="CC3300"/>
              </a:solidFill>
              <a:latin typeface="Arial" pitchFamily="34" charset="0"/>
            </a:endParaRPr>
          </a:p>
        </p:txBody>
      </p:sp>
      <p:sp>
        <p:nvSpPr>
          <p:cNvPr id="6" name="Rectangle 20"/>
          <p:cNvSpPr>
            <a:spLocks noChangeArrowheads="1"/>
          </p:cNvSpPr>
          <p:nvPr/>
        </p:nvSpPr>
        <p:spPr bwMode="auto">
          <a:xfrm>
            <a:off x="3428992" y="3428999"/>
            <a:ext cx="2446340" cy="2500331"/>
          </a:xfrm>
          <a:prstGeom prst="rect">
            <a:avLst/>
          </a:prstGeom>
          <a:solidFill>
            <a:srgbClr val="FFFF00"/>
          </a:solidFill>
          <a:ln w="9525">
            <a:solidFill>
              <a:schemeClr val="tx1"/>
            </a:solidFill>
            <a:miter lim="800000"/>
            <a:headEnd/>
            <a:tailEnd/>
          </a:ln>
          <a:effectLst/>
        </p:spPr>
        <p:txBody>
          <a:bodyPr wrap="none" anchor="ctr"/>
          <a:lstStyle/>
          <a:p>
            <a:pPr algn="ctr"/>
            <a:r>
              <a:rPr lang="ar-SA" sz="2000" b="1" dirty="0" smtClean="0">
                <a:solidFill>
                  <a:srgbClr val="FF5050"/>
                </a:solidFill>
                <a:latin typeface="Arial" pitchFamily="34" charset="0"/>
              </a:rPr>
              <a:t>الآنية</a:t>
            </a:r>
            <a:r>
              <a:rPr lang="ar-SA" sz="2400" b="1" dirty="0" smtClean="0">
                <a:solidFill>
                  <a:srgbClr val="FF5050"/>
                </a:solidFill>
                <a:latin typeface="Arial" pitchFamily="34" charset="0"/>
              </a:rPr>
              <a:t> </a:t>
            </a:r>
            <a:r>
              <a:rPr lang="ar-SA" sz="2000" b="1" dirty="0">
                <a:solidFill>
                  <a:srgbClr val="FF5050"/>
                </a:solidFill>
                <a:latin typeface="Arial" pitchFamily="34" charset="0"/>
              </a:rPr>
              <a:t>و </a:t>
            </a:r>
            <a:r>
              <a:rPr lang="ar-SA" sz="2000" b="1" dirty="0" smtClean="0">
                <a:solidFill>
                  <a:srgbClr val="FF5050"/>
                </a:solidFill>
                <a:latin typeface="Arial" pitchFamily="34" charset="0"/>
              </a:rPr>
              <a:t>الاستراتيجية</a:t>
            </a:r>
            <a:r>
              <a:rPr lang="ar-SA" b="1" dirty="0" smtClean="0">
                <a:solidFill>
                  <a:srgbClr val="FF5050"/>
                </a:solidFill>
                <a:latin typeface="Arial" pitchFamily="34" charset="0"/>
              </a:rPr>
              <a:t> </a:t>
            </a:r>
            <a:endParaRPr lang="fr-FR" sz="2000" b="1" dirty="0">
              <a:solidFill>
                <a:srgbClr val="FF5050"/>
              </a:solidFill>
              <a:latin typeface="Arial" pitchFamily="34" charset="0"/>
            </a:endParaRPr>
          </a:p>
          <a:p>
            <a:pPr algn="ctr"/>
            <a:r>
              <a:rPr lang="fr-FR" sz="2000" b="1" dirty="0">
                <a:solidFill>
                  <a:srgbClr val="FF5050"/>
                </a:solidFill>
                <a:latin typeface="Arial" pitchFamily="34" charset="0"/>
              </a:rPr>
              <a:t> </a:t>
            </a:r>
            <a:r>
              <a:rPr lang="ar-SA" sz="2000" b="1" dirty="0">
                <a:solidFill>
                  <a:srgbClr val="FF5050"/>
                </a:solidFill>
                <a:latin typeface="Arial" pitchFamily="34" charset="0"/>
              </a:rPr>
              <a:t>من يصل الى </a:t>
            </a:r>
            <a:r>
              <a:rPr lang="ar-SA" sz="2000" b="1" dirty="0" smtClean="0">
                <a:solidFill>
                  <a:srgbClr val="FF5050"/>
                </a:solidFill>
                <a:latin typeface="Arial" pitchFamily="34" charset="0"/>
              </a:rPr>
              <a:t>الموارد</a:t>
            </a:r>
            <a:endParaRPr lang="ar-SA" sz="2000" b="1" dirty="0">
              <a:solidFill>
                <a:srgbClr val="FF5050"/>
              </a:solidFill>
              <a:latin typeface="Arial" pitchFamily="34" charset="0"/>
            </a:endParaRPr>
          </a:p>
          <a:p>
            <a:pPr algn="ctr"/>
            <a:r>
              <a:rPr lang="ar-SA" sz="2000" b="1" dirty="0">
                <a:solidFill>
                  <a:srgbClr val="FF5050"/>
                </a:solidFill>
                <a:latin typeface="Arial" pitchFamily="34" charset="0"/>
              </a:rPr>
              <a:t> الى منافعها </a:t>
            </a:r>
            <a:endParaRPr lang="fr-FR" sz="2000" b="1" dirty="0">
              <a:solidFill>
                <a:srgbClr val="FF5050"/>
              </a:solidFill>
              <a:latin typeface="Arial" pitchFamily="34" charset="0"/>
            </a:endParaRPr>
          </a:p>
          <a:p>
            <a:pPr algn="ctr" rtl="1"/>
            <a:r>
              <a:rPr lang="ar-SA" sz="2000" b="1" dirty="0">
                <a:solidFill>
                  <a:srgbClr val="FF5050"/>
                </a:solidFill>
                <a:latin typeface="Arial" pitchFamily="34" charset="0"/>
              </a:rPr>
              <a:t>من يتحكم فى ذلك </a:t>
            </a:r>
            <a:r>
              <a:rPr lang="ar-SA" sz="2000" b="1" dirty="0" smtClean="0">
                <a:solidFill>
                  <a:srgbClr val="FF5050"/>
                </a:solidFill>
                <a:latin typeface="Arial" pitchFamily="34" charset="0"/>
              </a:rPr>
              <a:t>؟</a:t>
            </a:r>
            <a:endParaRPr lang="fr-FR" sz="2000" b="1" dirty="0">
              <a:solidFill>
                <a:srgbClr val="FF5050"/>
              </a:solidFill>
              <a:latin typeface="Arial" pitchFamily="34" charset="0"/>
            </a:endParaRPr>
          </a:p>
          <a:p>
            <a:pPr algn="ctr" rtl="1"/>
            <a:r>
              <a:rPr lang="fr-FR" sz="2400" dirty="0">
                <a:solidFill>
                  <a:srgbClr val="00B050"/>
                </a:solidFill>
                <a:latin typeface="Arial" pitchFamily="34" charset="0"/>
              </a:rPr>
              <a:t> </a:t>
            </a:r>
          </a:p>
          <a:p>
            <a:pPr algn="ctr"/>
            <a:endParaRPr lang="fr-FR" sz="700" dirty="0">
              <a:solidFill>
                <a:srgbClr val="00B050"/>
              </a:solidFill>
              <a:latin typeface="Arial" pitchFamily="34" charset="0"/>
            </a:endParaRPr>
          </a:p>
        </p:txBody>
      </p:sp>
      <p:sp>
        <p:nvSpPr>
          <p:cNvPr id="7" name="Rectangle 19"/>
          <p:cNvSpPr>
            <a:spLocks noChangeArrowheads="1"/>
          </p:cNvSpPr>
          <p:nvPr/>
        </p:nvSpPr>
        <p:spPr bwMode="auto">
          <a:xfrm>
            <a:off x="714348" y="3429000"/>
            <a:ext cx="2357454" cy="2516190"/>
          </a:xfrm>
          <a:prstGeom prst="rect">
            <a:avLst/>
          </a:prstGeom>
          <a:solidFill>
            <a:srgbClr val="F9F9A5"/>
          </a:solidFill>
          <a:ln w="9525">
            <a:solidFill>
              <a:schemeClr val="tx1"/>
            </a:solidFill>
            <a:miter lim="800000"/>
            <a:headEnd/>
            <a:tailEnd/>
          </a:ln>
          <a:effectLst/>
        </p:spPr>
        <p:txBody>
          <a:bodyPr wrap="none" anchor="ctr"/>
          <a:lstStyle/>
          <a:p>
            <a:pPr algn="ctr"/>
            <a:endParaRPr lang="ar-SA" sz="2000" b="1" dirty="0">
              <a:solidFill>
                <a:srgbClr val="C00000"/>
              </a:solidFill>
              <a:latin typeface="Arial" pitchFamily="34" charset="0"/>
            </a:endParaRPr>
          </a:p>
          <a:p>
            <a:pPr algn="ctr"/>
            <a:r>
              <a:rPr lang="ar-SA" sz="2000" b="1" dirty="0">
                <a:solidFill>
                  <a:srgbClr val="C00000"/>
                </a:solidFill>
                <a:latin typeface="Arial" pitchFamily="34" charset="0"/>
              </a:rPr>
              <a:t>الحقل </a:t>
            </a:r>
            <a:r>
              <a:rPr lang="ar-SA" sz="2000" b="1" dirty="0" smtClean="0">
                <a:solidFill>
                  <a:srgbClr val="C00000"/>
                </a:solidFill>
                <a:latin typeface="Arial" pitchFamily="34" charset="0"/>
              </a:rPr>
              <a:t>الاجتماعى؟</a:t>
            </a:r>
            <a:endParaRPr lang="ar-SA" sz="2000" dirty="0" smtClean="0">
              <a:solidFill>
                <a:srgbClr val="C00000"/>
              </a:solidFill>
              <a:latin typeface="Arial" pitchFamily="34" charset="0"/>
            </a:endParaRPr>
          </a:p>
          <a:p>
            <a:r>
              <a:rPr lang="ar-SA" sz="2000" dirty="0" smtClean="0">
                <a:solidFill>
                  <a:srgbClr val="C00000"/>
                </a:solidFill>
                <a:latin typeface="Arial" pitchFamily="34" charset="0"/>
              </a:rPr>
              <a:t>و الإنتاجى والإنجابى</a:t>
            </a:r>
          </a:p>
          <a:p>
            <a:r>
              <a:rPr lang="ar-SA" sz="2000" dirty="0" smtClean="0">
                <a:solidFill>
                  <a:srgbClr val="C00000"/>
                </a:solidFill>
                <a:latin typeface="Arial" pitchFamily="34" charset="0"/>
              </a:rPr>
              <a:t>من يعمل/ينجز ؟ </a:t>
            </a:r>
          </a:p>
          <a:p>
            <a:pPr rtl="1"/>
            <a:r>
              <a:rPr lang="ar-SA" sz="2000" dirty="0" smtClean="0">
                <a:solidFill>
                  <a:srgbClr val="C00000"/>
                </a:solidFill>
                <a:latin typeface="Arial" pitchFamily="34" charset="0"/>
              </a:rPr>
              <a:t>ماذا بأية موارد؟</a:t>
            </a:r>
          </a:p>
          <a:p>
            <a:r>
              <a:rPr lang="ar-SA" sz="2000" dirty="0" smtClean="0">
                <a:solidFill>
                  <a:srgbClr val="C00000"/>
                </a:solidFill>
                <a:latin typeface="Arial" pitchFamily="34" charset="0"/>
              </a:rPr>
              <a:t>ماهو الوقت </a:t>
            </a:r>
          </a:p>
          <a:p>
            <a:r>
              <a:rPr lang="ar-SA" sz="2000" dirty="0" smtClean="0">
                <a:solidFill>
                  <a:srgbClr val="C00000"/>
                </a:solidFill>
                <a:latin typeface="Arial" pitchFamily="34" charset="0"/>
              </a:rPr>
              <a:t>المخصص لذلك؟ </a:t>
            </a:r>
            <a:endParaRPr lang="ar-SA" sz="2000" b="1" dirty="0">
              <a:solidFill>
                <a:srgbClr val="C00000"/>
              </a:solidFill>
              <a:latin typeface="Arial" pitchFamily="34" charset="0"/>
            </a:endParaRPr>
          </a:p>
          <a:p>
            <a:pPr algn="ctr"/>
            <a:endParaRPr lang="fr-FR" sz="2000" dirty="0">
              <a:solidFill>
                <a:srgbClr val="C00000"/>
              </a:solidFill>
              <a:latin typeface="Arial" pitchFamily="34" charset="0"/>
            </a:endParaRPr>
          </a:p>
        </p:txBody>
      </p:sp>
      <p:sp>
        <p:nvSpPr>
          <p:cNvPr id="10" name="Rectangle 9"/>
          <p:cNvSpPr/>
          <p:nvPr/>
        </p:nvSpPr>
        <p:spPr>
          <a:xfrm>
            <a:off x="714348" y="2143116"/>
            <a:ext cx="787501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SA" sz="3200" dirty="0" smtClean="0">
                <a:solidFill>
                  <a:srgbClr val="CC3300"/>
                </a:solidFill>
                <a:latin typeface="Arial" pitchFamily="34" charset="0"/>
              </a:rPr>
              <a:t>تحليل السياق العام للعلاقات بين الرجال و النساء </a:t>
            </a:r>
            <a:endParaRPr lang="ar-SA" sz="3200" dirty="0">
              <a:solidFill>
                <a:srgbClr val="CC3300"/>
              </a:solidFill>
              <a:latin typeface="Arial" pitchFamily="34" charset="0"/>
            </a:endParaRPr>
          </a:p>
        </p:txBody>
      </p:sp>
      <p:sp>
        <p:nvSpPr>
          <p:cNvPr id="11" name="Oval 10"/>
          <p:cNvSpPr/>
          <p:nvPr/>
        </p:nvSpPr>
        <p:spPr>
          <a:xfrm>
            <a:off x="2357422" y="0"/>
            <a:ext cx="4572032" cy="19288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t>إطار التحليل</a:t>
            </a:r>
          </a:p>
          <a:p>
            <a:pPr algn="ctr"/>
            <a:r>
              <a:rPr lang="ar-SA" sz="3600" dirty="0" smtClean="0"/>
              <a:t>مقاربة النوع الإجتماعي</a:t>
            </a:r>
            <a:endParaRPr lang="en-US" sz="3600" dirty="0"/>
          </a:p>
        </p:txBody>
      </p:sp>
      <p:sp>
        <p:nvSpPr>
          <p:cNvPr id="12" name="Down Arrow 11"/>
          <p:cNvSpPr/>
          <p:nvPr/>
        </p:nvSpPr>
        <p:spPr>
          <a:xfrm>
            <a:off x="4286248" y="1928802"/>
            <a:ext cx="484632" cy="192590"/>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a:off x="1714480" y="3000372"/>
            <a:ext cx="484632" cy="416428"/>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4429124" y="3071810"/>
            <a:ext cx="484632" cy="354514"/>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a:off x="7215206" y="3071810"/>
            <a:ext cx="484632" cy="364038"/>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ar-SA" sz="3600" dirty="0" smtClean="0"/>
              <a:t>6-..تحليل </a:t>
            </a:r>
            <a:r>
              <a:rPr lang="ar-SA" sz="3600" dirty="0"/>
              <a:t>علاقات النوع الاجتماعي من خلال توجه </a:t>
            </a:r>
            <a:r>
              <a:rPr lang="ar-SA" sz="3600" dirty="0" smtClean="0"/>
              <a:t>الـ5 </a:t>
            </a:r>
            <a:r>
              <a:rPr lang="ar-SA" sz="3600" dirty="0"/>
              <a:t>خطوات</a:t>
            </a:r>
            <a:endParaRPr lang="en-US" sz="3600" dirty="0"/>
          </a:p>
        </p:txBody>
      </p:sp>
      <p:graphicFrame>
        <p:nvGraphicFramePr>
          <p:cNvPr id="17412" name="Diagram 4"/>
          <p:cNvGraphicFramePr>
            <a:graphicFrameLocks/>
          </p:cNvGraphicFramePr>
          <p:nvPr>
            <p:ph idx="1"/>
          </p:nvPr>
        </p:nvGraphicFramePr>
        <p:xfrm>
          <a:off x="1000100" y="1714488"/>
          <a:ext cx="7386638" cy="4497387"/>
        </p:xfrm>
        <a:graphic>
          <a:graphicData uri="http://schemas.openxmlformats.org/drawingml/2006/compatibility">
            <com:legacyDrawing xmlns:com="http://schemas.openxmlformats.org/drawingml/2006/compatibility" spid="_x0000_s101378"/>
          </a:graphicData>
        </a:graphic>
      </p:graphicFrame>
      <p:sp>
        <p:nvSpPr>
          <p:cNvPr id="4" name="Date Placeholder 3"/>
          <p:cNvSpPr>
            <a:spLocks noGrp="1"/>
          </p:cNvSpPr>
          <p:nvPr>
            <p:ph type="dt" sz="half" idx="10"/>
          </p:nvPr>
        </p:nvSpPr>
        <p:spPr/>
        <p:txBody>
          <a:bodyPr/>
          <a:lstStyle/>
          <a:p>
            <a:fld id="{FC120169-4985-482B-AAEE-7CA9A73C0053}" type="datetime1">
              <a:rPr lang="en-US" smtClean="0"/>
              <a:pPr/>
              <a:t>11/2/2009</a:t>
            </a:fld>
            <a:endParaRPr lang="en-US"/>
          </a:p>
        </p:txBody>
      </p:sp>
      <p:sp>
        <p:nvSpPr>
          <p:cNvPr id="5" name="Slide Number Placeholder 4"/>
          <p:cNvSpPr>
            <a:spLocks noGrp="1"/>
          </p:cNvSpPr>
          <p:nvPr>
            <p:ph type="sldNum" sz="quarter" idx="12"/>
          </p:nvPr>
        </p:nvSpPr>
        <p:spPr/>
        <p:txBody>
          <a:bodyPr/>
          <a:lstStyle/>
          <a:p>
            <a:fld id="{C641FFD8-DF5F-44D4-A516-15075EF295D3}" type="slidenum">
              <a:rPr lang="en-US" smtClean="0"/>
              <a:pPr/>
              <a:t>46</a:t>
            </a:fld>
            <a:endParaRPr lang="en-US"/>
          </a:p>
        </p:txBody>
      </p:sp>
      <p:sp>
        <p:nvSpPr>
          <p:cNvPr id="6" name="Footer Placeholder 5"/>
          <p:cNvSpPr>
            <a:spLocks noGrp="1"/>
          </p:cNvSpPr>
          <p:nvPr>
            <p:ph type="ftr" sz="quarter" idx="11"/>
          </p:nvPr>
        </p:nvSpPr>
        <p:spPr>
          <a:xfrm>
            <a:off x="3352800" y="6248400"/>
            <a:ext cx="5005414" cy="457200"/>
          </a:xfrm>
        </p:spPr>
        <p:txBody>
          <a:bodyPr/>
          <a:lstStyle/>
          <a:p>
            <a:r>
              <a:rPr lang="ar-SA" dirty="0" smtClean="0"/>
              <a:t>د/ كاسر نصر المنصور - جامعة الملك عبد العزيز- كلية الإقتصاد والإدارة</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4"/>
          <p:cNvSpPr>
            <a:spLocks noGrp="1"/>
          </p:cNvSpPr>
          <p:nvPr>
            <p:ph type="ftr" sz="quarter" idx="11"/>
          </p:nvPr>
        </p:nvSpPr>
        <p:spPr/>
        <p:txBody>
          <a:bodyPr/>
          <a:lstStyle/>
          <a:p>
            <a:r>
              <a:rPr lang="ar-SA" smtClean="0"/>
              <a:t>د/ كاسر نصر المنصور - جامعة الملك عبد العزيز- كلية الإقتصاد والإدارة</a:t>
            </a:r>
            <a:endParaRPr lang="en-US"/>
          </a:p>
        </p:txBody>
      </p:sp>
      <p:sp>
        <p:nvSpPr>
          <p:cNvPr id="74754" name="Rectangle 2"/>
          <p:cNvSpPr>
            <a:spLocks noGrp="1" noChangeArrowheads="1"/>
          </p:cNvSpPr>
          <p:nvPr>
            <p:ph type="title"/>
          </p:nvPr>
        </p:nvSpPr>
        <p:spPr/>
        <p:txBody>
          <a:bodyPr/>
          <a:lstStyle/>
          <a:p>
            <a:pPr algn="ctr"/>
            <a:r>
              <a:rPr lang="ar-SA" dirty="0" smtClean="0"/>
              <a:t>6-...دورة </a:t>
            </a:r>
            <a:r>
              <a:rPr lang="ar-SA" dirty="0"/>
              <a:t>تحليل النوع الاجتماعي</a:t>
            </a:r>
            <a:endParaRPr lang="en-US" dirty="0"/>
          </a:p>
        </p:txBody>
      </p:sp>
      <p:sp>
        <p:nvSpPr>
          <p:cNvPr id="74755" name="Rectangle 3"/>
          <p:cNvSpPr>
            <a:spLocks noGrp="1" noChangeArrowheads="1"/>
          </p:cNvSpPr>
          <p:nvPr>
            <p:ph type="body" idx="1"/>
          </p:nvPr>
        </p:nvSpPr>
        <p:spPr>
          <a:xfrm>
            <a:off x="674688" y="1598613"/>
            <a:ext cx="6975475" cy="4344987"/>
          </a:xfrm>
        </p:spPr>
        <p:txBody>
          <a:bodyPr/>
          <a:lstStyle/>
          <a:p>
            <a:pPr algn="r" rtl="1">
              <a:buFontTx/>
              <a:buNone/>
            </a:pPr>
            <a:r>
              <a:rPr lang="ar-SA" dirty="0" smtClean="0"/>
              <a:t>         الجنس                      </a:t>
            </a:r>
            <a:r>
              <a:rPr lang="ar-SA" dirty="0"/>
              <a:t>النوع الاجتماعي</a:t>
            </a:r>
            <a:endParaRPr lang="en-US" dirty="0"/>
          </a:p>
        </p:txBody>
      </p:sp>
      <p:sp>
        <p:nvSpPr>
          <p:cNvPr id="74757" name="AutoShape 5"/>
          <p:cNvSpPr>
            <a:spLocks noChangeArrowheads="1"/>
          </p:cNvSpPr>
          <p:nvPr/>
        </p:nvSpPr>
        <p:spPr bwMode="auto">
          <a:xfrm>
            <a:off x="4724400" y="2362200"/>
            <a:ext cx="2743200" cy="3200400"/>
          </a:xfrm>
          <a:prstGeom prst="downArrow">
            <a:avLst>
              <a:gd name="adj1" fmla="val 50000"/>
              <a:gd name="adj2" fmla="val 29167"/>
            </a:avLst>
          </a:prstGeom>
          <a:solidFill>
            <a:srgbClr val="FFFF00"/>
          </a:solidFill>
          <a:ln w="9525">
            <a:solidFill>
              <a:schemeClr val="tx1"/>
            </a:solidFill>
            <a:miter lim="800000"/>
            <a:headEnd/>
            <a:tailEnd/>
          </a:ln>
          <a:effectLst/>
        </p:spPr>
        <p:txBody>
          <a:bodyPr vert="eaVert" wrap="none" anchor="ctr"/>
          <a:lstStyle/>
          <a:p>
            <a:pPr algn="ctr" rtl="1"/>
            <a:endParaRPr lang="en-US" sz="2400"/>
          </a:p>
        </p:txBody>
      </p:sp>
      <p:sp>
        <p:nvSpPr>
          <p:cNvPr id="74759" name="Rectangle 7"/>
          <p:cNvSpPr>
            <a:spLocks noChangeArrowheads="1"/>
          </p:cNvSpPr>
          <p:nvPr/>
        </p:nvSpPr>
        <p:spPr bwMode="auto">
          <a:xfrm>
            <a:off x="5562600" y="2667000"/>
            <a:ext cx="990600" cy="1015663"/>
          </a:xfrm>
          <a:prstGeom prst="rect">
            <a:avLst/>
          </a:prstGeom>
          <a:noFill/>
          <a:ln w="9525">
            <a:noFill/>
            <a:miter lim="800000"/>
            <a:headEnd/>
            <a:tailEnd/>
          </a:ln>
          <a:effectLst/>
        </p:spPr>
        <p:txBody>
          <a:bodyPr>
            <a:spAutoFit/>
          </a:bodyPr>
          <a:lstStyle/>
          <a:p>
            <a:pPr algn="r" rtl="1"/>
            <a:r>
              <a:rPr lang="ar-SA" sz="2000" dirty="0" smtClean="0">
                <a:solidFill>
                  <a:srgbClr val="002060"/>
                </a:solidFill>
                <a:cs typeface="Simplified Arabic" pitchFamily="2" charset="-78"/>
              </a:rPr>
              <a:t>بيولوجي </a:t>
            </a:r>
            <a:r>
              <a:rPr lang="ar-SA" sz="2000" dirty="0">
                <a:solidFill>
                  <a:srgbClr val="002060"/>
                </a:solidFill>
                <a:cs typeface="Simplified Arabic" pitchFamily="2" charset="-78"/>
              </a:rPr>
              <a:t>ويولد مع الانسان</a:t>
            </a:r>
            <a:endParaRPr lang="en-US" sz="2000" dirty="0">
              <a:solidFill>
                <a:srgbClr val="002060"/>
              </a:solidFill>
              <a:cs typeface="Simplified Arabic" pitchFamily="2" charset="-78"/>
            </a:endParaRPr>
          </a:p>
        </p:txBody>
      </p:sp>
      <p:sp>
        <p:nvSpPr>
          <p:cNvPr id="74761" name="AutoShape 9"/>
          <p:cNvSpPr>
            <a:spLocks noChangeArrowheads="1"/>
          </p:cNvSpPr>
          <p:nvPr/>
        </p:nvSpPr>
        <p:spPr bwMode="auto">
          <a:xfrm>
            <a:off x="1219200" y="2286000"/>
            <a:ext cx="2819400" cy="3200400"/>
          </a:xfrm>
          <a:prstGeom prst="downArrow">
            <a:avLst>
              <a:gd name="adj1" fmla="val 50000"/>
              <a:gd name="adj2" fmla="val 28378"/>
            </a:avLst>
          </a:prstGeom>
          <a:solidFill>
            <a:schemeClr val="accent1"/>
          </a:solidFill>
          <a:ln w="9525">
            <a:solidFill>
              <a:schemeClr val="tx1"/>
            </a:solidFill>
            <a:miter lim="800000"/>
            <a:headEnd/>
            <a:tailEnd/>
          </a:ln>
          <a:effectLst/>
        </p:spPr>
        <p:txBody>
          <a:bodyPr vert="eaVert" wrap="none" anchor="ctr"/>
          <a:lstStyle/>
          <a:p>
            <a:pPr algn="ctr" rtl="1"/>
            <a:endParaRPr lang="en-US"/>
          </a:p>
        </p:txBody>
      </p:sp>
      <p:sp>
        <p:nvSpPr>
          <p:cNvPr id="74763" name="Rectangle 11"/>
          <p:cNvSpPr>
            <a:spLocks noChangeArrowheads="1"/>
          </p:cNvSpPr>
          <p:nvPr/>
        </p:nvSpPr>
        <p:spPr bwMode="auto">
          <a:xfrm>
            <a:off x="2057400" y="2590800"/>
            <a:ext cx="1143000" cy="1631216"/>
          </a:xfrm>
          <a:prstGeom prst="rect">
            <a:avLst/>
          </a:prstGeom>
          <a:noFill/>
          <a:ln w="9525">
            <a:noFill/>
            <a:miter lim="800000"/>
            <a:headEnd/>
            <a:tailEnd/>
          </a:ln>
          <a:effectLst/>
        </p:spPr>
        <p:txBody>
          <a:bodyPr>
            <a:spAutoFit/>
          </a:bodyPr>
          <a:lstStyle/>
          <a:p>
            <a:pPr algn="r" rtl="1"/>
            <a:r>
              <a:rPr lang="ar-SA" sz="2000" dirty="0">
                <a:solidFill>
                  <a:schemeClr val="bg1"/>
                </a:solidFill>
                <a:cs typeface="Simplified Arabic" pitchFamily="2" charset="-78"/>
              </a:rPr>
              <a:t>ينشأ ويتشكل من المجتمع ولا يولد مع الانسان</a:t>
            </a:r>
            <a:endParaRPr lang="en-US" sz="2000" dirty="0">
              <a:solidFill>
                <a:schemeClr val="bg1"/>
              </a:solidFill>
              <a:cs typeface="Simplified Arabic" pitchFamily="2" charset="-78"/>
            </a:endParaRPr>
          </a:p>
        </p:txBody>
      </p:sp>
      <p:sp>
        <p:nvSpPr>
          <p:cNvPr id="11" name="Date Placeholder 10"/>
          <p:cNvSpPr>
            <a:spLocks noGrp="1"/>
          </p:cNvSpPr>
          <p:nvPr>
            <p:ph type="dt" sz="half" idx="10"/>
          </p:nvPr>
        </p:nvSpPr>
        <p:spPr/>
        <p:txBody>
          <a:bodyPr/>
          <a:lstStyle/>
          <a:p>
            <a:fld id="{ED6D7FB6-4ACF-44F8-96EC-A4605B1C0CB5}" type="datetime1">
              <a:rPr lang="en-US" altLang="en-US" smtClean="0"/>
              <a:pPr/>
              <a:t>11/2/2009</a:t>
            </a:fld>
            <a:endParaRPr lang="en-US" altLang="en-US"/>
          </a:p>
        </p:txBody>
      </p:sp>
      <p:sp>
        <p:nvSpPr>
          <p:cNvPr id="12" name="Slide Number Placeholder 11"/>
          <p:cNvSpPr>
            <a:spLocks noGrp="1"/>
          </p:cNvSpPr>
          <p:nvPr>
            <p:ph type="sldNum" sz="quarter" idx="12"/>
          </p:nvPr>
        </p:nvSpPr>
        <p:spPr/>
        <p:txBody>
          <a:bodyPr>
            <a:normAutofit fontScale="85000" lnSpcReduction="20000"/>
          </a:bodyPr>
          <a:lstStyle/>
          <a:p>
            <a:fld id="{D794F3A8-FFCC-4BED-8126-AAE485A9BC5D}" type="slidenum">
              <a:rPr lang="en-US" altLang="en-US" smtClean="0"/>
              <a:pPr/>
              <a:t>47</a:t>
            </a:fld>
            <a:endParaRPr lang="en-US" alt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4"/>
          <p:cNvSpPr>
            <a:spLocks noGrp="1"/>
          </p:cNvSpPr>
          <p:nvPr>
            <p:ph type="ftr" sz="quarter" idx="11"/>
          </p:nvPr>
        </p:nvSpPr>
        <p:spPr>
          <a:xfrm>
            <a:off x="3886200" y="6400800"/>
            <a:ext cx="4757766" cy="457200"/>
          </a:xfrm>
        </p:spPr>
        <p:txBody>
          <a:bodyPr/>
          <a:lstStyle/>
          <a:p>
            <a:r>
              <a:rPr lang="ar-SA" dirty="0" smtClean="0"/>
              <a:t>د/ كاسر نصر المنصور - جامعة الملك عبد العزيز- كلية الإقتصاد والإدارة</a:t>
            </a:r>
            <a:endParaRPr lang="en-US" dirty="0"/>
          </a:p>
        </p:txBody>
      </p:sp>
      <p:sp>
        <p:nvSpPr>
          <p:cNvPr id="75778" name="Rectangle 2"/>
          <p:cNvSpPr>
            <a:spLocks noGrp="1" noChangeArrowheads="1"/>
          </p:cNvSpPr>
          <p:nvPr>
            <p:ph type="title"/>
          </p:nvPr>
        </p:nvSpPr>
        <p:spPr/>
        <p:txBody>
          <a:bodyPr/>
          <a:lstStyle/>
          <a:p>
            <a:pPr algn="ctr"/>
            <a:r>
              <a:rPr lang="ar-SA" dirty="0" smtClean="0"/>
              <a:t>6-..دورة </a:t>
            </a:r>
            <a:r>
              <a:rPr lang="ar-SA" dirty="0"/>
              <a:t>تحليل النوع</a:t>
            </a:r>
            <a:endParaRPr lang="en-US" dirty="0"/>
          </a:p>
        </p:txBody>
      </p:sp>
      <p:graphicFrame>
        <p:nvGraphicFramePr>
          <p:cNvPr id="75826" name="Group 50"/>
          <p:cNvGraphicFramePr>
            <a:graphicFrameLocks noGrp="1"/>
          </p:cNvGraphicFramePr>
          <p:nvPr>
            <p:ph idx="1"/>
          </p:nvPr>
        </p:nvGraphicFramePr>
        <p:xfrm>
          <a:off x="533400" y="1219200"/>
          <a:ext cx="7239000" cy="5151122"/>
        </p:xfrm>
        <a:graphic>
          <a:graphicData uri="http://schemas.openxmlformats.org/drawingml/2006/table">
            <a:tbl>
              <a:tblPr rtl="1"/>
              <a:tblGrid>
                <a:gridCol w="3619500"/>
                <a:gridCol w="3619500"/>
              </a:tblGrid>
              <a:tr h="63658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2400" b="1" i="0" u="none" strike="noStrike" cap="none" normalizeH="0" baseline="0" dirty="0" smtClean="0">
                          <a:ln>
                            <a:noFill/>
                          </a:ln>
                          <a:solidFill>
                            <a:schemeClr val="tx1"/>
                          </a:solidFill>
                          <a:effectLst/>
                          <a:latin typeface="Arial" charset="0"/>
                          <a:cs typeface="Simplified Arabic" pitchFamily="2" charset="-78"/>
                        </a:rPr>
                        <a:t>الجنس</a:t>
                      </a:r>
                      <a:endParaRPr kumimoji="0" lang="en-US" sz="2400" b="1" i="0" u="none" strike="noStrike" cap="none" normalizeH="0" baseline="0" dirty="0" smtClean="0">
                        <a:ln>
                          <a:noFill/>
                        </a:ln>
                        <a:solidFill>
                          <a:schemeClr val="tx1"/>
                        </a:solidFill>
                        <a:effectLst/>
                        <a:latin typeface="Arial" charset="0"/>
                        <a:cs typeface="Simplified Arabic"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2400" b="1" i="0" u="none" strike="noStrike" cap="none" normalizeH="0" baseline="0" smtClean="0">
                          <a:ln>
                            <a:noFill/>
                          </a:ln>
                          <a:solidFill>
                            <a:schemeClr val="tx1"/>
                          </a:solidFill>
                          <a:effectLst/>
                          <a:latin typeface="Arial" charset="0"/>
                          <a:cs typeface="Simplified Arabic" pitchFamily="2" charset="-78"/>
                        </a:rPr>
                        <a:t>النوع الاجتماعي</a:t>
                      </a:r>
                      <a:endParaRPr kumimoji="0" lang="en-US" sz="2400" b="1" i="0" u="none" strike="noStrike" cap="none" normalizeH="0" baseline="0" smtClean="0">
                        <a:ln>
                          <a:noFill/>
                        </a:ln>
                        <a:solidFill>
                          <a:schemeClr val="tx1"/>
                        </a:solidFill>
                        <a:effectLst/>
                        <a:latin typeface="Arial" charset="0"/>
                        <a:cs typeface="Simplified Arabic"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661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charset="0"/>
                          <a:cs typeface="Simplified Arabic" pitchFamily="2" charset="-78"/>
                        </a:rPr>
                        <a:t>- الفرق البيولوجي الطبيعي بين المرأة والرجل. </a:t>
                      </a:r>
                      <a:endParaRPr kumimoji="0" lang="en-US" sz="2400" b="0" i="0" u="none" strike="noStrike" cap="none" normalizeH="0" baseline="0" dirty="0" smtClean="0">
                        <a:ln>
                          <a:noFill/>
                        </a:ln>
                        <a:solidFill>
                          <a:schemeClr val="tx1"/>
                        </a:solidFill>
                        <a:effectLst/>
                        <a:latin typeface="Arial" charset="0"/>
                        <a:cs typeface="Simplified Arabic"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charset="0"/>
                          <a:cs typeface="Simplified Arabic" pitchFamily="2" charset="-78"/>
                        </a:rPr>
                        <a:t>- الفرق بين الأدوار التي يقوم بها كل من المرأة والرجل.</a:t>
                      </a:r>
                      <a:endParaRPr kumimoji="0" lang="en-US" sz="2400" b="0" i="0" u="none" strike="noStrike" cap="none" normalizeH="0" baseline="0" dirty="0" smtClean="0">
                        <a:ln>
                          <a:noFill/>
                        </a:ln>
                        <a:solidFill>
                          <a:schemeClr val="tx1"/>
                        </a:solidFill>
                        <a:effectLst/>
                        <a:latin typeface="Arial" charset="0"/>
                        <a:cs typeface="Simplified Arabic"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63658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charset="0"/>
                          <a:cs typeface="Simplified Arabic" pitchFamily="2" charset="-78"/>
                        </a:rPr>
                        <a:t>- يولد مع الانسان.</a:t>
                      </a:r>
                      <a:endParaRPr kumimoji="0" lang="en-US" sz="2400" b="0" i="0" u="none" strike="noStrike" cap="none" normalizeH="0" baseline="0" dirty="0" smtClean="0">
                        <a:ln>
                          <a:noFill/>
                        </a:ln>
                        <a:solidFill>
                          <a:schemeClr val="tx1"/>
                        </a:solidFill>
                        <a:effectLst/>
                        <a:latin typeface="Arial" charset="0"/>
                        <a:cs typeface="Simplified Arabic"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smtClean="0">
                          <a:ln>
                            <a:noFill/>
                          </a:ln>
                          <a:solidFill>
                            <a:schemeClr val="tx1"/>
                          </a:solidFill>
                          <a:effectLst/>
                          <a:latin typeface="Arial" charset="0"/>
                          <a:cs typeface="Simplified Arabic" pitchFamily="2" charset="-78"/>
                        </a:rPr>
                        <a:t>- لا يولد مع الانسان</a:t>
                      </a:r>
                      <a:endParaRPr kumimoji="0" lang="en-US" sz="2400" b="0" i="0" u="none" strike="noStrike" cap="none" normalizeH="0" baseline="0" smtClean="0">
                        <a:ln>
                          <a:noFill/>
                        </a:ln>
                        <a:solidFill>
                          <a:schemeClr val="tx1"/>
                        </a:solidFill>
                        <a:effectLst/>
                        <a:latin typeface="Arial" charset="0"/>
                        <a:cs typeface="Simplified Arabic"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63658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charset="0"/>
                          <a:cs typeface="Simplified Arabic" pitchFamily="2" charset="-78"/>
                        </a:rPr>
                        <a:t>- لا يمكن تغييره</a:t>
                      </a:r>
                      <a:endParaRPr kumimoji="0" lang="en-US" sz="2400" b="0" i="0" u="none" strike="noStrike" cap="none" normalizeH="0" baseline="0" dirty="0" smtClean="0">
                        <a:ln>
                          <a:noFill/>
                        </a:ln>
                        <a:solidFill>
                          <a:schemeClr val="tx1"/>
                        </a:solidFill>
                        <a:effectLst/>
                        <a:latin typeface="Arial" charset="0"/>
                        <a:cs typeface="Simplified Arabic"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smtClean="0">
                          <a:ln>
                            <a:noFill/>
                          </a:ln>
                          <a:solidFill>
                            <a:schemeClr val="tx1"/>
                          </a:solidFill>
                          <a:effectLst/>
                          <a:latin typeface="Arial" charset="0"/>
                          <a:cs typeface="Simplified Arabic" pitchFamily="2" charset="-78"/>
                        </a:rPr>
                        <a:t>- يمكن تغييره</a:t>
                      </a:r>
                      <a:endParaRPr kumimoji="0" lang="en-US" sz="2400" b="0" i="0" u="none" strike="noStrike" cap="none" normalizeH="0" baseline="0" smtClean="0">
                        <a:ln>
                          <a:noFill/>
                        </a:ln>
                        <a:solidFill>
                          <a:schemeClr val="tx1"/>
                        </a:solidFill>
                        <a:effectLst/>
                        <a:latin typeface="Arial" charset="0"/>
                        <a:cs typeface="Simplified Arabic"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392117">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charset="0"/>
                          <a:cs typeface="Simplified Arabic" pitchFamily="2" charset="-78"/>
                        </a:rPr>
                        <a:t>- وجد لأداء وظائف طبيعية.</a:t>
                      </a:r>
                      <a:endParaRPr kumimoji="0" lang="en-US" sz="2400" b="0" i="0" u="none" strike="noStrike" cap="none" normalizeH="0" baseline="0" dirty="0" smtClean="0">
                        <a:ln>
                          <a:noFill/>
                        </a:ln>
                        <a:solidFill>
                          <a:schemeClr val="tx1"/>
                        </a:solidFill>
                        <a:effectLst/>
                        <a:latin typeface="Arial" charset="0"/>
                        <a:cs typeface="Simplified Arabic"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smtClean="0">
                          <a:ln>
                            <a:noFill/>
                          </a:ln>
                          <a:solidFill>
                            <a:schemeClr val="tx1"/>
                          </a:solidFill>
                          <a:effectLst/>
                          <a:latin typeface="Arial" charset="0"/>
                          <a:cs typeface="Simplified Arabic" pitchFamily="2" charset="-78"/>
                        </a:rPr>
                        <a:t>- يتكون من علاقات اجتماعية نصنعها نحن لأنها من صنع الانسان.</a:t>
                      </a:r>
                      <a:endParaRPr kumimoji="0" lang="en-US" sz="2400" b="0" i="0" u="none" strike="noStrike" cap="none" normalizeH="0" baseline="0" smtClean="0">
                        <a:ln>
                          <a:noFill/>
                        </a:ln>
                        <a:solidFill>
                          <a:schemeClr val="tx1"/>
                        </a:solidFill>
                        <a:effectLst/>
                        <a:latin typeface="Arial" charset="0"/>
                        <a:cs typeface="Simplified Arabic"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1216025">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charset="0"/>
                          <a:cs typeface="Simplified Arabic" pitchFamily="2" charset="-78"/>
                        </a:rPr>
                        <a:t>- تتأثر بالظروف المحيطة (اقتصادية اجتماعية، سياسية)</a:t>
                      </a:r>
                      <a:endParaRPr kumimoji="0" lang="en-US" sz="2400" b="0" i="0" u="none" strike="noStrike" cap="none" normalizeH="0" baseline="0" dirty="0" smtClean="0">
                        <a:ln>
                          <a:noFill/>
                        </a:ln>
                        <a:solidFill>
                          <a:schemeClr val="tx1"/>
                        </a:solidFill>
                        <a:effectLst/>
                        <a:latin typeface="Arial" charset="0"/>
                        <a:cs typeface="Simplified Arabic"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charset="0"/>
                          <a:cs typeface="Simplified Arabic" pitchFamily="2" charset="-78"/>
                        </a:rPr>
                        <a:t>-  تتأثر بالظروف المحيطة من ظروف اقتصادية ، اجتماعي وسياسية.</a:t>
                      </a:r>
                      <a:endParaRPr kumimoji="0" lang="en-US" sz="2400" b="0" i="0" u="none" strike="noStrike" cap="none" normalizeH="0" baseline="0" dirty="0" smtClean="0">
                        <a:ln>
                          <a:noFill/>
                        </a:ln>
                        <a:solidFill>
                          <a:schemeClr val="tx1"/>
                        </a:solidFill>
                        <a:effectLst/>
                        <a:latin typeface="Arial" charset="0"/>
                        <a:cs typeface="Simplified Arabic"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Date Placeholder 4"/>
          <p:cNvSpPr>
            <a:spLocks noGrp="1"/>
          </p:cNvSpPr>
          <p:nvPr>
            <p:ph type="dt" sz="half" idx="10"/>
          </p:nvPr>
        </p:nvSpPr>
        <p:spPr/>
        <p:txBody>
          <a:bodyPr/>
          <a:lstStyle/>
          <a:p>
            <a:fld id="{A936B56F-74BF-46E2-9F51-A6FC0D7E8520}" type="datetime1">
              <a:rPr lang="en-US" altLang="en-US" smtClean="0"/>
              <a:pPr/>
              <a:t>11/2/2009</a:t>
            </a:fld>
            <a:endParaRPr lang="en-US" altLang="en-US"/>
          </a:p>
        </p:txBody>
      </p:sp>
      <p:sp>
        <p:nvSpPr>
          <p:cNvPr id="6" name="Slide Number Placeholder 5"/>
          <p:cNvSpPr>
            <a:spLocks noGrp="1"/>
          </p:cNvSpPr>
          <p:nvPr>
            <p:ph type="sldNum" sz="quarter" idx="12"/>
          </p:nvPr>
        </p:nvSpPr>
        <p:spPr/>
        <p:txBody>
          <a:bodyPr/>
          <a:lstStyle/>
          <a:p>
            <a:fld id="{22A1264D-B4A2-4BEB-BB92-A2B7FFB8C9D7}" type="slidenum">
              <a:rPr lang="en-US" altLang="en-US" smtClean="0"/>
              <a:pPr/>
              <a:t>48</a:t>
            </a:fld>
            <a:endParaRPr lang="en-US" alt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4"/>
          <p:cNvSpPr>
            <a:spLocks noGrp="1"/>
          </p:cNvSpPr>
          <p:nvPr>
            <p:ph type="ftr" sz="quarter" idx="11"/>
          </p:nvPr>
        </p:nvSpPr>
        <p:spPr>
          <a:xfrm>
            <a:off x="3571868" y="6400800"/>
            <a:ext cx="4972080" cy="457200"/>
          </a:xfrm>
        </p:spPr>
        <p:txBody>
          <a:bodyPr/>
          <a:lstStyle/>
          <a:p>
            <a:r>
              <a:rPr lang="ar-SA" dirty="0" smtClean="0"/>
              <a:t>د/ كاسر نصر المنصور - جامعة الملك عبد العزيز- كلية الإقتصاد والإدارة</a:t>
            </a:r>
            <a:endParaRPr lang="en-US" dirty="0"/>
          </a:p>
        </p:txBody>
      </p:sp>
      <p:sp>
        <p:nvSpPr>
          <p:cNvPr id="77826" name="Rectangle 2"/>
          <p:cNvSpPr>
            <a:spLocks noGrp="1" noChangeArrowheads="1"/>
          </p:cNvSpPr>
          <p:nvPr>
            <p:ph type="title"/>
          </p:nvPr>
        </p:nvSpPr>
        <p:spPr/>
        <p:txBody>
          <a:bodyPr/>
          <a:lstStyle/>
          <a:p>
            <a:pPr algn="ctr"/>
            <a:r>
              <a:rPr lang="ar-SA" dirty="0" smtClean="0"/>
              <a:t>6-..دورة </a:t>
            </a:r>
            <a:r>
              <a:rPr lang="ar-SA" dirty="0"/>
              <a:t>تحليل النوع</a:t>
            </a:r>
            <a:endParaRPr lang="en-US" dirty="0"/>
          </a:p>
        </p:txBody>
      </p:sp>
      <p:graphicFrame>
        <p:nvGraphicFramePr>
          <p:cNvPr id="77847" name="Group 23"/>
          <p:cNvGraphicFramePr>
            <a:graphicFrameLocks noGrp="1"/>
          </p:cNvGraphicFramePr>
          <p:nvPr>
            <p:ph idx="1"/>
          </p:nvPr>
        </p:nvGraphicFramePr>
        <p:xfrm>
          <a:off x="263524" y="1598613"/>
          <a:ext cx="8237565" cy="4311650"/>
        </p:xfrm>
        <a:graphic>
          <a:graphicData uri="http://schemas.openxmlformats.org/drawingml/2006/table">
            <a:tbl>
              <a:tblPr rtl="1"/>
              <a:tblGrid>
                <a:gridCol w="4117897"/>
                <a:gridCol w="4119668"/>
              </a:tblGrid>
              <a:tr h="1041400">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2800" b="1" i="0" u="none" strike="noStrike" cap="none" normalizeH="0" baseline="0" dirty="0" smtClean="0">
                          <a:ln>
                            <a:noFill/>
                          </a:ln>
                          <a:solidFill>
                            <a:schemeClr val="tx1"/>
                          </a:solidFill>
                          <a:effectLst/>
                          <a:latin typeface="Arial" charset="0"/>
                          <a:cs typeface="Arial" charset="0"/>
                        </a:rPr>
                        <a:t>الجنس</a:t>
                      </a:r>
                      <a:endParaRPr kumimoji="0" lang="en-US" sz="28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2800" b="1" i="0" u="none" strike="noStrike" cap="none" normalizeH="0" baseline="0" smtClean="0">
                          <a:ln>
                            <a:noFill/>
                          </a:ln>
                          <a:solidFill>
                            <a:schemeClr val="tx1"/>
                          </a:solidFill>
                          <a:effectLst/>
                          <a:latin typeface="Arial" charset="0"/>
                          <a:cs typeface="Arial" charset="0"/>
                        </a:rPr>
                        <a:t>النوع الاجتماعي</a:t>
                      </a:r>
                      <a:endParaRPr kumimoji="0" lang="en-US" sz="28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0250">
                <a:tc>
                  <a:txBody>
                    <a:bodyPr/>
                    <a:lstStyle/>
                    <a:p>
                      <a:pPr marL="0" marR="0" lvl="0" indent="0" algn="just" defTabSz="914400" rtl="1" eaLnBrk="1" fontAlgn="base" latinLnBrk="0" hangingPunct="1">
                        <a:lnSpc>
                          <a:spcPct val="100000"/>
                        </a:lnSpc>
                        <a:spcBef>
                          <a:spcPct val="20000"/>
                        </a:spcBef>
                        <a:spcAft>
                          <a:spcPct val="0"/>
                        </a:spcAft>
                        <a:buClrTx/>
                        <a:buSzTx/>
                        <a:buFont typeface="Wingdings" pitchFamily="2" charset="2"/>
                        <a:buChar char="ü"/>
                        <a:tabLst/>
                      </a:pPr>
                      <a:r>
                        <a:rPr kumimoji="0" lang="ar-SA" sz="2800" b="0" i="0" u="none" strike="noStrike" cap="none" normalizeH="0" baseline="0" dirty="0" smtClean="0">
                          <a:ln>
                            <a:noFill/>
                          </a:ln>
                          <a:solidFill>
                            <a:schemeClr val="tx1"/>
                          </a:solidFill>
                          <a:effectLst/>
                          <a:latin typeface="Arial" charset="0"/>
                          <a:cs typeface="Arial" charset="0"/>
                        </a:rPr>
                        <a:t>لا يرتبط أو يتقاطع مع المؤسسات المجتمعية المختلفة (وزارات، مستشفيات، مدارس، الخ)،</a:t>
                      </a:r>
                    </a:p>
                    <a:p>
                      <a:pPr marL="0" marR="0" lvl="0" indent="0" algn="just" defTabSz="914400" rtl="1" eaLnBrk="1" fontAlgn="base" latinLnBrk="0" hangingPunct="1">
                        <a:lnSpc>
                          <a:spcPct val="100000"/>
                        </a:lnSpc>
                        <a:spcBef>
                          <a:spcPct val="20000"/>
                        </a:spcBef>
                        <a:spcAft>
                          <a:spcPct val="0"/>
                        </a:spcAft>
                        <a:buClrTx/>
                        <a:buSzTx/>
                        <a:buFont typeface="Wingdings" pitchFamily="2" charset="2"/>
                        <a:buChar char="ü"/>
                        <a:tabLst/>
                      </a:pPr>
                      <a:r>
                        <a:rPr kumimoji="0" lang="ar-SA" sz="2800" b="0" i="0" u="none" strike="noStrike" cap="none" normalizeH="0" baseline="0" dirty="0" smtClean="0">
                          <a:ln>
                            <a:noFill/>
                          </a:ln>
                          <a:solidFill>
                            <a:schemeClr val="tx1"/>
                          </a:solidFill>
                          <a:effectLst/>
                          <a:latin typeface="Arial" charset="0"/>
                          <a:cs typeface="Arial" charset="0"/>
                        </a:rPr>
                        <a:t>وهذه المؤسسات تقاوم التغيير.</a:t>
                      </a:r>
                      <a:endParaRPr kumimoji="0" lang="en-US" sz="28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1" eaLnBrk="1" fontAlgn="base" latinLnBrk="0" hangingPunct="1">
                        <a:lnSpc>
                          <a:spcPct val="100000"/>
                        </a:lnSpc>
                        <a:spcBef>
                          <a:spcPct val="20000"/>
                        </a:spcBef>
                        <a:spcAft>
                          <a:spcPct val="0"/>
                        </a:spcAft>
                        <a:buClrTx/>
                        <a:buSzTx/>
                        <a:buFont typeface="Wingdings" pitchFamily="2" charset="2"/>
                        <a:buChar char="ü"/>
                        <a:tabLst/>
                      </a:pPr>
                      <a:r>
                        <a:rPr kumimoji="0" lang="ar-SA" sz="2800" b="0" i="0" u="none" strike="noStrike" cap="none" normalizeH="0" baseline="0" dirty="0" smtClean="0">
                          <a:ln>
                            <a:noFill/>
                          </a:ln>
                          <a:solidFill>
                            <a:schemeClr val="tx1"/>
                          </a:solidFill>
                          <a:effectLst/>
                          <a:latin typeface="Arial" charset="0"/>
                          <a:cs typeface="Arial" charset="0"/>
                        </a:rPr>
                        <a:t>يرتبط ويتقاطع مع المؤسسات المجتمعية المختلفة (وزارات، مستشفيات، مدارس، الخ)، </a:t>
                      </a:r>
                    </a:p>
                    <a:p>
                      <a:pPr marL="0" marR="0" lvl="0" indent="0" algn="just" defTabSz="914400" rtl="1" eaLnBrk="1" fontAlgn="base" latinLnBrk="0" hangingPunct="1">
                        <a:lnSpc>
                          <a:spcPct val="100000"/>
                        </a:lnSpc>
                        <a:spcBef>
                          <a:spcPct val="20000"/>
                        </a:spcBef>
                        <a:spcAft>
                          <a:spcPct val="0"/>
                        </a:spcAft>
                        <a:buClrTx/>
                        <a:buSzTx/>
                        <a:buFont typeface="Wingdings" pitchFamily="2" charset="2"/>
                        <a:buChar char="ü"/>
                        <a:tabLst/>
                      </a:pPr>
                      <a:r>
                        <a:rPr kumimoji="0" lang="ar-SA" sz="2800" b="0" i="0" u="none" strike="noStrike" cap="none" normalizeH="0" baseline="0" dirty="0" smtClean="0">
                          <a:ln>
                            <a:noFill/>
                          </a:ln>
                          <a:solidFill>
                            <a:schemeClr val="tx1"/>
                          </a:solidFill>
                          <a:effectLst/>
                          <a:latin typeface="Arial" charset="0"/>
                          <a:cs typeface="Arial" charset="0"/>
                        </a:rPr>
                        <a:t>وهذه المؤسسات تقاوم التغيير وبالتالي يؤثر بعلاقات النوع بداخل هذه المؤسسات.</a:t>
                      </a:r>
                      <a:endParaRPr kumimoji="0" lang="en-US" sz="2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Date Placeholder 4"/>
          <p:cNvSpPr>
            <a:spLocks noGrp="1"/>
          </p:cNvSpPr>
          <p:nvPr>
            <p:ph type="dt" sz="half" idx="10"/>
          </p:nvPr>
        </p:nvSpPr>
        <p:spPr/>
        <p:txBody>
          <a:bodyPr/>
          <a:lstStyle/>
          <a:p>
            <a:fld id="{AB1D1C16-6DFE-4BC2-B3E7-5A54F9E76B47}" type="datetime1">
              <a:rPr lang="en-US" altLang="en-US" smtClean="0"/>
              <a:pPr/>
              <a:t>11/2/2009</a:t>
            </a:fld>
            <a:endParaRPr lang="en-US" altLang="en-US"/>
          </a:p>
        </p:txBody>
      </p:sp>
      <p:sp>
        <p:nvSpPr>
          <p:cNvPr id="6" name="Slide Number Placeholder 5"/>
          <p:cNvSpPr>
            <a:spLocks noGrp="1"/>
          </p:cNvSpPr>
          <p:nvPr>
            <p:ph type="sldNum" sz="quarter" idx="12"/>
          </p:nvPr>
        </p:nvSpPr>
        <p:spPr/>
        <p:txBody>
          <a:bodyPr/>
          <a:lstStyle/>
          <a:p>
            <a:fld id="{22A1264D-B4A2-4BEB-BB92-A2B7FFB8C9D7}" type="slidenum">
              <a:rPr lang="en-US" altLang="en-US" smtClean="0"/>
              <a:pPr/>
              <a:t>49</a:t>
            </a:fld>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dirty="0" smtClean="0"/>
              <a:t>١. التنمية البشرية المستدامة</a:t>
            </a:r>
            <a:endParaRPr lang="en-US" dirty="0"/>
          </a:p>
        </p:txBody>
      </p:sp>
      <p:sp>
        <p:nvSpPr>
          <p:cNvPr id="3" name="Content Placeholder 2"/>
          <p:cNvSpPr>
            <a:spLocks noGrp="1"/>
          </p:cNvSpPr>
          <p:nvPr>
            <p:ph idx="1"/>
          </p:nvPr>
        </p:nvSpPr>
        <p:spPr/>
        <p:txBody>
          <a:bodyPr>
            <a:normAutofit fontScale="92500" lnSpcReduction="10000"/>
          </a:bodyPr>
          <a:lstStyle/>
          <a:p>
            <a:pPr algn="just" rtl="1"/>
            <a:r>
              <a:rPr lang="ar-SA" dirty="0" smtClean="0"/>
              <a:t>بدأت السياسات التنموية منذ السبعينات في التركيز على مبدأ العنصرالبشري . وبدأ مفهوم التنمية البشرية يتبلور شيئًا فشيئًا. وقد أصبح من المؤكد أن تحقيق التنمية المستدامة يتعذر دون مشاركة المرأة على مختلف المستويات الاجتماعية والاقتصادية والسياسية .</a:t>
            </a:r>
          </a:p>
          <a:p>
            <a:pPr algn="just" rtl="1">
              <a:buNone/>
            </a:pPr>
            <a:r>
              <a:rPr lang="ar-SA" dirty="0" smtClean="0"/>
              <a:t>   فبعد أن تركز الاهتمام على الإنسان كمورد اقتصادي ينتظر منه زيادة الإنتاج وتطويره، أصبحت التنمية تكتسب معنى أكثر شمولية وصارت متصلة</a:t>
            </a:r>
            <a:r>
              <a:rPr lang="en-US" dirty="0" smtClean="0"/>
              <a:t> </a:t>
            </a:r>
            <a:r>
              <a:rPr lang="ar-SA" dirty="0" smtClean="0"/>
              <a:t>بكل التفاعلات الاقتصادية والاجتماعية والبيئة والديمغرافية معتبرة الإنسان وسيلتها وهدفها في نفس الوقت وهي تعتبر احترام حقوق كل أفراد المجتمع (نساءاً ورجالاً صغاراً وكباراً، في الريف </a:t>
            </a:r>
            <a:r>
              <a:rPr lang="ar-SA" smtClean="0"/>
              <a:t>وفي المدينة) </a:t>
            </a:r>
            <a:r>
              <a:rPr lang="ar-SA" dirty="0" smtClean="0"/>
              <a:t>من الأسس الأساسية المرافقة والمساندة للتنمية، وبالتالي تصبح التنمية البشرية عملية توسيع اختيارات البشر .</a:t>
            </a:r>
          </a:p>
          <a:p>
            <a:pPr algn="just" rtl="1">
              <a:buNone/>
            </a:pPr>
            <a:endParaRPr lang="ar-SA" dirty="0" smtClean="0"/>
          </a:p>
        </p:txBody>
      </p:sp>
      <p:sp>
        <p:nvSpPr>
          <p:cNvPr id="4" name="Date Placeholder 3"/>
          <p:cNvSpPr>
            <a:spLocks noGrp="1"/>
          </p:cNvSpPr>
          <p:nvPr>
            <p:ph type="dt" sz="half" idx="10"/>
          </p:nvPr>
        </p:nvSpPr>
        <p:spPr/>
        <p:txBody>
          <a:bodyPr/>
          <a:lstStyle/>
          <a:p>
            <a:fld id="{BFC0528C-044A-424F-B731-AF7B2101DE28}" type="datetime1">
              <a:rPr lang="en-US" altLang="en-US" smtClean="0"/>
              <a:pPr/>
              <a:t>11/2/2009</a:t>
            </a:fld>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5</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sz="4000" b="1" dirty="0" smtClean="0"/>
              <a:t>6- تحليل النوع الاجتماعي...</a:t>
            </a:r>
            <a:endParaRPr lang="en-US" sz="4000" dirty="0"/>
          </a:p>
        </p:txBody>
      </p:sp>
      <p:sp>
        <p:nvSpPr>
          <p:cNvPr id="4" name="Slide Number Placeholder 3"/>
          <p:cNvSpPr>
            <a:spLocks noGrp="1"/>
          </p:cNvSpPr>
          <p:nvPr>
            <p:ph type="sldNum" sz="quarter" idx="12"/>
          </p:nvPr>
        </p:nvSpPr>
        <p:spPr/>
        <p:txBody>
          <a:bodyPr>
            <a:normAutofit fontScale="85000" lnSpcReduction="20000"/>
          </a:bodyPr>
          <a:lstStyle/>
          <a:p>
            <a:fld id="{D794F3A8-FFCC-4BED-8126-AAE485A9BC5D}" type="slidenum">
              <a:rPr lang="en-US" altLang="en-US" smtClean="0"/>
              <a:pPr/>
              <a:t>50</a:t>
            </a:fld>
            <a:endParaRPr lang="en-US" altLang="en-US"/>
          </a:p>
        </p:txBody>
      </p:sp>
      <p:sp>
        <p:nvSpPr>
          <p:cNvPr id="3" name="Content Placeholder 2"/>
          <p:cNvSpPr>
            <a:spLocks noGrp="1"/>
          </p:cNvSpPr>
          <p:nvPr>
            <p:ph sz="quarter" idx="1"/>
          </p:nvPr>
        </p:nvSpPr>
        <p:spPr/>
        <p:txBody>
          <a:bodyPr/>
          <a:lstStyle/>
          <a:p>
            <a:pPr algn="just" rtl="1">
              <a:buNone/>
            </a:pPr>
            <a:r>
              <a:rPr lang="ar-SA" altLang="en-US" sz="3600" dirty="0" smtClean="0">
                <a:solidFill>
                  <a:srgbClr val="FF0000"/>
                </a:solidFill>
              </a:rPr>
              <a:t>1- تحليل </a:t>
            </a:r>
            <a:r>
              <a:rPr lang="ar-SA" altLang="en-US" sz="3600" u="sng" dirty="0">
                <a:solidFill>
                  <a:srgbClr val="FF0000"/>
                </a:solidFill>
              </a:rPr>
              <a:t>لتقسيم العمل</a:t>
            </a:r>
            <a:r>
              <a:rPr lang="ar-SA" altLang="en-US" sz="3600" dirty="0">
                <a:solidFill>
                  <a:srgbClr val="FF0000"/>
                </a:solidFill>
              </a:rPr>
              <a:t> المبني على أساس النوع الاجتماعي</a:t>
            </a:r>
            <a:r>
              <a:rPr lang="en-US" altLang="en-US" sz="3600" dirty="0">
                <a:solidFill>
                  <a:srgbClr val="FF0000"/>
                </a:solidFill>
              </a:rPr>
              <a:t> </a:t>
            </a:r>
            <a:r>
              <a:rPr lang="ar-SA" altLang="en-US" sz="3600" dirty="0" smtClean="0">
                <a:solidFill>
                  <a:srgbClr val="FF0000"/>
                </a:solidFill>
              </a:rPr>
              <a:t>:</a:t>
            </a:r>
            <a:endParaRPr lang="en-US" altLang="en-US" sz="3600" dirty="0">
              <a:solidFill>
                <a:srgbClr val="FF0000"/>
              </a:solidFill>
            </a:endParaRPr>
          </a:p>
          <a:p>
            <a:pPr algn="just" rtl="1"/>
            <a:r>
              <a:rPr lang="en-US" altLang="en-US" sz="2800" dirty="0">
                <a:solidFill>
                  <a:srgbClr val="000066"/>
                </a:solidFill>
              </a:rPr>
              <a:t> </a:t>
            </a:r>
            <a:r>
              <a:rPr lang="ar-SA" altLang="en-US" sz="2800" dirty="0">
                <a:solidFill>
                  <a:srgbClr val="000066"/>
                </a:solidFill>
              </a:rPr>
              <a:t>للنساء والرجال </a:t>
            </a:r>
            <a:r>
              <a:rPr lang="ar-SA" altLang="en-US" sz="2800" b="1" u="sng" dirty="0">
                <a:solidFill>
                  <a:srgbClr val="FF0000"/>
                </a:solidFill>
              </a:rPr>
              <a:t>أدوار</a:t>
            </a:r>
            <a:r>
              <a:rPr lang="ar-SA" altLang="en-US" sz="2800" dirty="0">
                <a:solidFill>
                  <a:srgbClr val="000066"/>
                </a:solidFill>
              </a:rPr>
              <a:t> مختلفة مرتبطة بالنوع الاجتماعي</a:t>
            </a:r>
            <a:r>
              <a:rPr lang="en-US" altLang="en-US" sz="2800" dirty="0" smtClean="0">
                <a:solidFill>
                  <a:srgbClr val="000066"/>
                </a:solidFill>
              </a:rPr>
              <a:t> </a:t>
            </a:r>
            <a:r>
              <a:rPr lang="ar-SA" altLang="en-US" sz="2800" dirty="0" smtClean="0">
                <a:solidFill>
                  <a:srgbClr val="000066"/>
                </a:solidFill>
              </a:rPr>
              <a:t>.</a:t>
            </a:r>
          </a:p>
          <a:p>
            <a:pPr algn="just" rtl="1"/>
            <a:r>
              <a:rPr lang="en-US" altLang="en-US" dirty="0" smtClean="0">
                <a:solidFill>
                  <a:srgbClr val="000066"/>
                </a:solidFill>
              </a:rPr>
              <a:t> </a:t>
            </a:r>
            <a:r>
              <a:rPr lang="ar-SA" altLang="en-US" sz="2800" dirty="0">
                <a:solidFill>
                  <a:srgbClr val="000066"/>
                </a:solidFill>
              </a:rPr>
              <a:t>للنساء والرجال امكانيات مختلفة للحصول على </a:t>
            </a:r>
            <a:r>
              <a:rPr lang="ar-SA" altLang="en-US" sz="2800" b="1" u="sng" dirty="0">
                <a:solidFill>
                  <a:srgbClr val="FF0000"/>
                </a:solidFill>
              </a:rPr>
              <a:t>الموارد</a:t>
            </a:r>
            <a:r>
              <a:rPr lang="ar-SA" altLang="en-US" sz="2800" b="1" dirty="0">
                <a:solidFill>
                  <a:srgbClr val="FF0000"/>
                </a:solidFill>
              </a:rPr>
              <a:t> </a:t>
            </a:r>
            <a:r>
              <a:rPr lang="ar-SA" altLang="en-US" sz="2800" dirty="0">
                <a:solidFill>
                  <a:srgbClr val="000066"/>
                </a:solidFill>
              </a:rPr>
              <a:t>والتحكم </a:t>
            </a:r>
            <a:r>
              <a:rPr lang="ar-SA" altLang="en-US" sz="2800" dirty="0" smtClean="0">
                <a:solidFill>
                  <a:srgbClr val="000066"/>
                </a:solidFill>
              </a:rPr>
              <a:t>بها.</a:t>
            </a:r>
          </a:p>
          <a:p>
            <a:pPr algn="just" rtl="1">
              <a:buNone/>
            </a:pPr>
            <a:endParaRPr lang="ar-SA" altLang="en-US" sz="2800" dirty="0" smtClean="0">
              <a:solidFill>
                <a:srgbClr val="000066"/>
              </a:solidFill>
            </a:endParaRPr>
          </a:p>
          <a:p>
            <a:pPr algn="just" rtl="1">
              <a:buNone/>
            </a:pPr>
            <a:r>
              <a:rPr lang="ar-SA" altLang="en-US" sz="3600" dirty="0" smtClean="0">
                <a:solidFill>
                  <a:srgbClr val="FF0000"/>
                </a:solidFill>
                <a:cs typeface="Times New Roman (Arabic)" pitchFamily="26" charset="0"/>
              </a:rPr>
              <a:t>2- للنساء والرجال حاجات مختلفة مرتبطة بالنوع الاجتماعي</a:t>
            </a:r>
            <a:r>
              <a:rPr lang="en-US" altLang="en-US" sz="3600" dirty="0" smtClean="0">
                <a:solidFill>
                  <a:srgbClr val="FF0000"/>
                </a:solidFill>
                <a:cs typeface="Times New Roman (Arabic)" pitchFamily="26" charset="0"/>
              </a:rPr>
              <a:t> </a:t>
            </a:r>
            <a:r>
              <a:rPr lang="ar-SA" altLang="en-US" sz="3600" dirty="0" smtClean="0">
                <a:solidFill>
                  <a:srgbClr val="FF0000"/>
                </a:solidFill>
                <a:cs typeface="Times New Roman (Arabic)" pitchFamily="26" charset="0"/>
              </a:rPr>
              <a:t>. </a:t>
            </a:r>
          </a:p>
        </p:txBody>
      </p:sp>
      <p:sp>
        <p:nvSpPr>
          <p:cNvPr id="5" name="Date Placeholder 4"/>
          <p:cNvSpPr>
            <a:spLocks noGrp="1"/>
          </p:cNvSpPr>
          <p:nvPr>
            <p:ph type="dt" sz="half" idx="10"/>
          </p:nvPr>
        </p:nvSpPr>
        <p:spPr/>
        <p:txBody>
          <a:bodyPr/>
          <a:lstStyle/>
          <a:p>
            <a:fld id="{38E67AA9-E8EA-4D49-9A38-6AE93F5A1A04}" type="datetime1">
              <a:rPr lang="en-US" altLang="en-US" smtClean="0"/>
              <a:pPr/>
              <a:t>11/2/2009</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sz="4000" b="1" dirty="0" smtClean="0"/>
              <a:t>6- تحليل النوع الاجتماعي...</a:t>
            </a:r>
            <a:endParaRPr lang="en-US" sz="4000" dirty="0"/>
          </a:p>
        </p:txBody>
      </p:sp>
      <p:sp>
        <p:nvSpPr>
          <p:cNvPr id="4" name="Slide Number Placeholder 3"/>
          <p:cNvSpPr>
            <a:spLocks noGrp="1"/>
          </p:cNvSpPr>
          <p:nvPr>
            <p:ph type="sldNum" sz="quarter" idx="12"/>
          </p:nvPr>
        </p:nvSpPr>
        <p:spPr/>
        <p:txBody>
          <a:bodyPr>
            <a:normAutofit fontScale="85000" lnSpcReduction="20000"/>
          </a:bodyPr>
          <a:lstStyle/>
          <a:p>
            <a:fld id="{D794F3A8-FFCC-4BED-8126-AAE485A9BC5D}" type="slidenum">
              <a:rPr lang="en-US" altLang="en-US" smtClean="0"/>
              <a:pPr/>
              <a:t>51</a:t>
            </a:fld>
            <a:endParaRPr lang="en-US" altLang="en-US"/>
          </a:p>
        </p:txBody>
      </p:sp>
      <p:sp>
        <p:nvSpPr>
          <p:cNvPr id="3" name="Content Placeholder 2"/>
          <p:cNvSpPr>
            <a:spLocks noGrp="1"/>
          </p:cNvSpPr>
          <p:nvPr>
            <p:ph sz="quarter" idx="1"/>
          </p:nvPr>
        </p:nvSpPr>
        <p:spPr>
          <a:xfrm>
            <a:off x="714348" y="1571612"/>
            <a:ext cx="8182001" cy="4738702"/>
          </a:xfrm>
        </p:spPr>
        <p:txBody>
          <a:bodyPr>
            <a:normAutofit/>
          </a:bodyPr>
          <a:lstStyle/>
          <a:p>
            <a:pPr algn="just" rtl="1">
              <a:buNone/>
            </a:pPr>
            <a:r>
              <a:rPr lang="ar-SA" altLang="en-US" sz="3200" dirty="0" smtClean="0">
                <a:solidFill>
                  <a:srgbClr val="002060"/>
                </a:solidFill>
              </a:rPr>
              <a:t>-- </a:t>
            </a:r>
            <a:r>
              <a:rPr lang="ar-SA" sz="3600" dirty="0" smtClean="0"/>
              <a:t>بما أن للرجال والنساء أدوار ومسؤوليات مختلفة، فإن لديهم مصالح وحاجات مختلفة، وهي:</a:t>
            </a:r>
            <a:endParaRPr lang="ar-SA" altLang="en-US" sz="3600" dirty="0" smtClean="0">
              <a:solidFill>
                <a:srgbClr val="000066"/>
              </a:solidFill>
            </a:endParaRPr>
          </a:p>
          <a:p>
            <a:pPr algn="just" rtl="1">
              <a:buNone/>
            </a:pPr>
            <a:r>
              <a:rPr lang="ar-SA" altLang="en-US" sz="3200" b="1" dirty="0" smtClean="0">
                <a:solidFill>
                  <a:srgbClr val="FF5050"/>
                </a:solidFill>
              </a:rPr>
              <a:t>1- الحاجات</a:t>
            </a:r>
            <a:r>
              <a:rPr lang="ar-SA" altLang="en-US" sz="3200" b="1" u="sng" dirty="0" smtClean="0">
                <a:solidFill>
                  <a:srgbClr val="FF5050"/>
                </a:solidFill>
              </a:rPr>
              <a:t> </a:t>
            </a:r>
            <a:r>
              <a:rPr lang="ar-SA" altLang="en-US" sz="3200" b="1" i="1" u="sng" dirty="0">
                <a:solidFill>
                  <a:srgbClr val="FF5050"/>
                </a:solidFill>
              </a:rPr>
              <a:t>العملية</a:t>
            </a:r>
            <a:r>
              <a:rPr lang="ar-SA" altLang="en-US" sz="3200" b="1" u="sng" dirty="0">
                <a:solidFill>
                  <a:srgbClr val="FF5050"/>
                </a:solidFill>
              </a:rPr>
              <a:t> </a:t>
            </a:r>
            <a:r>
              <a:rPr lang="ar-SA" altLang="en-US" sz="3200" b="1" dirty="0">
                <a:solidFill>
                  <a:srgbClr val="FF5050"/>
                </a:solidFill>
              </a:rPr>
              <a:t>المرتبطة بالنوع </a:t>
            </a:r>
            <a:r>
              <a:rPr lang="ar-SA" altLang="en-US" sz="3200" b="1" dirty="0" smtClean="0">
                <a:solidFill>
                  <a:srgbClr val="FF5050"/>
                </a:solidFill>
              </a:rPr>
              <a:t>الاجتماعي: </a:t>
            </a:r>
          </a:p>
          <a:p>
            <a:pPr algn="just" rtl="1">
              <a:buNone/>
            </a:pPr>
            <a:r>
              <a:rPr lang="ar-SA" altLang="en-US" sz="3200" dirty="0" smtClean="0">
                <a:solidFill>
                  <a:srgbClr val="000066"/>
                </a:solidFill>
              </a:rPr>
              <a:t>وهي</a:t>
            </a:r>
            <a:r>
              <a:rPr lang="en-US" altLang="en-US" sz="3200" dirty="0" smtClean="0">
                <a:solidFill>
                  <a:srgbClr val="000066"/>
                </a:solidFill>
              </a:rPr>
              <a:t>  </a:t>
            </a:r>
            <a:r>
              <a:rPr lang="ar-SA" altLang="en-US" sz="3200" dirty="0" smtClean="0">
                <a:solidFill>
                  <a:srgbClr val="000066"/>
                </a:solidFill>
              </a:rPr>
              <a:t>حاجات النساء والرجال التي تنبع من ادوارهم القائمة والمرتبطة بالنوع الاجتماعي</a:t>
            </a:r>
            <a:r>
              <a:rPr lang="en-US" altLang="en-US" sz="3200" dirty="0" smtClean="0">
                <a:solidFill>
                  <a:srgbClr val="000066"/>
                </a:solidFill>
              </a:rPr>
              <a:t> </a:t>
            </a:r>
            <a:r>
              <a:rPr lang="ar-SA" altLang="en-US" sz="3200" dirty="0" smtClean="0">
                <a:solidFill>
                  <a:srgbClr val="000066"/>
                </a:solidFill>
              </a:rPr>
              <a:t>.</a:t>
            </a:r>
          </a:p>
          <a:p>
            <a:pPr algn="just" rtl="1">
              <a:buNone/>
            </a:pPr>
            <a:r>
              <a:rPr lang="ar-SA" altLang="en-US" sz="3200" dirty="0" smtClean="0">
                <a:solidFill>
                  <a:srgbClr val="FF5050"/>
                </a:solidFill>
              </a:rPr>
              <a:t>لا يتضمن  تلبية هذه الحاجات  أي تحدي لأي نوع من العلاقات.</a:t>
            </a:r>
            <a:r>
              <a:rPr lang="en-US" altLang="en-US" sz="3200" dirty="0" smtClean="0">
                <a:solidFill>
                  <a:srgbClr val="FF5050"/>
                </a:solidFill>
              </a:rPr>
              <a:t> </a:t>
            </a:r>
            <a:endParaRPr lang="ar-SA" altLang="en-US" sz="3200" dirty="0" smtClean="0">
              <a:solidFill>
                <a:srgbClr val="FF5050"/>
              </a:solidFill>
            </a:endParaRPr>
          </a:p>
          <a:p>
            <a:pPr algn="just" rtl="1">
              <a:buFontTx/>
              <a:buNone/>
            </a:pPr>
            <a:endParaRPr lang="ar-SA" altLang="en-US" sz="3200" dirty="0" smtClean="0">
              <a:solidFill>
                <a:srgbClr val="000066"/>
              </a:solidFill>
            </a:endParaRPr>
          </a:p>
        </p:txBody>
      </p:sp>
      <p:sp>
        <p:nvSpPr>
          <p:cNvPr id="5" name="Date Placeholder 4"/>
          <p:cNvSpPr>
            <a:spLocks noGrp="1"/>
          </p:cNvSpPr>
          <p:nvPr>
            <p:ph type="dt" sz="half" idx="10"/>
          </p:nvPr>
        </p:nvSpPr>
        <p:spPr/>
        <p:txBody>
          <a:bodyPr/>
          <a:lstStyle/>
          <a:p>
            <a:fld id="{22CD6FBB-9BCA-4B43-9B8A-58C8C0A551AC}" type="datetime1">
              <a:rPr lang="en-US" altLang="en-US" smtClean="0"/>
              <a:pPr/>
              <a:t>11/2/2009</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sz="4000" b="1" dirty="0" smtClean="0"/>
              <a:t>6- تحليل النوع الاجتماعي...</a:t>
            </a:r>
            <a:endParaRPr lang="en-US" sz="4000" dirty="0"/>
          </a:p>
        </p:txBody>
      </p:sp>
      <p:sp>
        <p:nvSpPr>
          <p:cNvPr id="4" name="Slide Number Placeholder 3"/>
          <p:cNvSpPr>
            <a:spLocks noGrp="1"/>
          </p:cNvSpPr>
          <p:nvPr>
            <p:ph type="sldNum" sz="quarter" idx="12"/>
          </p:nvPr>
        </p:nvSpPr>
        <p:spPr/>
        <p:txBody>
          <a:bodyPr>
            <a:normAutofit fontScale="85000" lnSpcReduction="20000"/>
          </a:bodyPr>
          <a:lstStyle/>
          <a:p>
            <a:fld id="{D794F3A8-FFCC-4BED-8126-AAE485A9BC5D}" type="slidenum">
              <a:rPr lang="en-US" altLang="en-US" smtClean="0"/>
              <a:pPr/>
              <a:t>52</a:t>
            </a:fld>
            <a:endParaRPr lang="en-US" altLang="en-US"/>
          </a:p>
        </p:txBody>
      </p:sp>
      <p:sp>
        <p:nvSpPr>
          <p:cNvPr id="3" name="Content Placeholder 2"/>
          <p:cNvSpPr>
            <a:spLocks noGrp="1"/>
          </p:cNvSpPr>
          <p:nvPr>
            <p:ph sz="quarter" idx="1"/>
          </p:nvPr>
        </p:nvSpPr>
        <p:spPr>
          <a:xfrm>
            <a:off x="357158" y="1571612"/>
            <a:ext cx="8182001" cy="4738702"/>
          </a:xfrm>
        </p:spPr>
        <p:txBody>
          <a:bodyPr>
            <a:normAutofit/>
          </a:bodyPr>
          <a:lstStyle/>
          <a:p>
            <a:pPr algn="just" rtl="1">
              <a:buFontTx/>
              <a:buNone/>
            </a:pPr>
            <a:r>
              <a:rPr lang="ar-SA" altLang="en-US" sz="3600" b="1" dirty="0" smtClean="0">
                <a:solidFill>
                  <a:srgbClr val="FF5050"/>
                </a:solidFill>
              </a:rPr>
              <a:t>2- الحاجات</a:t>
            </a:r>
            <a:r>
              <a:rPr lang="ar-SA" altLang="en-US" sz="3600" b="1" u="sng" dirty="0" smtClean="0">
                <a:solidFill>
                  <a:srgbClr val="FF5050"/>
                </a:solidFill>
              </a:rPr>
              <a:t> </a:t>
            </a:r>
            <a:r>
              <a:rPr lang="ar-SA" altLang="en-US" sz="3600" b="1" i="1" u="sng" dirty="0" smtClean="0">
                <a:solidFill>
                  <a:srgbClr val="FF5050"/>
                </a:solidFill>
              </a:rPr>
              <a:t>الاستراتيجية</a:t>
            </a:r>
            <a:r>
              <a:rPr lang="en-US" altLang="en-US" sz="3600" b="1" u="sng" dirty="0" smtClean="0">
                <a:solidFill>
                  <a:srgbClr val="FF5050"/>
                </a:solidFill>
              </a:rPr>
              <a:t> </a:t>
            </a:r>
            <a:r>
              <a:rPr lang="ar-SA" altLang="en-US" sz="3600" b="1" dirty="0" smtClean="0">
                <a:solidFill>
                  <a:srgbClr val="FF5050"/>
                </a:solidFill>
              </a:rPr>
              <a:t>المرتبطة بالنوع الاجتماعي:</a:t>
            </a:r>
            <a:r>
              <a:rPr lang="en-US" altLang="en-US" sz="3600" b="1" dirty="0" smtClean="0">
                <a:solidFill>
                  <a:srgbClr val="FF5050"/>
                </a:solidFill>
              </a:rPr>
              <a:t> </a:t>
            </a:r>
            <a:endParaRPr lang="ar-SA" altLang="en-US" sz="3600" b="1" dirty="0" smtClean="0">
              <a:solidFill>
                <a:srgbClr val="FF5050"/>
              </a:solidFill>
            </a:endParaRPr>
          </a:p>
          <a:p>
            <a:pPr algn="just" rtl="1">
              <a:buFontTx/>
              <a:buNone/>
            </a:pPr>
            <a:r>
              <a:rPr lang="ar-SA" altLang="en-US" sz="3600" dirty="0" smtClean="0">
                <a:solidFill>
                  <a:srgbClr val="000066"/>
                </a:solidFill>
              </a:rPr>
              <a:t>وهي حاجات النساء والرجال التي تحدث تغييرا في ادوارهم القائمة والمرتبطة بالنوع الاجتماعي.</a:t>
            </a:r>
          </a:p>
          <a:p>
            <a:pPr algn="just" rtl="1">
              <a:buNone/>
            </a:pPr>
            <a:r>
              <a:rPr lang="en-US" altLang="en-US" sz="3600" dirty="0" smtClean="0">
                <a:solidFill>
                  <a:srgbClr val="000066"/>
                </a:solidFill>
              </a:rPr>
              <a:t> </a:t>
            </a:r>
            <a:r>
              <a:rPr lang="ar-SA" altLang="en-US" sz="3600" dirty="0" smtClean="0">
                <a:solidFill>
                  <a:srgbClr val="FF5050"/>
                </a:solidFill>
              </a:rPr>
              <a:t>يتضمن تلبية هذه الحاجات تحدي للمواقف الدونية (للمرأة ) في المجتمع.</a:t>
            </a:r>
            <a:endParaRPr lang="en-US" sz="3600" dirty="0">
              <a:solidFill>
                <a:srgbClr val="FF5050"/>
              </a:solidFill>
            </a:endParaRPr>
          </a:p>
        </p:txBody>
      </p:sp>
      <p:sp>
        <p:nvSpPr>
          <p:cNvPr id="5" name="Date Placeholder 4"/>
          <p:cNvSpPr>
            <a:spLocks noGrp="1"/>
          </p:cNvSpPr>
          <p:nvPr>
            <p:ph type="dt" sz="half" idx="10"/>
          </p:nvPr>
        </p:nvSpPr>
        <p:spPr/>
        <p:txBody>
          <a:bodyPr/>
          <a:lstStyle/>
          <a:p>
            <a:fld id="{913CE530-8F66-449E-80E4-C4DD4F3B9F35}" type="datetime1">
              <a:rPr lang="en-US" altLang="en-US" smtClean="0"/>
              <a:pPr/>
              <a:t>11/2/2009</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8572528" cy="914400"/>
          </a:xfrm>
          <a:noFill/>
        </p:spPr>
        <p:txBody>
          <a:bodyPr>
            <a:normAutofit/>
          </a:bodyPr>
          <a:lstStyle/>
          <a:p>
            <a:pPr algn="r" rtl="1"/>
            <a:r>
              <a:rPr lang="ar-SA" altLang="en-US" sz="3200" b="1" dirty="0" smtClean="0">
                <a:solidFill>
                  <a:srgbClr val="FF0000"/>
                </a:solidFill>
              </a:rPr>
              <a:t>6-..خصائص الحاجات المرتبطة بالنوع الإجتماعي</a:t>
            </a:r>
            <a:endParaRPr lang="en-US" altLang="en-US" sz="3200" dirty="0">
              <a:solidFill>
                <a:srgbClr val="FF0000"/>
              </a:solidFill>
            </a:endParaRPr>
          </a:p>
        </p:txBody>
      </p:sp>
      <p:sp>
        <p:nvSpPr>
          <p:cNvPr id="15363" name="Rectangle 3"/>
          <p:cNvSpPr>
            <a:spLocks noGrp="1" noChangeArrowheads="1"/>
          </p:cNvSpPr>
          <p:nvPr>
            <p:ph sz="quarter" idx="1"/>
          </p:nvPr>
        </p:nvSpPr>
        <p:spPr>
          <a:xfrm>
            <a:off x="0" y="1571612"/>
            <a:ext cx="4876800" cy="4643470"/>
          </a:xfrm>
          <a:ln>
            <a:solidFill>
              <a:srgbClr val="000066"/>
            </a:solidFill>
          </a:ln>
        </p:spPr>
        <p:txBody>
          <a:bodyPr>
            <a:normAutofit fontScale="77500" lnSpcReduction="20000"/>
          </a:bodyPr>
          <a:lstStyle/>
          <a:p>
            <a:pPr marL="200025" indent="-200025" algn="r" rtl="1">
              <a:buFontTx/>
              <a:buNone/>
            </a:pPr>
            <a:r>
              <a:rPr lang="en-US" altLang="en-US" sz="3600" b="1" dirty="0">
                <a:solidFill>
                  <a:srgbClr val="FF5050"/>
                </a:solidFill>
              </a:rPr>
              <a:t>   </a:t>
            </a:r>
            <a:r>
              <a:rPr lang="ar-SA" altLang="en-US" b="1" dirty="0" smtClean="0">
                <a:solidFill>
                  <a:srgbClr val="FF5050"/>
                </a:solidFill>
              </a:rPr>
              <a:t>حاجات النوع </a:t>
            </a:r>
            <a:r>
              <a:rPr lang="ar-SA" altLang="en-US" b="1" dirty="0">
                <a:solidFill>
                  <a:srgbClr val="FF5050"/>
                </a:solidFill>
              </a:rPr>
              <a:t>الاستراتيجية</a:t>
            </a:r>
            <a:r>
              <a:rPr lang="en-US" altLang="en-US" b="1" dirty="0">
                <a:solidFill>
                  <a:srgbClr val="FF5050"/>
                </a:solidFill>
              </a:rPr>
              <a:t> </a:t>
            </a:r>
          </a:p>
          <a:p>
            <a:pPr marL="200025" indent="-200025" algn="r" rtl="1"/>
            <a:r>
              <a:rPr lang="en-US" altLang="en-US" b="1" dirty="0">
                <a:solidFill>
                  <a:srgbClr val="002060"/>
                </a:solidFill>
              </a:rPr>
              <a:t>   </a:t>
            </a:r>
            <a:r>
              <a:rPr lang="ar-SA" altLang="en-US" sz="2400" b="1" dirty="0">
                <a:solidFill>
                  <a:srgbClr val="002060"/>
                </a:solidFill>
              </a:rPr>
              <a:t>لها طبيعة مجردة</a:t>
            </a:r>
            <a:endParaRPr lang="en-US" altLang="en-US" sz="2400" b="1" dirty="0">
              <a:solidFill>
                <a:srgbClr val="002060"/>
              </a:solidFill>
            </a:endParaRPr>
          </a:p>
          <a:p>
            <a:pPr marL="200025" indent="-200025" algn="r" rtl="1"/>
            <a:r>
              <a:rPr lang="en-US" altLang="en-US" sz="2400" b="1" dirty="0">
                <a:solidFill>
                  <a:srgbClr val="002060"/>
                </a:solidFill>
              </a:rPr>
              <a:t>   </a:t>
            </a:r>
            <a:r>
              <a:rPr lang="ar-SA" altLang="en-US" sz="2400" b="1" dirty="0">
                <a:solidFill>
                  <a:srgbClr val="002060"/>
                </a:solidFill>
              </a:rPr>
              <a:t>لها ارتباط بالعلاقات الاجتماعية</a:t>
            </a:r>
            <a:endParaRPr lang="en-US" altLang="en-US" sz="2400" b="1" dirty="0">
              <a:solidFill>
                <a:srgbClr val="002060"/>
              </a:solidFill>
            </a:endParaRPr>
          </a:p>
          <a:p>
            <a:pPr marL="200025" indent="-200025" algn="r" rtl="1"/>
            <a:r>
              <a:rPr lang="en-US" altLang="en-US" sz="2400" b="1" dirty="0">
                <a:solidFill>
                  <a:srgbClr val="002060"/>
                </a:solidFill>
              </a:rPr>
              <a:t>   </a:t>
            </a:r>
            <a:r>
              <a:rPr lang="ar-SA" altLang="en-US" sz="2400" b="1" dirty="0">
                <a:solidFill>
                  <a:srgbClr val="002060"/>
                </a:solidFill>
              </a:rPr>
              <a:t>ليس من السهل إدراكها</a:t>
            </a:r>
            <a:endParaRPr lang="en-US" altLang="en-US" sz="2400" b="1" dirty="0">
              <a:solidFill>
                <a:srgbClr val="002060"/>
              </a:solidFill>
            </a:endParaRPr>
          </a:p>
          <a:p>
            <a:pPr marL="200025" indent="-200025" algn="r" rtl="1"/>
            <a:r>
              <a:rPr lang="en-US" altLang="en-US" sz="2400" b="1" dirty="0">
                <a:solidFill>
                  <a:srgbClr val="002060"/>
                </a:solidFill>
              </a:rPr>
              <a:t>   </a:t>
            </a:r>
            <a:r>
              <a:rPr lang="ar-SA" altLang="en-US" sz="2400" b="1" dirty="0">
                <a:solidFill>
                  <a:srgbClr val="002060"/>
                </a:solidFill>
              </a:rPr>
              <a:t>تأثير تلبيتها غير أني (على المدى </a:t>
            </a:r>
            <a:r>
              <a:rPr lang="ar-SA" altLang="en-US" sz="2400" b="1" dirty="0" smtClean="0">
                <a:solidFill>
                  <a:srgbClr val="002060"/>
                </a:solidFill>
              </a:rPr>
              <a:t>البعيد)</a:t>
            </a:r>
            <a:endParaRPr lang="en-US" altLang="en-US" sz="2400" b="1" dirty="0">
              <a:solidFill>
                <a:srgbClr val="002060"/>
              </a:solidFill>
            </a:endParaRPr>
          </a:p>
          <a:p>
            <a:pPr marL="200025" indent="-200025" algn="r" rtl="1"/>
            <a:r>
              <a:rPr lang="en-US" altLang="en-US" sz="2400" b="1" dirty="0">
                <a:solidFill>
                  <a:srgbClr val="002060"/>
                </a:solidFill>
              </a:rPr>
              <a:t> </a:t>
            </a:r>
            <a:r>
              <a:rPr lang="ar-SA" altLang="en-US" sz="2400" b="1" dirty="0">
                <a:solidFill>
                  <a:srgbClr val="002060"/>
                </a:solidFill>
              </a:rPr>
              <a:t>لها طبيعة أيديولوجية</a:t>
            </a:r>
            <a:r>
              <a:rPr lang="en-US" altLang="en-US" sz="2400" b="1" dirty="0">
                <a:solidFill>
                  <a:srgbClr val="002060"/>
                </a:solidFill>
              </a:rPr>
              <a:t> </a:t>
            </a:r>
          </a:p>
          <a:p>
            <a:pPr marL="200025" indent="-200025" algn="r" rtl="1"/>
            <a:r>
              <a:rPr lang="en-US" altLang="en-US" sz="2400" b="1" dirty="0">
                <a:solidFill>
                  <a:srgbClr val="002060"/>
                </a:solidFill>
              </a:rPr>
              <a:t> </a:t>
            </a:r>
            <a:r>
              <a:rPr lang="ar-SA" altLang="en-US" sz="2400" b="1" dirty="0">
                <a:solidFill>
                  <a:srgbClr val="002060"/>
                </a:solidFill>
              </a:rPr>
              <a:t>لها تأثير على السلوك/المواقف/ الاتجاهات وعلى علاقات القوى في المجتمع</a:t>
            </a:r>
            <a:endParaRPr lang="en-US" altLang="en-US" sz="2400" b="1" dirty="0">
              <a:solidFill>
                <a:srgbClr val="002060"/>
              </a:solidFill>
            </a:endParaRPr>
          </a:p>
          <a:p>
            <a:pPr marL="200025" indent="-200025" algn="r" rtl="1"/>
            <a:r>
              <a:rPr lang="en-US" altLang="en-US" sz="2400" b="1" dirty="0">
                <a:solidFill>
                  <a:srgbClr val="002060"/>
                </a:solidFill>
              </a:rPr>
              <a:t>  </a:t>
            </a:r>
            <a:r>
              <a:rPr lang="ar-SA" altLang="en-US" sz="2400" b="1" dirty="0">
                <a:solidFill>
                  <a:srgbClr val="002060"/>
                </a:solidFill>
              </a:rPr>
              <a:t>محسوسة من قبل الرجال </a:t>
            </a:r>
            <a:r>
              <a:rPr lang="ar-SA" altLang="en-US" sz="2400" b="1" dirty="0" smtClean="0">
                <a:solidFill>
                  <a:srgbClr val="002060"/>
                </a:solidFill>
              </a:rPr>
              <a:t>والنساء</a:t>
            </a:r>
            <a:r>
              <a:rPr lang="en-US" altLang="en-US" sz="2400" b="1" dirty="0" smtClean="0">
                <a:solidFill>
                  <a:srgbClr val="002060"/>
                </a:solidFill>
              </a:rPr>
              <a:t>   </a:t>
            </a:r>
            <a:r>
              <a:rPr lang="ar-SA" altLang="en-US" sz="2400" b="1" dirty="0">
                <a:solidFill>
                  <a:srgbClr val="002060"/>
                </a:solidFill>
              </a:rPr>
              <a:t>الواعين بقضايا </a:t>
            </a:r>
            <a:r>
              <a:rPr lang="ar-SA" altLang="en-US" sz="2400" b="1" dirty="0" smtClean="0">
                <a:solidFill>
                  <a:srgbClr val="002060"/>
                </a:solidFill>
              </a:rPr>
              <a:t>النوع </a:t>
            </a:r>
            <a:r>
              <a:rPr lang="ar-SA" altLang="en-US" sz="2400" b="1" dirty="0">
                <a:solidFill>
                  <a:srgbClr val="002060"/>
                </a:solidFill>
              </a:rPr>
              <a:t>الاجتماعي</a:t>
            </a:r>
            <a:r>
              <a:rPr lang="en-US" altLang="en-US" sz="2400" b="1" dirty="0">
                <a:solidFill>
                  <a:srgbClr val="002060"/>
                </a:solidFill>
              </a:rPr>
              <a:t>      </a:t>
            </a:r>
            <a:endParaRPr lang="ar-SA" altLang="en-US" sz="2400" b="1" dirty="0" smtClean="0">
              <a:solidFill>
                <a:srgbClr val="002060"/>
              </a:solidFill>
            </a:endParaRPr>
          </a:p>
          <a:p>
            <a:pPr algn="r" rtl="1" fontAlgn="base"/>
            <a:r>
              <a:rPr lang="ar-SA" sz="2600" b="1" dirty="0" smtClean="0">
                <a:solidFill>
                  <a:srgbClr val="002060"/>
                </a:solidFill>
              </a:rPr>
              <a:t>تتعلق بمكانة النساء مقابل الرجال</a:t>
            </a:r>
            <a:r>
              <a:rPr lang="en-US" sz="2600" b="1" dirty="0" smtClean="0">
                <a:solidFill>
                  <a:srgbClr val="002060"/>
                </a:solidFill>
              </a:rPr>
              <a:t> </a:t>
            </a:r>
          </a:p>
          <a:p>
            <a:pPr algn="r" rtl="1" fontAlgn="base"/>
            <a:r>
              <a:rPr lang="ar-SA" sz="2600" b="1" dirty="0" smtClean="0">
                <a:solidFill>
                  <a:srgbClr val="002060"/>
                </a:solidFill>
              </a:rPr>
              <a:t>تهدف الى تغيير التقسيم النوعي للعمل</a:t>
            </a:r>
            <a:r>
              <a:rPr lang="en-US" sz="2600" b="1" dirty="0" smtClean="0">
                <a:solidFill>
                  <a:srgbClr val="002060"/>
                </a:solidFill>
              </a:rPr>
              <a:t> </a:t>
            </a:r>
          </a:p>
          <a:p>
            <a:pPr algn="r" rtl="1" fontAlgn="base"/>
            <a:r>
              <a:rPr lang="ar-SA" sz="2600" b="1" dirty="0" smtClean="0">
                <a:solidFill>
                  <a:srgbClr val="002060"/>
                </a:solidFill>
              </a:rPr>
              <a:t>طويلة المدى</a:t>
            </a:r>
            <a:r>
              <a:rPr lang="en-US" sz="2600" b="1" dirty="0" smtClean="0">
                <a:solidFill>
                  <a:srgbClr val="002060"/>
                </a:solidFill>
              </a:rPr>
              <a:t> </a:t>
            </a:r>
          </a:p>
          <a:p>
            <a:pPr algn="r" rtl="1" fontAlgn="base"/>
            <a:r>
              <a:rPr lang="ar-SA" sz="2600" b="1" dirty="0" smtClean="0">
                <a:solidFill>
                  <a:srgbClr val="002060"/>
                </a:solidFill>
              </a:rPr>
              <a:t>شاملة لمعظم النساء</a:t>
            </a:r>
            <a:r>
              <a:rPr lang="en-US" sz="2600" b="1" dirty="0" smtClean="0">
                <a:solidFill>
                  <a:srgbClr val="002060"/>
                </a:solidFill>
              </a:rPr>
              <a:t> </a:t>
            </a:r>
          </a:p>
          <a:p>
            <a:pPr marL="200025" indent="-200025" algn="r" rtl="1"/>
            <a:endParaRPr lang="en-US" altLang="en-US" sz="2400" dirty="0">
              <a:solidFill>
                <a:srgbClr val="000066"/>
              </a:solidFill>
            </a:endParaRPr>
          </a:p>
        </p:txBody>
      </p:sp>
      <p:sp>
        <p:nvSpPr>
          <p:cNvPr id="15364" name="Rectangle 4"/>
          <p:cNvSpPr>
            <a:spLocks noGrp="1" noChangeArrowheads="1"/>
          </p:cNvSpPr>
          <p:nvPr>
            <p:ph sz="quarter" idx="2"/>
          </p:nvPr>
        </p:nvSpPr>
        <p:spPr>
          <a:xfrm>
            <a:off x="5029200" y="1571612"/>
            <a:ext cx="3810000" cy="4714908"/>
          </a:xfrm>
          <a:ln>
            <a:solidFill>
              <a:srgbClr val="000066"/>
            </a:solidFill>
          </a:ln>
        </p:spPr>
        <p:txBody>
          <a:bodyPr>
            <a:normAutofit fontScale="77500" lnSpcReduction="20000"/>
          </a:bodyPr>
          <a:lstStyle/>
          <a:p>
            <a:pPr algn="r" rtl="1" fontAlgn="base">
              <a:buNone/>
            </a:pPr>
            <a:r>
              <a:rPr lang="en-US" altLang="en-US" sz="3200" b="1" dirty="0">
                <a:solidFill>
                  <a:srgbClr val="FF0000"/>
                </a:solidFill>
              </a:rPr>
              <a:t>  </a:t>
            </a:r>
            <a:r>
              <a:rPr lang="ar-SA" b="1" dirty="0" smtClean="0">
                <a:solidFill>
                  <a:srgbClr val="FF0000"/>
                </a:solidFill>
              </a:rPr>
              <a:t>حاجات النوع العملية</a:t>
            </a:r>
            <a:r>
              <a:rPr lang="en-US" dirty="0" smtClean="0">
                <a:solidFill>
                  <a:srgbClr val="FF0000"/>
                </a:solidFill>
              </a:rPr>
              <a:t> </a:t>
            </a:r>
            <a:endParaRPr lang="en-US" altLang="en-US" b="1" dirty="0">
              <a:solidFill>
                <a:srgbClr val="FF0000"/>
              </a:solidFill>
            </a:endParaRPr>
          </a:p>
          <a:p>
            <a:pPr marL="200025" indent="-200025" algn="r" rtl="1"/>
            <a:r>
              <a:rPr lang="en-US" altLang="en-US" b="1" dirty="0">
                <a:solidFill>
                  <a:srgbClr val="FF0000"/>
                </a:solidFill>
              </a:rPr>
              <a:t> </a:t>
            </a:r>
            <a:r>
              <a:rPr lang="ar-SA" altLang="en-US" sz="2400" b="1" dirty="0">
                <a:solidFill>
                  <a:srgbClr val="002060"/>
                </a:solidFill>
              </a:rPr>
              <a:t>لها طبيعة ملموسة/ عملية</a:t>
            </a:r>
            <a:endParaRPr lang="en-US" altLang="en-US" sz="2400" b="1" dirty="0">
              <a:solidFill>
                <a:srgbClr val="002060"/>
              </a:solidFill>
            </a:endParaRPr>
          </a:p>
          <a:p>
            <a:pPr marL="200025" indent="-200025" algn="r" rtl="1"/>
            <a:r>
              <a:rPr lang="en-US" altLang="en-US" sz="2400" b="1" dirty="0">
                <a:solidFill>
                  <a:srgbClr val="002060"/>
                </a:solidFill>
              </a:rPr>
              <a:t> </a:t>
            </a:r>
            <a:r>
              <a:rPr lang="ar-SA" sz="2600" b="1" dirty="0" smtClean="0">
                <a:solidFill>
                  <a:srgbClr val="002060"/>
                </a:solidFill>
              </a:rPr>
              <a:t>تتعلّق بالحياة اليومية للنساء والرجال</a:t>
            </a:r>
            <a:endParaRPr lang="en-US" altLang="en-US" sz="2400" b="1" dirty="0">
              <a:solidFill>
                <a:srgbClr val="002060"/>
              </a:solidFill>
            </a:endParaRPr>
          </a:p>
          <a:p>
            <a:pPr marL="200025" indent="-200025" algn="r" rtl="1"/>
            <a:r>
              <a:rPr lang="en-US" altLang="en-US" sz="2400" b="1" dirty="0">
                <a:solidFill>
                  <a:srgbClr val="002060"/>
                </a:solidFill>
              </a:rPr>
              <a:t> </a:t>
            </a:r>
            <a:r>
              <a:rPr lang="ar-SA" altLang="en-US" sz="2400" b="1" dirty="0">
                <a:solidFill>
                  <a:srgbClr val="002060"/>
                </a:solidFill>
              </a:rPr>
              <a:t>لها طبيعة مرئية</a:t>
            </a:r>
            <a:endParaRPr lang="en-US" altLang="en-US" sz="2400" b="1" dirty="0">
              <a:solidFill>
                <a:srgbClr val="002060"/>
              </a:solidFill>
            </a:endParaRPr>
          </a:p>
          <a:p>
            <a:pPr marL="200025" indent="-200025" algn="r" rtl="1"/>
            <a:r>
              <a:rPr lang="en-US" altLang="en-US" sz="2400" b="1" dirty="0">
                <a:solidFill>
                  <a:srgbClr val="002060"/>
                </a:solidFill>
              </a:rPr>
              <a:t> </a:t>
            </a:r>
            <a:r>
              <a:rPr lang="ar-SA" altLang="en-US" sz="2400" b="1" dirty="0">
                <a:solidFill>
                  <a:srgbClr val="002060"/>
                </a:solidFill>
              </a:rPr>
              <a:t>أثر تلبيتها </a:t>
            </a:r>
            <a:r>
              <a:rPr lang="ar-SA" altLang="en-US" sz="2400" b="1" dirty="0" smtClean="0">
                <a:solidFill>
                  <a:srgbClr val="002060"/>
                </a:solidFill>
              </a:rPr>
              <a:t>آني </a:t>
            </a:r>
            <a:r>
              <a:rPr lang="ar-SA" altLang="en-US" sz="2400" b="1" dirty="0">
                <a:solidFill>
                  <a:srgbClr val="002060"/>
                </a:solidFill>
              </a:rPr>
              <a:t>ونلمسه على المدى القريب</a:t>
            </a:r>
            <a:endParaRPr lang="en-US" altLang="en-US" sz="2400" b="1" dirty="0">
              <a:solidFill>
                <a:srgbClr val="002060"/>
              </a:solidFill>
            </a:endParaRPr>
          </a:p>
          <a:p>
            <a:pPr marL="200025" indent="-200025" algn="r" rtl="1"/>
            <a:r>
              <a:rPr lang="en-US" altLang="en-US" sz="2400" b="1" dirty="0">
                <a:solidFill>
                  <a:srgbClr val="002060"/>
                </a:solidFill>
              </a:rPr>
              <a:t> </a:t>
            </a:r>
            <a:r>
              <a:rPr lang="ar-SA" altLang="en-US" sz="2400" b="1" dirty="0">
                <a:solidFill>
                  <a:srgbClr val="002060"/>
                </a:solidFill>
              </a:rPr>
              <a:t>لها طبيعة مادية أكثر منها أيديولوجية</a:t>
            </a:r>
            <a:r>
              <a:rPr lang="en-US" altLang="en-US" sz="2400" b="1" dirty="0">
                <a:solidFill>
                  <a:srgbClr val="002060"/>
                </a:solidFill>
              </a:rPr>
              <a:t> </a:t>
            </a:r>
          </a:p>
          <a:p>
            <a:pPr algn="r" rtl="1" fontAlgn="base"/>
            <a:r>
              <a:rPr lang="en-US" altLang="en-US" sz="2400" b="1" dirty="0">
                <a:solidFill>
                  <a:srgbClr val="002060"/>
                </a:solidFill>
              </a:rPr>
              <a:t>  </a:t>
            </a:r>
            <a:r>
              <a:rPr lang="ar-SA" altLang="en-US" sz="2400" b="1" dirty="0">
                <a:solidFill>
                  <a:srgbClr val="002060"/>
                </a:solidFill>
              </a:rPr>
              <a:t>محسوسة </a:t>
            </a:r>
            <a:r>
              <a:rPr lang="ar-SA" altLang="en-US" sz="2400" b="1" dirty="0" smtClean="0">
                <a:solidFill>
                  <a:srgbClr val="002060"/>
                </a:solidFill>
              </a:rPr>
              <a:t>من</a:t>
            </a:r>
            <a:r>
              <a:rPr lang="ar-SA" sz="2400" b="1" dirty="0" smtClean="0">
                <a:solidFill>
                  <a:srgbClr val="002060"/>
                </a:solidFill>
              </a:rPr>
              <a:t>تدريجية وتؤدي الى مكاسب ضئيلة</a:t>
            </a:r>
            <a:r>
              <a:rPr lang="en-US" sz="2400" b="1" dirty="0" smtClean="0">
                <a:solidFill>
                  <a:srgbClr val="002060"/>
                </a:solidFill>
              </a:rPr>
              <a:t> </a:t>
            </a:r>
          </a:p>
          <a:p>
            <a:pPr algn="r" rtl="1" fontAlgn="base"/>
            <a:r>
              <a:rPr lang="ar-SA" sz="2400" b="1" dirty="0" smtClean="0">
                <a:solidFill>
                  <a:srgbClr val="002060"/>
                </a:solidFill>
              </a:rPr>
              <a:t>قصيرة المدى</a:t>
            </a:r>
            <a:r>
              <a:rPr lang="en-US" sz="2400" b="1" dirty="0" smtClean="0">
                <a:solidFill>
                  <a:srgbClr val="002060"/>
                </a:solidFill>
              </a:rPr>
              <a:t>  </a:t>
            </a:r>
          </a:p>
          <a:p>
            <a:pPr algn="r" rtl="1" fontAlgn="base"/>
            <a:r>
              <a:rPr lang="ar-SA" sz="2400" b="1" dirty="0" smtClean="0">
                <a:solidFill>
                  <a:srgbClr val="002060"/>
                </a:solidFill>
              </a:rPr>
              <a:t>تتغير حسب التغييرات في الحالة الاقتصادية</a:t>
            </a:r>
            <a:r>
              <a:rPr lang="en-US" sz="2400" b="1" dirty="0" smtClean="0">
                <a:solidFill>
                  <a:srgbClr val="002060"/>
                </a:solidFill>
              </a:rPr>
              <a:t> </a:t>
            </a:r>
          </a:p>
          <a:p>
            <a:pPr marL="200025" indent="-200025" algn="r" rtl="1"/>
            <a:r>
              <a:rPr lang="ar-SA" altLang="en-US" sz="2400" b="1" dirty="0" smtClean="0">
                <a:solidFill>
                  <a:srgbClr val="002060"/>
                </a:solidFill>
              </a:rPr>
              <a:t> </a:t>
            </a:r>
            <a:r>
              <a:rPr lang="ar-SA" altLang="en-US" sz="2400" b="1" dirty="0">
                <a:solidFill>
                  <a:srgbClr val="002060"/>
                </a:solidFill>
              </a:rPr>
              <a:t>قبل جميع الافراد</a:t>
            </a:r>
            <a:r>
              <a:rPr lang="en-US" altLang="en-US" b="1" dirty="0">
                <a:solidFill>
                  <a:srgbClr val="002060"/>
                </a:solidFill>
              </a:rPr>
              <a:t>  </a:t>
            </a:r>
            <a:endParaRPr lang="en-US" dirty="0" smtClean="0">
              <a:solidFill>
                <a:srgbClr val="002060"/>
              </a:solidFill>
            </a:endParaRPr>
          </a:p>
          <a:p>
            <a:pPr marL="200025" indent="-200025" algn="r" rtl="1">
              <a:buFontTx/>
              <a:buNone/>
            </a:pPr>
            <a:endParaRPr lang="en-US" altLang="en-US" dirty="0">
              <a:solidFill>
                <a:srgbClr val="FF0000"/>
              </a:solidFill>
            </a:endParaRPr>
          </a:p>
        </p:txBody>
      </p:sp>
      <p:sp>
        <p:nvSpPr>
          <p:cNvPr id="5" name="Slide Number Placeholder 6"/>
          <p:cNvSpPr>
            <a:spLocks noGrp="1"/>
          </p:cNvSpPr>
          <p:nvPr>
            <p:ph type="sldNum" sz="quarter" idx="16"/>
          </p:nvPr>
        </p:nvSpPr>
        <p:spPr/>
        <p:txBody>
          <a:bodyPr>
            <a:normAutofit fontScale="85000" lnSpcReduction="20000"/>
          </a:bodyPr>
          <a:lstStyle/>
          <a:p>
            <a:fld id="{1D9031A3-B0C2-4361-B49A-A52330F7947D}" type="slidenum">
              <a:rPr lang="en-US" altLang="en-US"/>
              <a:pPr/>
              <a:t>53</a:t>
            </a:fld>
            <a:endParaRPr lang="en-US" altLang="en-US"/>
          </a:p>
        </p:txBody>
      </p:sp>
      <p:sp>
        <p:nvSpPr>
          <p:cNvPr id="6" name="Date Placeholder 5"/>
          <p:cNvSpPr>
            <a:spLocks noGrp="1"/>
          </p:cNvSpPr>
          <p:nvPr>
            <p:ph type="dt" sz="half" idx="15"/>
          </p:nvPr>
        </p:nvSpPr>
        <p:spPr/>
        <p:txBody>
          <a:bodyPr/>
          <a:lstStyle/>
          <a:p>
            <a:fld id="{A1F6B9D6-913B-4636-93F7-0C4F75716821}" type="datetime1">
              <a:rPr lang="en-US" altLang="en-US" smtClean="0"/>
              <a:pPr/>
              <a:t>11/2/2009</a:t>
            </a:fld>
            <a:endParaRPr lang="en-US" altLang="en-US"/>
          </a:p>
        </p:txBody>
      </p:sp>
      <p:sp>
        <p:nvSpPr>
          <p:cNvPr id="7" name="Footer Placeholder 6"/>
          <p:cNvSpPr>
            <a:spLocks noGrp="1"/>
          </p:cNvSpPr>
          <p:nvPr>
            <p:ph type="ftr" sz="quarter" idx="17"/>
          </p:nvPr>
        </p:nvSpPr>
        <p:spPr/>
        <p:txBody>
          <a:bodyPr/>
          <a:lstStyle/>
          <a:p>
            <a:r>
              <a:rPr lang="ar-SA" altLang="en-US" dirty="0" smtClean="0"/>
              <a:t>د/ كاسر نصر المنصور - جامعة الملك عبد العزيز- كلية الإقتصاد والإدارة</a:t>
            </a:r>
            <a:endParaRPr lang="en-US" alt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428860" y="214290"/>
            <a:ext cx="5168411" cy="781050"/>
          </a:xfrm>
        </p:spPr>
        <p:txBody>
          <a:bodyPr>
            <a:noAutofit/>
          </a:bodyPr>
          <a:lstStyle/>
          <a:p>
            <a:pPr algn="ctr" eaLnBrk="1" hangingPunct="1"/>
            <a:r>
              <a:rPr lang="ar-SA" sz="6000" b="1" dirty="0" smtClean="0">
                <a:solidFill>
                  <a:srgbClr val="FF0000"/>
                </a:solidFill>
                <a:cs typeface="+mn-cs"/>
              </a:rPr>
              <a:t>7- التمكين</a:t>
            </a:r>
            <a:endParaRPr lang="en-US" sz="5400" b="1" dirty="0" smtClean="0">
              <a:solidFill>
                <a:srgbClr val="FF0000"/>
              </a:solidFill>
              <a:cs typeface="+mn-cs"/>
            </a:endParaRPr>
          </a:p>
        </p:txBody>
      </p:sp>
      <p:sp>
        <p:nvSpPr>
          <p:cNvPr id="6147" name="Rectangle 3"/>
          <p:cNvSpPr>
            <a:spLocks noGrp="1" noChangeArrowheads="1"/>
          </p:cNvSpPr>
          <p:nvPr>
            <p:ph idx="1"/>
          </p:nvPr>
        </p:nvSpPr>
        <p:spPr>
          <a:xfrm>
            <a:off x="500034" y="1643050"/>
            <a:ext cx="8229600" cy="4530725"/>
          </a:xfrm>
        </p:spPr>
        <p:txBody>
          <a:bodyPr>
            <a:noAutofit/>
          </a:bodyPr>
          <a:lstStyle/>
          <a:p>
            <a:pPr algn="just" rtl="1">
              <a:lnSpc>
                <a:spcPct val="190000"/>
              </a:lnSpc>
              <a:buFont typeface="Wingdings 2" pitchFamily="18" charset="2"/>
              <a:buNone/>
            </a:pPr>
            <a:r>
              <a:rPr lang="ar-SA" sz="2800" b="1" dirty="0" smtClean="0">
                <a:solidFill>
                  <a:srgbClr val="FF0000"/>
                </a:solidFill>
                <a:cs typeface="+mj-cs"/>
              </a:rPr>
              <a:t>التعريف اللغوي لمصطلح التمكين</a:t>
            </a:r>
          </a:p>
          <a:p>
            <a:pPr algn="just" rtl="1">
              <a:lnSpc>
                <a:spcPct val="190000"/>
              </a:lnSpc>
            </a:pPr>
            <a:r>
              <a:rPr lang="ar-SA" sz="2000" b="1" dirty="0" smtClean="0">
                <a:cs typeface="+mj-cs"/>
              </a:rPr>
              <a:t>وردت كلمة مكّن (( مكّنه )) بمعنى جعله قادراً على فعل شيء معين ويقال إ ستمكن الرجل من الشيء صار أكثر قدرة عليه ، كما يقال متمكن من العلم أو من مهارة تأدية مهنة معينة بمعنى مثقناً للعلم أو للمهنة.</a:t>
            </a:r>
            <a:endParaRPr lang="en-US" sz="2000" b="1" dirty="0" smtClean="0">
              <a:cs typeface="+mj-cs"/>
            </a:endParaRPr>
          </a:p>
          <a:p>
            <a:pPr algn="just" rtl="1">
              <a:lnSpc>
                <a:spcPct val="190000"/>
              </a:lnSpc>
            </a:pPr>
            <a:r>
              <a:rPr lang="ar-SA" sz="2000" b="1" dirty="0" smtClean="0">
                <a:cs typeface="+mj-cs"/>
              </a:rPr>
              <a:t>وفي اللغة الإنجليزية يشير قاموس لونج مان </a:t>
            </a:r>
            <a:r>
              <a:rPr lang="en-US" sz="2000" b="1" dirty="0" smtClean="0">
                <a:cs typeface="+mj-cs"/>
              </a:rPr>
              <a:t>Long Man Dictionary of  Contemporary English. </a:t>
            </a:r>
            <a:r>
              <a:rPr lang="ar-SA" sz="2000" b="1" dirty="0" smtClean="0">
                <a:cs typeface="+mj-cs"/>
              </a:rPr>
              <a:t> إلى كلمة مكّن ((</a:t>
            </a:r>
            <a:r>
              <a:rPr lang="en-US" sz="2000" b="1" dirty="0" smtClean="0">
                <a:cs typeface="+mj-cs"/>
              </a:rPr>
              <a:t>Empowerment</a:t>
            </a:r>
            <a:r>
              <a:rPr lang="ar-SA" sz="2000" b="1" dirty="0" smtClean="0">
                <a:cs typeface="+mj-cs"/>
              </a:rPr>
              <a:t> )) بمعنى إعطاء الشخص تحكماً أكثر في حياته. </a:t>
            </a:r>
            <a:endParaRPr lang="en-US" sz="2000" b="1" dirty="0" smtClean="0">
              <a:cs typeface="+mj-cs"/>
            </a:endParaRPr>
          </a:p>
        </p:txBody>
      </p:sp>
      <p:sp>
        <p:nvSpPr>
          <p:cNvPr id="4098" name="Slide Number Placeholder 5"/>
          <p:cNvSpPr>
            <a:spLocks noGrp="1"/>
          </p:cNvSpPr>
          <p:nvPr>
            <p:ph type="sldNum" sz="quarter" idx="12"/>
          </p:nvPr>
        </p:nvSpPr>
        <p:spPr/>
        <p:txBody>
          <a:bodyPr>
            <a:normAutofit fontScale="85000" lnSpcReduction="20000"/>
          </a:bodyPr>
          <a:lstStyle/>
          <a:p>
            <a:pPr>
              <a:defRPr/>
            </a:pPr>
            <a:fld id="{A67CC88C-8FEB-49CE-AA19-C2EF187D26D7}" type="slidenum">
              <a:rPr lang="ar-SA"/>
              <a:pPr>
                <a:defRPr/>
              </a:pPr>
              <a:t>54</a:t>
            </a:fld>
            <a:endParaRPr lang="en-US"/>
          </a:p>
        </p:txBody>
      </p:sp>
      <p:sp>
        <p:nvSpPr>
          <p:cNvPr id="5" name="Date Placeholder 4"/>
          <p:cNvSpPr>
            <a:spLocks noGrp="1"/>
          </p:cNvSpPr>
          <p:nvPr>
            <p:ph type="dt" sz="half" idx="10"/>
          </p:nvPr>
        </p:nvSpPr>
        <p:spPr/>
        <p:txBody>
          <a:bodyPr/>
          <a:lstStyle/>
          <a:p>
            <a:fld id="{4DDAB598-1725-46D4-9233-8E816EBAEAC3}" type="datetime1">
              <a:rPr lang="en-US" altLang="en-US" smtClean="0"/>
              <a:pPr/>
              <a:t>11/2/2009</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algn="ctr" rtl="1" eaLnBrk="1" hangingPunct="1"/>
            <a:r>
              <a:rPr lang="ar-SA" sz="4000" b="1" dirty="0" smtClean="0">
                <a:solidFill>
                  <a:srgbClr val="FF0000"/>
                </a:solidFill>
                <a:cs typeface="PT Bold Heading" pitchFamily="2" charset="-78"/>
              </a:rPr>
              <a:t>7- الدلالة المعرفية للتمكين في القرآن الكريم</a:t>
            </a:r>
            <a:endParaRPr lang="en-US" sz="6600" dirty="0" smtClean="0">
              <a:solidFill>
                <a:srgbClr val="FF0000"/>
              </a:solidFill>
            </a:endParaRPr>
          </a:p>
        </p:txBody>
      </p:sp>
      <p:sp>
        <p:nvSpPr>
          <p:cNvPr id="7171" name="Rectangle 3"/>
          <p:cNvSpPr>
            <a:spLocks noGrp="1" noChangeArrowheads="1"/>
          </p:cNvSpPr>
          <p:nvPr>
            <p:ph idx="1"/>
          </p:nvPr>
        </p:nvSpPr>
        <p:spPr>
          <a:xfrm>
            <a:off x="492369" y="1905001"/>
            <a:ext cx="8229600" cy="4530725"/>
          </a:xfrm>
        </p:spPr>
        <p:txBody>
          <a:bodyPr>
            <a:normAutofit lnSpcReduction="10000"/>
          </a:bodyPr>
          <a:lstStyle/>
          <a:p>
            <a:pPr algn="just" rtl="1">
              <a:lnSpc>
                <a:spcPct val="120000"/>
              </a:lnSpc>
              <a:buFont typeface="Wingdings 2" pitchFamily="18" charset="2"/>
              <a:buNone/>
            </a:pPr>
            <a:r>
              <a:rPr lang="ar-SA" sz="3400" b="1" dirty="0" smtClean="0">
                <a:solidFill>
                  <a:srgbClr val="CC3300"/>
                </a:solidFill>
                <a:cs typeface="DecoType Naskh Special" pitchFamily="2" charset="-78"/>
              </a:rPr>
              <a:t>وردت كلمة التمكين بمشتقاتها ومرادفاتها في القرآن الكريم:</a:t>
            </a:r>
          </a:p>
          <a:p>
            <a:pPr algn="just" rtl="1">
              <a:lnSpc>
                <a:spcPct val="120000"/>
              </a:lnSpc>
            </a:pPr>
            <a:r>
              <a:rPr lang="ar-SA" b="1" dirty="0" smtClean="0">
                <a:cs typeface="Arial" pitchFamily="34" charset="0"/>
              </a:rPr>
              <a:t>فجاءت في سورة يوسف عليه السلام وعلى نبينا محمد صلى الله عليه وسلم الآية </a:t>
            </a:r>
            <a:r>
              <a:rPr lang="ar-SA" sz="1600" b="1" dirty="0" smtClean="0">
                <a:cs typeface="Arial" pitchFamily="34" charset="0"/>
              </a:rPr>
              <a:t>((55))</a:t>
            </a:r>
            <a:r>
              <a:rPr lang="ar-SA" b="1" dirty="0" smtClean="0">
                <a:cs typeface="Arial" pitchFamily="34" charset="0"/>
              </a:rPr>
              <a:t> " قال إنك اليوم لدينا مكين أمين ". </a:t>
            </a:r>
          </a:p>
          <a:p>
            <a:pPr algn="just" rtl="1">
              <a:lnSpc>
                <a:spcPct val="120000"/>
              </a:lnSpc>
            </a:pPr>
            <a:r>
              <a:rPr lang="ar-SA" b="1" dirty="0" smtClean="0">
                <a:cs typeface="Arial" pitchFamily="34" charset="0"/>
              </a:rPr>
              <a:t>وفي الآية </a:t>
            </a:r>
            <a:r>
              <a:rPr lang="ar-SA" sz="1600" b="1" dirty="0" smtClean="0">
                <a:cs typeface="Arial" pitchFamily="34" charset="0"/>
              </a:rPr>
              <a:t>((56))</a:t>
            </a:r>
            <a:r>
              <a:rPr lang="ar-SA" b="1" dirty="0" smtClean="0">
                <a:cs typeface="Arial" pitchFamily="34" charset="0"/>
              </a:rPr>
              <a:t> من نفس السورة " وكذلك مكّنا ليوسف في الأرض يتبوأ فيها حيث يشاء ... ".</a:t>
            </a:r>
          </a:p>
          <a:p>
            <a:pPr algn="just" rtl="1">
              <a:lnSpc>
                <a:spcPct val="120000"/>
              </a:lnSpc>
            </a:pPr>
            <a:r>
              <a:rPr lang="ar-SA" b="1" dirty="0" smtClean="0">
                <a:cs typeface="Arial" pitchFamily="34" charset="0"/>
              </a:rPr>
              <a:t>ووردت كلمة التمكين بمعنى التوطئة والتمهيد والتسخير في الآية </a:t>
            </a:r>
            <a:r>
              <a:rPr lang="ar-SA" sz="1600" b="1" dirty="0" smtClean="0">
                <a:cs typeface="Arial" pitchFamily="34" charset="0"/>
              </a:rPr>
              <a:t>((10))</a:t>
            </a:r>
            <a:r>
              <a:rPr lang="ar-SA" b="1" dirty="0" smtClean="0">
                <a:cs typeface="Arial" pitchFamily="34" charset="0"/>
              </a:rPr>
              <a:t> من سورة الأعراف " ولقد مكّناكم في الأرض وجعلنا لكم فيها معايش قليلاً ما تشكرون ".</a:t>
            </a:r>
            <a:endParaRPr lang="en-US" b="1" dirty="0" smtClean="0">
              <a:cs typeface="Arial" pitchFamily="34" charset="0"/>
            </a:endParaRPr>
          </a:p>
        </p:txBody>
      </p:sp>
      <p:sp>
        <p:nvSpPr>
          <p:cNvPr id="5122" name="Slide Number Placeholder 5"/>
          <p:cNvSpPr>
            <a:spLocks noGrp="1"/>
          </p:cNvSpPr>
          <p:nvPr>
            <p:ph type="sldNum" sz="quarter" idx="12"/>
          </p:nvPr>
        </p:nvSpPr>
        <p:spPr/>
        <p:txBody>
          <a:bodyPr>
            <a:normAutofit fontScale="85000" lnSpcReduction="20000"/>
          </a:bodyPr>
          <a:lstStyle/>
          <a:p>
            <a:pPr>
              <a:defRPr/>
            </a:pPr>
            <a:fld id="{0FFB8181-DF7D-48AE-B736-B5C6460292BB}" type="slidenum">
              <a:rPr lang="ar-SA"/>
              <a:pPr>
                <a:defRPr/>
              </a:pPr>
              <a:t>55</a:t>
            </a:fld>
            <a:endParaRPr lang="en-US"/>
          </a:p>
        </p:txBody>
      </p:sp>
      <p:sp>
        <p:nvSpPr>
          <p:cNvPr id="5" name="Date Placeholder 4"/>
          <p:cNvSpPr>
            <a:spLocks noGrp="1"/>
          </p:cNvSpPr>
          <p:nvPr>
            <p:ph type="dt" sz="half" idx="10"/>
          </p:nvPr>
        </p:nvSpPr>
        <p:spPr/>
        <p:txBody>
          <a:bodyPr/>
          <a:lstStyle/>
          <a:p>
            <a:fld id="{0A7741DF-CF33-4F25-86D9-EAF02EC58F6C}" type="datetime1">
              <a:rPr lang="en-US" altLang="en-US" smtClean="0"/>
              <a:pPr/>
              <a:t>11/2/2009</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28596" y="428604"/>
            <a:ext cx="8229600" cy="457200"/>
          </a:xfrm>
        </p:spPr>
        <p:txBody>
          <a:bodyPr>
            <a:noAutofit/>
          </a:bodyPr>
          <a:lstStyle/>
          <a:p>
            <a:pPr algn="ctr" rtl="1" eaLnBrk="1" hangingPunct="1"/>
            <a:r>
              <a:rPr lang="ar-SA" sz="3600" b="1" dirty="0" smtClean="0">
                <a:solidFill>
                  <a:srgbClr val="FF0000"/>
                </a:solidFill>
                <a:cs typeface="PT Bold Heading" pitchFamily="2" charset="-78"/>
              </a:rPr>
              <a:t>7- تعريف التمكين في بعده النفسي</a:t>
            </a:r>
            <a:endParaRPr lang="en-US" sz="6600" dirty="0" smtClean="0">
              <a:solidFill>
                <a:srgbClr val="FF0000"/>
              </a:solidFill>
            </a:endParaRPr>
          </a:p>
        </p:txBody>
      </p:sp>
      <p:sp>
        <p:nvSpPr>
          <p:cNvPr id="8195" name="Rectangle 3"/>
          <p:cNvSpPr>
            <a:spLocks noGrp="1" noChangeArrowheads="1"/>
          </p:cNvSpPr>
          <p:nvPr>
            <p:ph idx="1"/>
          </p:nvPr>
        </p:nvSpPr>
        <p:spPr>
          <a:xfrm>
            <a:off x="357158" y="2786058"/>
            <a:ext cx="8474319" cy="1981200"/>
          </a:xfrm>
        </p:spPr>
        <p:txBody>
          <a:bodyPr/>
          <a:lstStyle/>
          <a:p>
            <a:pPr algn="r" rtl="1" eaLnBrk="1" hangingPunct="1">
              <a:lnSpc>
                <a:spcPct val="150000"/>
              </a:lnSpc>
            </a:pPr>
            <a:r>
              <a:rPr lang="ar-LY" sz="3600" smtClean="0">
                <a:ea typeface="Majalla UI"/>
              </a:rPr>
              <a:t> </a:t>
            </a:r>
            <a:r>
              <a:rPr lang="ar-SA" b="1" smtClean="0">
                <a:cs typeface="Arial" pitchFamily="34" charset="0"/>
              </a:rPr>
              <a:t>يعني التمكين في مرجعيات علم النفس تهيأة الإنسان ودعم نموه النفسي بما يحقق تفعيل قدراته واستعداداته وطموحاته</a:t>
            </a:r>
            <a:r>
              <a:rPr lang="en-US" smtClean="0"/>
              <a:t> </a:t>
            </a:r>
            <a:r>
              <a:rPr lang="ar-SA" smtClean="0">
                <a:cs typeface="Arial" pitchFamily="34" charset="0"/>
              </a:rPr>
              <a:t>.</a:t>
            </a:r>
            <a:endParaRPr lang="en-US" smtClean="0">
              <a:cs typeface="Arial" pitchFamily="34" charset="0"/>
            </a:endParaRPr>
          </a:p>
        </p:txBody>
      </p:sp>
      <p:sp>
        <p:nvSpPr>
          <p:cNvPr id="6146" name="Slide Number Placeholder 5"/>
          <p:cNvSpPr>
            <a:spLocks noGrp="1"/>
          </p:cNvSpPr>
          <p:nvPr>
            <p:ph type="sldNum" sz="quarter" idx="12"/>
          </p:nvPr>
        </p:nvSpPr>
        <p:spPr/>
        <p:txBody>
          <a:bodyPr>
            <a:normAutofit fontScale="85000" lnSpcReduction="20000"/>
          </a:bodyPr>
          <a:lstStyle/>
          <a:p>
            <a:pPr>
              <a:defRPr/>
            </a:pPr>
            <a:fld id="{00CEA618-B3A3-4AC0-A300-F5352DCFE73B}" type="slidenum">
              <a:rPr lang="ar-SA"/>
              <a:pPr>
                <a:defRPr/>
              </a:pPr>
              <a:t>56</a:t>
            </a:fld>
            <a:endParaRPr lang="en-US"/>
          </a:p>
        </p:txBody>
      </p:sp>
      <p:sp>
        <p:nvSpPr>
          <p:cNvPr id="5" name="Date Placeholder 4"/>
          <p:cNvSpPr>
            <a:spLocks noGrp="1"/>
          </p:cNvSpPr>
          <p:nvPr>
            <p:ph type="dt" sz="half" idx="10"/>
          </p:nvPr>
        </p:nvSpPr>
        <p:spPr/>
        <p:txBody>
          <a:bodyPr/>
          <a:lstStyle/>
          <a:p>
            <a:fld id="{DEBCF5D9-3F8D-4F30-A5A4-4E50C77FA74B}" type="datetime1">
              <a:rPr lang="en-US" altLang="en-US" smtClean="0"/>
              <a:pPr/>
              <a:t>11/2/2009</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algn="r" rtl="1" eaLnBrk="1" hangingPunct="1"/>
            <a:r>
              <a:rPr lang="ar-SA" sz="3600" b="1" dirty="0" smtClean="0">
                <a:solidFill>
                  <a:srgbClr val="FF0000"/>
                </a:solidFill>
                <a:cs typeface="PT Bold Heading" pitchFamily="2" charset="-78"/>
              </a:rPr>
              <a:t>7- التعريف النفسي الإجتماعي للتمكين</a:t>
            </a:r>
            <a:endParaRPr lang="en-US" sz="5400" dirty="0" smtClean="0">
              <a:solidFill>
                <a:srgbClr val="FF0000"/>
              </a:solidFill>
            </a:endParaRPr>
          </a:p>
        </p:txBody>
      </p:sp>
      <p:sp>
        <p:nvSpPr>
          <p:cNvPr id="9219" name="Rectangle 3"/>
          <p:cNvSpPr>
            <a:spLocks noGrp="1" noChangeArrowheads="1"/>
          </p:cNvSpPr>
          <p:nvPr>
            <p:ph idx="1"/>
          </p:nvPr>
        </p:nvSpPr>
        <p:spPr>
          <a:xfrm>
            <a:off x="492369" y="1905000"/>
            <a:ext cx="8229600" cy="4191000"/>
          </a:xfrm>
        </p:spPr>
        <p:txBody>
          <a:bodyPr>
            <a:normAutofit fontScale="92500" lnSpcReduction="20000"/>
          </a:bodyPr>
          <a:lstStyle/>
          <a:p>
            <a:pPr algn="just" rtl="1">
              <a:lnSpc>
                <a:spcPct val="140000"/>
              </a:lnSpc>
              <a:buFont typeface="Wingdings 2" pitchFamily="18" charset="2"/>
              <a:buNone/>
            </a:pPr>
            <a:r>
              <a:rPr lang="ar-SA" sz="4000" dirty="0" smtClean="0">
                <a:ea typeface="Majalla UI"/>
              </a:rPr>
              <a:t> </a:t>
            </a:r>
            <a:r>
              <a:rPr lang="ar-SA" b="1" dirty="0" smtClean="0">
                <a:ea typeface="Majalla UI"/>
              </a:rPr>
              <a:t>يتمحور حول</a:t>
            </a:r>
            <a:r>
              <a:rPr lang="ar-SA" b="1" dirty="0" smtClean="0">
                <a:cs typeface="Arial" pitchFamily="34" charset="0"/>
              </a:rPr>
              <a:t>  تمكين الإنسان لأن يصير عضواً في جماعة أو مجتمع قادراً على القيام بادوار معينة والذي يتم من خلال عمليات:</a:t>
            </a:r>
          </a:p>
          <a:p>
            <a:pPr algn="just" rtl="1">
              <a:lnSpc>
                <a:spcPct val="140000"/>
              </a:lnSpc>
            </a:pPr>
            <a:r>
              <a:rPr lang="ar-SA" b="1" dirty="0" smtClean="0">
                <a:cs typeface="Arial" pitchFamily="34" charset="0"/>
              </a:rPr>
              <a:t>التفاعــل الاجتماعي الذي هــو علاقــة اجتماعية متبادلة بين شخص وشخــص أو مجموعة أشخاص يؤثر سلوك كل منهم في سلوك الآخر ويتأثر به. </a:t>
            </a:r>
          </a:p>
          <a:p>
            <a:pPr algn="just" rtl="1">
              <a:lnSpc>
                <a:spcPct val="140000"/>
              </a:lnSpc>
            </a:pPr>
            <a:r>
              <a:rPr lang="ar-SA" b="1" dirty="0" smtClean="0">
                <a:cs typeface="Arial" pitchFamily="34" charset="0"/>
              </a:rPr>
              <a:t>فعاليات التنشئة الاجتماعية والتطبيع الاجتماعي.</a:t>
            </a:r>
          </a:p>
          <a:p>
            <a:pPr algn="just" rtl="1">
              <a:lnSpc>
                <a:spcPct val="140000"/>
              </a:lnSpc>
            </a:pPr>
            <a:r>
              <a:rPr lang="ar-SA" b="1" dirty="0" smtClean="0">
                <a:cs typeface="Arial" pitchFamily="34" charset="0"/>
              </a:rPr>
              <a:t>فعاليات وسائط التأثير الاجتماعي الأخرى المختلفة.</a:t>
            </a:r>
            <a:r>
              <a:rPr lang="ar-SA" dirty="0" smtClean="0"/>
              <a:t> </a:t>
            </a:r>
          </a:p>
        </p:txBody>
      </p:sp>
      <p:sp>
        <p:nvSpPr>
          <p:cNvPr id="7170" name="Slide Number Placeholder 5"/>
          <p:cNvSpPr>
            <a:spLocks noGrp="1"/>
          </p:cNvSpPr>
          <p:nvPr>
            <p:ph type="sldNum" sz="quarter" idx="12"/>
          </p:nvPr>
        </p:nvSpPr>
        <p:spPr/>
        <p:txBody>
          <a:bodyPr>
            <a:normAutofit fontScale="85000" lnSpcReduction="20000"/>
          </a:bodyPr>
          <a:lstStyle/>
          <a:p>
            <a:pPr>
              <a:defRPr/>
            </a:pPr>
            <a:fld id="{373F7C93-D482-4604-9748-E31F40980777}" type="slidenum">
              <a:rPr lang="ar-SA"/>
              <a:pPr>
                <a:defRPr/>
              </a:pPr>
              <a:t>57</a:t>
            </a:fld>
            <a:endParaRPr lang="en-US"/>
          </a:p>
        </p:txBody>
      </p:sp>
      <p:sp>
        <p:nvSpPr>
          <p:cNvPr id="5" name="Date Placeholder 4"/>
          <p:cNvSpPr>
            <a:spLocks noGrp="1"/>
          </p:cNvSpPr>
          <p:nvPr>
            <p:ph type="dt" sz="half" idx="10"/>
          </p:nvPr>
        </p:nvSpPr>
        <p:spPr/>
        <p:txBody>
          <a:bodyPr/>
          <a:lstStyle/>
          <a:p>
            <a:fld id="{8F93CB76-B515-4850-8B45-6EB2B991F3D9}" type="datetime1">
              <a:rPr lang="en-US" altLang="en-US" smtClean="0"/>
              <a:pPr/>
              <a:t>11/2/2009</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p:txBody>
          <a:bodyPr>
            <a:normAutofit fontScale="85000" lnSpcReduction="20000"/>
          </a:bodyPr>
          <a:lstStyle/>
          <a:p>
            <a:pPr>
              <a:defRPr/>
            </a:pPr>
            <a:fld id="{21C03315-51E3-462A-B5FA-B49FA0FD3A3E}" type="slidenum">
              <a:rPr lang="ar-SA"/>
              <a:pPr>
                <a:defRPr/>
              </a:pPr>
              <a:t>58</a:t>
            </a:fld>
            <a:endParaRPr lang="en-US"/>
          </a:p>
        </p:txBody>
      </p:sp>
      <p:sp>
        <p:nvSpPr>
          <p:cNvPr id="11269" name="Rectangle 7"/>
          <p:cNvSpPr>
            <a:spLocks noChangeArrowheads="1"/>
          </p:cNvSpPr>
          <p:nvPr/>
        </p:nvSpPr>
        <p:spPr bwMode="auto">
          <a:xfrm>
            <a:off x="140677" y="1428750"/>
            <a:ext cx="8862646" cy="4800600"/>
          </a:xfrm>
          <a:prstGeom prst="rect">
            <a:avLst/>
          </a:prstGeom>
          <a:solidFill>
            <a:srgbClr val="FFFF00"/>
          </a:solidFill>
          <a:ln w="9525">
            <a:solidFill>
              <a:schemeClr val="bg1"/>
            </a:solidFill>
            <a:miter lim="800000"/>
            <a:headEnd/>
            <a:tailEnd/>
          </a:ln>
        </p:spPr>
        <p:txBody>
          <a:bodyPr wrap="none"/>
          <a:lstStyle/>
          <a:p>
            <a:pPr algn="r" rtl="1">
              <a:lnSpc>
                <a:spcPct val="150000"/>
              </a:lnSpc>
            </a:pPr>
            <a:r>
              <a:rPr lang="ar-SA" sz="2400" b="1" dirty="0">
                <a:solidFill>
                  <a:srgbClr val="000066"/>
                </a:solidFill>
              </a:rPr>
              <a:t>في إطار الاستعراض التحليلي لمفهوم التمكين وفي سياق اعتبار الذات الإنسانية ذات فاعلة </a:t>
            </a:r>
          </a:p>
          <a:p>
            <a:pPr algn="r" rtl="1">
              <a:lnSpc>
                <a:spcPct val="150000"/>
              </a:lnSpc>
            </a:pPr>
            <a:r>
              <a:rPr lang="ar-SA" sz="2400" b="1" dirty="0">
                <a:solidFill>
                  <a:srgbClr val="000066"/>
                </a:solidFill>
              </a:rPr>
              <a:t>ونشطة وذات حضور </a:t>
            </a:r>
            <a:r>
              <a:rPr lang="ar-SA" sz="2400" b="1" dirty="0" smtClean="0">
                <a:solidFill>
                  <a:srgbClr val="000066"/>
                </a:solidFill>
              </a:rPr>
              <a:t>دائم. وحيث </a:t>
            </a:r>
            <a:r>
              <a:rPr lang="ar-SA" sz="2400" b="1" dirty="0">
                <a:solidFill>
                  <a:srgbClr val="000066"/>
                </a:solidFill>
              </a:rPr>
              <a:t>أن التنمية الإنسانية هي تهيئة الظروف والمعطيات التي </a:t>
            </a:r>
            <a:endParaRPr lang="ar-SA" sz="2400" b="1" dirty="0" smtClean="0">
              <a:solidFill>
                <a:srgbClr val="000066"/>
              </a:solidFill>
            </a:endParaRPr>
          </a:p>
          <a:p>
            <a:pPr algn="r" rtl="1">
              <a:lnSpc>
                <a:spcPct val="150000"/>
              </a:lnSpc>
            </a:pPr>
            <a:r>
              <a:rPr lang="ar-SA" sz="2400" b="1" dirty="0" smtClean="0">
                <a:solidFill>
                  <a:srgbClr val="000066"/>
                </a:solidFill>
              </a:rPr>
              <a:t>تتسع </a:t>
            </a:r>
            <a:r>
              <a:rPr lang="ar-SA" sz="2400" b="1" dirty="0">
                <a:solidFill>
                  <a:srgbClr val="000066"/>
                </a:solidFill>
              </a:rPr>
              <a:t>من خلالها فرص </a:t>
            </a:r>
            <a:r>
              <a:rPr lang="ar-SA" sz="2400" b="1" dirty="0" smtClean="0">
                <a:solidFill>
                  <a:srgbClr val="000066"/>
                </a:solidFill>
              </a:rPr>
              <a:t>الاختيارالحر </a:t>
            </a:r>
            <a:r>
              <a:rPr lang="ar-SA" sz="2400" b="1" dirty="0">
                <a:solidFill>
                  <a:srgbClr val="000066"/>
                </a:solidFill>
              </a:rPr>
              <a:t>والعقلاني وتتحول بموجبه قدرات الإنسان </a:t>
            </a:r>
            <a:r>
              <a:rPr lang="ar-SA" sz="2400" b="1" dirty="0" smtClean="0">
                <a:solidFill>
                  <a:srgbClr val="000066"/>
                </a:solidFill>
              </a:rPr>
              <a:t>واستعداداته</a:t>
            </a:r>
          </a:p>
          <a:p>
            <a:pPr algn="r" rtl="1">
              <a:lnSpc>
                <a:spcPct val="150000"/>
              </a:lnSpc>
            </a:pPr>
            <a:r>
              <a:rPr lang="ar-SA" sz="2400" b="1" dirty="0" smtClean="0">
                <a:solidFill>
                  <a:srgbClr val="000066"/>
                </a:solidFill>
              </a:rPr>
              <a:t> </a:t>
            </a:r>
            <a:r>
              <a:rPr lang="ar-SA" sz="2400" b="1" dirty="0">
                <a:solidFill>
                  <a:srgbClr val="000066"/>
                </a:solidFill>
              </a:rPr>
              <a:t>الكامنة إلى فعل متحقق واقعياً وإلى </a:t>
            </a:r>
            <a:r>
              <a:rPr lang="ar-SA" sz="2400" b="1" dirty="0" smtClean="0">
                <a:solidFill>
                  <a:srgbClr val="000066"/>
                </a:solidFill>
              </a:rPr>
              <a:t>إرادة </a:t>
            </a:r>
            <a:r>
              <a:rPr lang="ar-SA" sz="2400" b="1" dirty="0">
                <a:solidFill>
                  <a:srgbClr val="000066"/>
                </a:solidFill>
              </a:rPr>
              <a:t>فاعلة. </a:t>
            </a:r>
          </a:p>
          <a:p>
            <a:pPr algn="r" rtl="1">
              <a:lnSpc>
                <a:spcPct val="150000"/>
              </a:lnSpc>
            </a:pPr>
            <a:r>
              <a:rPr lang="ar-SA" sz="2400" b="1" dirty="0">
                <a:solidFill>
                  <a:srgbClr val="000066"/>
                </a:solidFill>
              </a:rPr>
              <a:t>وبما أن الذات البشرية مكّرمة من عند </a:t>
            </a:r>
            <a:r>
              <a:rPr lang="ar-SA" sz="2400" b="1" dirty="0" smtClean="0">
                <a:solidFill>
                  <a:srgbClr val="000066"/>
                </a:solidFill>
              </a:rPr>
              <a:t>الله: </a:t>
            </a:r>
            <a:r>
              <a:rPr lang="ar-SA" sz="3200" b="1" dirty="0" smtClean="0">
                <a:solidFill>
                  <a:srgbClr val="00B050"/>
                </a:solidFill>
              </a:rPr>
              <a:t>(( </a:t>
            </a:r>
            <a:r>
              <a:rPr lang="ar-SA" sz="3200" b="1" dirty="0">
                <a:solidFill>
                  <a:srgbClr val="00B050"/>
                </a:solidFill>
                <a:cs typeface="DecoType Naskh Special" pitchFamily="2" charset="-78"/>
              </a:rPr>
              <a:t>ولقد كرمنا بني آدم وحملناهم في البر والبحر </a:t>
            </a:r>
            <a:endParaRPr lang="ar-SA" sz="3200" b="1" dirty="0" smtClean="0">
              <a:solidFill>
                <a:srgbClr val="00B050"/>
              </a:solidFill>
              <a:cs typeface="DecoType Naskh Special" pitchFamily="2" charset="-78"/>
            </a:endParaRPr>
          </a:p>
          <a:p>
            <a:pPr algn="r" rtl="1">
              <a:lnSpc>
                <a:spcPct val="150000"/>
              </a:lnSpc>
            </a:pPr>
            <a:r>
              <a:rPr lang="ar-SA" sz="3200" b="1" dirty="0" smtClean="0">
                <a:solidFill>
                  <a:srgbClr val="00B050"/>
                </a:solidFill>
                <a:cs typeface="DecoType Naskh Special" pitchFamily="2" charset="-78"/>
              </a:rPr>
              <a:t>ورزقناهم </a:t>
            </a:r>
            <a:r>
              <a:rPr lang="ar-SA" sz="3200" b="1" dirty="0">
                <a:solidFill>
                  <a:srgbClr val="00B050"/>
                </a:solidFill>
                <a:cs typeface="DecoType Naskh Special" pitchFamily="2" charset="-78"/>
              </a:rPr>
              <a:t>من الطيبات  </a:t>
            </a:r>
            <a:r>
              <a:rPr lang="ar-SA" sz="3200" b="1" dirty="0" smtClean="0">
                <a:solidFill>
                  <a:srgbClr val="00B050"/>
                </a:solidFill>
                <a:cs typeface="DecoType Naskh Special" pitchFamily="2" charset="-78"/>
              </a:rPr>
              <a:t>وفضلناهم </a:t>
            </a:r>
            <a:r>
              <a:rPr lang="ar-SA" sz="3200" b="1" dirty="0">
                <a:solidFill>
                  <a:srgbClr val="00B050"/>
                </a:solidFill>
                <a:cs typeface="DecoType Naskh Special" pitchFamily="2" charset="-78"/>
              </a:rPr>
              <a:t>على كثير ممن خلقنا تفضيلاً</a:t>
            </a:r>
            <a:r>
              <a:rPr lang="ar-SA" sz="3200" b="1" dirty="0">
                <a:solidFill>
                  <a:srgbClr val="00B050"/>
                </a:solidFill>
              </a:rPr>
              <a:t> </a:t>
            </a:r>
            <a:r>
              <a:rPr lang="ar-SA" sz="3200" b="1" dirty="0" smtClean="0">
                <a:solidFill>
                  <a:srgbClr val="00B050"/>
                </a:solidFill>
              </a:rPr>
              <a:t>)).</a:t>
            </a:r>
            <a:endParaRPr lang="ar-SA" sz="3200" b="1" dirty="0">
              <a:solidFill>
                <a:srgbClr val="00B050"/>
              </a:solidFill>
            </a:endParaRPr>
          </a:p>
        </p:txBody>
      </p:sp>
      <p:sp>
        <p:nvSpPr>
          <p:cNvPr id="11272" name="Rectangle 11"/>
          <p:cNvSpPr>
            <a:spLocks noChangeArrowheads="1"/>
          </p:cNvSpPr>
          <p:nvPr/>
        </p:nvSpPr>
        <p:spPr bwMode="auto">
          <a:xfrm>
            <a:off x="2000232" y="285728"/>
            <a:ext cx="5941417" cy="685800"/>
          </a:xfrm>
          <a:prstGeom prst="rect">
            <a:avLst/>
          </a:prstGeom>
          <a:noFill/>
          <a:ln w="9525">
            <a:noFill/>
            <a:miter lim="800000"/>
            <a:headEnd/>
            <a:tailEnd/>
          </a:ln>
        </p:spPr>
        <p:txBody>
          <a:bodyPr/>
          <a:lstStyle/>
          <a:p>
            <a:pPr marL="342900" indent="-342900" algn="ctr" rtl="1">
              <a:spcBef>
                <a:spcPct val="20000"/>
              </a:spcBef>
              <a:buClr>
                <a:schemeClr val="bg2"/>
              </a:buClr>
              <a:buSzPct val="75000"/>
              <a:buFont typeface="Wingdings" pitchFamily="2" charset="2"/>
              <a:buNone/>
            </a:pPr>
            <a:r>
              <a:rPr lang="ar-SA" sz="4000" dirty="0">
                <a:solidFill>
                  <a:srgbClr val="FF0000"/>
                </a:solidFill>
                <a:latin typeface="Times New Roman" pitchFamily="18" charset="0"/>
                <a:cs typeface="Times New Roman" pitchFamily="18" charset="0"/>
              </a:rPr>
              <a:t> </a:t>
            </a:r>
            <a:r>
              <a:rPr lang="ar-SA" sz="4000" dirty="0" smtClean="0">
                <a:solidFill>
                  <a:srgbClr val="FF0000"/>
                </a:solidFill>
                <a:latin typeface="Times New Roman" pitchFamily="18" charset="0"/>
                <a:cs typeface="Times New Roman" pitchFamily="18" charset="0"/>
              </a:rPr>
              <a:t>7- </a:t>
            </a:r>
            <a:r>
              <a:rPr lang="ar-SA" sz="4000" b="1" dirty="0" smtClean="0">
                <a:solidFill>
                  <a:srgbClr val="FF0000"/>
                </a:solidFill>
                <a:cs typeface="PT Bold Heading" pitchFamily="2" charset="-78"/>
              </a:rPr>
              <a:t>المفهوم </a:t>
            </a:r>
            <a:r>
              <a:rPr lang="ar-SA" sz="4000" b="1" dirty="0">
                <a:solidFill>
                  <a:srgbClr val="FF0000"/>
                </a:solidFill>
                <a:cs typeface="PT Bold Heading" pitchFamily="2" charset="-78"/>
              </a:rPr>
              <a:t>الإجرائي </a:t>
            </a:r>
            <a:r>
              <a:rPr lang="ar-SA" sz="4000" b="1" dirty="0" smtClean="0">
                <a:solidFill>
                  <a:srgbClr val="FF0000"/>
                </a:solidFill>
                <a:cs typeface="PT Bold Heading" pitchFamily="2" charset="-78"/>
              </a:rPr>
              <a:t>للتمكين</a:t>
            </a:r>
            <a:endParaRPr lang="en-US" sz="4000" dirty="0">
              <a:solidFill>
                <a:srgbClr val="FF0000"/>
              </a:solidFill>
              <a:cs typeface="PT Bold Heading" pitchFamily="2" charset="-78"/>
            </a:endParaRPr>
          </a:p>
        </p:txBody>
      </p:sp>
      <p:sp>
        <p:nvSpPr>
          <p:cNvPr id="11275" name="Text Box 11"/>
          <p:cNvSpPr txBox="1">
            <a:spLocks noChangeArrowheads="1"/>
          </p:cNvSpPr>
          <p:nvPr/>
        </p:nvSpPr>
        <p:spPr bwMode="auto">
          <a:xfrm>
            <a:off x="1181100" y="3563938"/>
            <a:ext cx="184731" cy="769441"/>
          </a:xfrm>
          <a:prstGeom prst="rect">
            <a:avLst/>
          </a:prstGeom>
          <a:noFill/>
          <a:ln w="9525">
            <a:noFill/>
            <a:miter lim="800000"/>
            <a:headEnd/>
            <a:tailEnd/>
          </a:ln>
          <a:effectLst/>
        </p:spPr>
        <p:txBody>
          <a:bodyPr wrap="none">
            <a:spAutoFit/>
          </a:bodyPr>
          <a:lstStyle/>
          <a:p>
            <a:endParaRPr lang="en-US"/>
          </a:p>
        </p:txBody>
      </p:sp>
      <p:sp>
        <p:nvSpPr>
          <p:cNvPr id="6" name="Date Placeholder 5"/>
          <p:cNvSpPr>
            <a:spLocks noGrp="1"/>
          </p:cNvSpPr>
          <p:nvPr>
            <p:ph type="dt" sz="half" idx="10"/>
          </p:nvPr>
        </p:nvSpPr>
        <p:spPr/>
        <p:txBody>
          <a:bodyPr/>
          <a:lstStyle/>
          <a:p>
            <a:fld id="{1A395BB3-F5F6-4849-A22B-530C352687A3}" type="datetime1">
              <a:rPr lang="en-US" altLang="en-US" smtClean="0"/>
              <a:pPr/>
              <a:t>11/2/2009</a:t>
            </a:fld>
            <a:endParaRPr lang="en-US" altLang="en-US"/>
          </a:p>
        </p:txBody>
      </p:sp>
      <p:sp>
        <p:nvSpPr>
          <p:cNvPr id="7" name="Footer Placeholder 6"/>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A802AF0-AA9E-4501-8399-054652B4EBA1}"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59</a:t>
            </a:fld>
            <a:endParaRPr lang="en-US" altLang="en-US"/>
          </a:p>
        </p:txBody>
      </p:sp>
      <p:sp>
        <p:nvSpPr>
          <p:cNvPr id="6" name="Content Placeholder 5"/>
          <p:cNvSpPr>
            <a:spLocks noGrp="1"/>
          </p:cNvSpPr>
          <p:nvPr>
            <p:ph sz="quarter" idx="1"/>
          </p:nvPr>
        </p:nvSpPr>
        <p:spPr/>
        <p:txBody>
          <a:bodyPr>
            <a:normAutofit fontScale="92500"/>
          </a:bodyPr>
          <a:lstStyle/>
          <a:p>
            <a:pPr algn="just" rtl="1">
              <a:lnSpc>
                <a:spcPct val="150000"/>
              </a:lnSpc>
            </a:pPr>
            <a:r>
              <a:rPr lang="ar-SA" sz="3200" b="1" dirty="0" smtClean="0">
                <a:solidFill>
                  <a:srgbClr val="000066"/>
                </a:solidFill>
              </a:rPr>
              <a:t>التمكين في بعده الإيجابي الإنساني يعني جعل الإنسان قادراً على المشاركة الفاعلة في صنع التنمية</a:t>
            </a:r>
            <a:r>
              <a:rPr lang="ar-SA" sz="3200" dirty="0" smtClean="0">
                <a:solidFill>
                  <a:srgbClr val="000066"/>
                </a:solidFill>
              </a:rPr>
              <a:t> </a:t>
            </a:r>
            <a:r>
              <a:rPr lang="ar-SA" sz="3200" b="1" dirty="0" smtClean="0">
                <a:solidFill>
                  <a:srgbClr val="000066"/>
                </a:solidFill>
              </a:rPr>
              <a:t>البشرية والاستفادة من نتاجاتها وهو محور التنمية وجوهرها وليس فقط أداتها.</a:t>
            </a:r>
          </a:p>
          <a:p>
            <a:pPr algn="just" rtl="1">
              <a:lnSpc>
                <a:spcPct val="150000"/>
              </a:lnSpc>
            </a:pPr>
            <a:r>
              <a:rPr lang="ar-SA" sz="3200" b="1" dirty="0" smtClean="0">
                <a:solidFill>
                  <a:srgbClr val="FF0000"/>
                </a:solidFill>
                <a:cs typeface="Arial" pitchFamily="34" charset="0"/>
              </a:rPr>
              <a:t>وهو إطلاق العنان لقدرات الإنسان وتوسيع الخيارات أمامه في التعليم والتعلم وفرص العمل والموارد والصحة وفي حياة حرة كريمة لا تنتهك فيها حقوق الإنسان، ويكون متمكناً من :</a:t>
            </a:r>
            <a:endParaRPr lang="en-US" sz="3200" b="1" dirty="0" smtClean="0">
              <a:solidFill>
                <a:srgbClr val="000066"/>
              </a:solidFill>
            </a:endParaRPr>
          </a:p>
          <a:p>
            <a:pPr algn="just"/>
            <a:endParaRPr lang="en-US" dirty="0"/>
          </a:p>
        </p:txBody>
      </p:sp>
      <p:sp>
        <p:nvSpPr>
          <p:cNvPr id="7" name="Rectangle 11"/>
          <p:cNvSpPr>
            <a:spLocks noGrp="1" noChangeArrowheads="1"/>
          </p:cNvSpPr>
          <p:nvPr>
            <p:ph type="title"/>
          </p:nvPr>
        </p:nvSpPr>
        <p:spPr bwMode="auto">
          <a:prstGeom prst="rect">
            <a:avLst/>
          </a:prstGeom>
          <a:noFill/>
          <a:ln w="9525">
            <a:noFill/>
            <a:miter lim="800000"/>
            <a:headEnd/>
            <a:tailEnd/>
          </a:ln>
        </p:spPr>
        <p:txBody>
          <a:bodyPr/>
          <a:lstStyle/>
          <a:p>
            <a:pPr marL="342900" indent="-342900" algn="ctr" rtl="1">
              <a:spcBef>
                <a:spcPct val="20000"/>
              </a:spcBef>
              <a:buClr>
                <a:schemeClr val="bg2"/>
              </a:buClr>
              <a:buSzPct val="75000"/>
              <a:buFont typeface="Wingdings" pitchFamily="2" charset="2"/>
              <a:buNone/>
            </a:pPr>
            <a:r>
              <a:rPr lang="ar-SA" sz="4000" dirty="0">
                <a:solidFill>
                  <a:srgbClr val="FF0000"/>
                </a:solidFill>
                <a:latin typeface="Times New Roman" pitchFamily="18" charset="0"/>
                <a:cs typeface="Times New Roman" pitchFamily="18" charset="0"/>
              </a:rPr>
              <a:t> </a:t>
            </a:r>
            <a:r>
              <a:rPr lang="ar-SA" sz="4000" dirty="0" smtClean="0">
                <a:solidFill>
                  <a:srgbClr val="FF0000"/>
                </a:solidFill>
                <a:latin typeface="Times New Roman" pitchFamily="18" charset="0"/>
                <a:cs typeface="Times New Roman" pitchFamily="18" charset="0"/>
              </a:rPr>
              <a:t>7- </a:t>
            </a:r>
            <a:r>
              <a:rPr lang="ar-SA" sz="4000" b="1" dirty="0" smtClean="0">
                <a:solidFill>
                  <a:srgbClr val="FF0000"/>
                </a:solidFill>
                <a:cs typeface="PT Bold Heading" pitchFamily="2" charset="-78"/>
              </a:rPr>
              <a:t>المفهوم </a:t>
            </a:r>
            <a:r>
              <a:rPr lang="ar-SA" sz="4000" b="1" dirty="0">
                <a:solidFill>
                  <a:srgbClr val="FF0000"/>
                </a:solidFill>
                <a:cs typeface="PT Bold Heading" pitchFamily="2" charset="-78"/>
              </a:rPr>
              <a:t>الإجرائي </a:t>
            </a:r>
            <a:r>
              <a:rPr lang="ar-SA" sz="4000" b="1" dirty="0" smtClean="0">
                <a:solidFill>
                  <a:srgbClr val="FF0000"/>
                </a:solidFill>
                <a:cs typeface="PT Bold Heading" pitchFamily="2" charset="-78"/>
              </a:rPr>
              <a:t>للتمكين</a:t>
            </a:r>
            <a:endParaRPr lang="en-US" sz="4000" dirty="0">
              <a:solidFill>
                <a:srgbClr val="FF0000"/>
              </a:solidFill>
              <a:cs typeface="PT Bold Heading"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عناصر التنمية البشرية</a:t>
            </a:r>
            <a:endParaRPr lang="en-US" b="1" dirty="0"/>
          </a:p>
        </p:txBody>
      </p:sp>
      <p:sp>
        <p:nvSpPr>
          <p:cNvPr id="3" name="Content Placeholder 2"/>
          <p:cNvSpPr>
            <a:spLocks noGrp="1"/>
          </p:cNvSpPr>
          <p:nvPr>
            <p:ph idx="1"/>
          </p:nvPr>
        </p:nvSpPr>
        <p:spPr/>
        <p:txBody>
          <a:bodyPr>
            <a:normAutofit/>
          </a:bodyPr>
          <a:lstStyle/>
          <a:p>
            <a:pPr algn="r" rtl="1">
              <a:buNone/>
            </a:pPr>
            <a:r>
              <a:rPr lang="ar-SA" sz="3200" b="1" dirty="0" smtClean="0">
                <a:solidFill>
                  <a:srgbClr val="FF0000"/>
                </a:solidFill>
              </a:rPr>
              <a:t>تشمل التنمية البشرية أربعة عناصر رئيسة:</a:t>
            </a:r>
          </a:p>
          <a:p>
            <a:pPr algn="r"/>
            <a:r>
              <a:rPr lang="en-US" sz="3200" dirty="0" smtClean="0"/>
              <a:t>Productivity</a:t>
            </a:r>
            <a:r>
              <a:rPr lang="ar-SA" sz="3200" dirty="0" smtClean="0"/>
              <a:t>                                    </a:t>
            </a:r>
            <a:r>
              <a:rPr lang="en-US" sz="3200" dirty="0" smtClean="0"/>
              <a:t> </a:t>
            </a:r>
            <a:r>
              <a:rPr lang="ar-SA" sz="3200" dirty="0" smtClean="0"/>
              <a:t>أ - الإنتاجية</a:t>
            </a:r>
          </a:p>
          <a:p>
            <a:pPr algn="r"/>
            <a:r>
              <a:rPr lang="en-US" sz="3200" dirty="0" smtClean="0"/>
              <a:t>Social Equity</a:t>
            </a:r>
            <a:r>
              <a:rPr lang="ar-SA" sz="3200" dirty="0" smtClean="0"/>
              <a:t>        </a:t>
            </a:r>
            <a:r>
              <a:rPr lang="en-US" sz="3200" dirty="0" smtClean="0"/>
              <a:t> </a:t>
            </a:r>
            <a:r>
              <a:rPr lang="ar-SA" sz="3200" dirty="0" smtClean="0"/>
              <a:t>ب - الأنصاف أو العدالة الاجتماعية</a:t>
            </a:r>
          </a:p>
          <a:p>
            <a:pPr algn="r"/>
            <a:r>
              <a:rPr lang="en-US" sz="3200" dirty="0" smtClean="0"/>
              <a:t>Sustainability</a:t>
            </a:r>
            <a:r>
              <a:rPr lang="ar-SA" sz="3200" dirty="0" smtClean="0"/>
              <a:t>                                 </a:t>
            </a:r>
            <a:r>
              <a:rPr lang="en-US" sz="3200" dirty="0" smtClean="0"/>
              <a:t> </a:t>
            </a:r>
            <a:r>
              <a:rPr lang="ar-SA" sz="3200" dirty="0" smtClean="0"/>
              <a:t>ج- الاستدامة</a:t>
            </a:r>
          </a:p>
          <a:p>
            <a:pPr algn="r"/>
            <a:r>
              <a:rPr lang="en-US" sz="3200" dirty="0" smtClean="0"/>
              <a:t>Empowerment</a:t>
            </a:r>
            <a:r>
              <a:rPr lang="ar-SA" sz="3200" dirty="0" smtClean="0"/>
              <a:t>                                   </a:t>
            </a:r>
            <a:r>
              <a:rPr lang="en-US" sz="3200" dirty="0" smtClean="0"/>
              <a:t> </a:t>
            </a:r>
            <a:r>
              <a:rPr lang="ar-SA" sz="3200" dirty="0" smtClean="0"/>
              <a:t>د- التمكين</a:t>
            </a:r>
          </a:p>
          <a:p>
            <a:pPr algn="r" rtl="1"/>
            <a:endParaRPr lang="en-US" sz="3200" dirty="0"/>
          </a:p>
        </p:txBody>
      </p:sp>
      <p:sp>
        <p:nvSpPr>
          <p:cNvPr id="4" name="Date Placeholder 3"/>
          <p:cNvSpPr>
            <a:spLocks noGrp="1"/>
          </p:cNvSpPr>
          <p:nvPr>
            <p:ph type="dt" sz="half" idx="10"/>
          </p:nvPr>
        </p:nvSpPr>
        <p:spPr/>
        <p:txBody>
          <a:bodyPr/>
          <a:lstStyle/>
          <a:p>
            <a:fld id="{4D26770D-A49B-4F9E-8C31-6217DB7D6271}" type="datetime1">
              <a:rPr lang="en-US" altLang="en-US" smtClean="0"/>
              <a:pPr/>
              <a:t>11/2/2009</a:t>
            </a:fld>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6</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normAutofit fontScale="85000" lnSpcReduction="20000"/>
          </a:bodyPr>
          <a:lstStyle/>
          <a:p>
            <a:pPr>
              <a:defRPr/>
            </a:pPr>
            <a:fld id="{8DCB4DD1-97A5-4D8D-8A34-A703F968EBAD}" type="slidenum">
              <a:rPr lang="ar-SA"/>
              <a:pPr>
                <a:defRPr/>
              </a:pPr>
              <a:t>60</a:t>
            </a:fld>
            <a:endParaRPr lang="en-US"/>
          </a:p>
        </p:txBody>
      </p:sp>
      <p:sp>
        <p:nvSpPr>
          <p:cNvPr id="12294" name="Rectangle 2"/>
          <p:cNvSpPr>
            <a:spLocks noChangeArrowheads="1"/>
          </p:cNvSpPr>
          <p:nvPr/>
        </p:nvSpPr>
        <p:spPr bwMode="auto">
          <a:xfrm>
            <a:off x="357158" y="1785926"/>
            <a:ext cx="8581292" cy="4343400"/>
          </a:xfrm>
          <a:prstGeom prst="rect">
            <a:avLst/>
          </a:prstGeom>
          <a:noFill/>
          <a:ln w="9525">
            <a:noFill/>
            <a:miter lim="800000"/>
            <a:headEnd/>
            <a:tailEnd/>
          </a:ln>
        </p:spPr>
        <p:txBody>
          <a:bodyPr lIns="0" rIns="0" bIns="0" anchor="b"/>
          <a:lstStyle/>
          <a:p>
            <a:pPr marL="952500" indent="-952500" algn="r" rtl="1" eaLnBrk="0" hangingPunct="0">
              <a:lnSpc>
                <a:spcPct val="120000"/>
              </a:lnSpc>
            </a:pPr>
            <a:r>
              <a:rPr lang="ar-SA" sz="2600" b="1" dirty="0">
                <a:solidFill>
                  <a:srgbClr val="6666FF"/>
                </a:solidFill>
                <a:latin typeface="Calibri" pitchFamily="34" charset="0"/>
              </a:rPr>
              <a:t>           </a:t>
            </a:r>
            <a:r>
              <a:rPr lang="ar-SA" sz="2600" b="1" dirty="0">
                <a:solidFill>
                  <a:srgbClr val="FF0000"/>
                </a:solidFill>
                <a:latin typeface="Calibri" pitchFamily="34" charset="0"/>
              </a:rPr>
              <a:t>1)</a:t>
            </a:r>
            <a:r>
              <a:rPr lang="ar-SA" sz="2600" b="1" dirty="0">
                <a:solidFill>
                  <a:srgbClr val="6666FF"/>
                </a:solidFill>
                <a:latin typeface="Calibri" pitchFamily="34" charset="0"/>
              </a:rPr>
              <a:t> مهارات التفكير الاستراتيجي.</a:t>
            </a:r>
            <a:br>
              <a:rPr lang="ar-SA" sz="2600" b="1" dirty="0">
                <a:solidFill>
                  <a:srgbClr val="6666FF"/>
                </a:solidFill>
                <a:latin typeface="Calibri" pitchFamily="34" charset="0"/>
              </a:rPr>
            </a:br>
            <a:r>
              <a:rPr lang="ar-SA" sz="2600" b="1" dirty="0">
                <a:solidFill>
                  <a:srgbClr val="FF0000"/>
                </a:solidFill>
                <a:latin typeface="Calibri" pitchFamily="34" charset="0"/>
              </a:rPr>
              <a:t>2)</a:t>
            </a:r>
            <a:r>
              <a:rPr lang="ar-SA" sz="2600" b="1" dirty="0">
                <a:solidFill>
                  <a:srgbClr val="6666FF"/>
                </a:solidFill>
                <a:latin typeface="Calibri" pitchFamily="34" charset="0"/>
              </a:rPr>
              <a:t> مهارات التعلم.</a:t>
            </a:r>
            <a:br>
              <a:rPr lang="ar-SA" sz="2600" b="1" dirty="0">
                <a:solidFill>
                  <a:srgbClr val="6666FF"/>
                </a:solidFill>
                <a:latin typeface="Calibri" pitchFamily="34" charset="0"/>
              </a:rPr>
            </a:br>
            <a:r>
              <a:rPr lang="ar-SA" sz="2600" b="1" dirty="0">
                <a:solidFill>
                  <a:srgbClr val="FF0000"/>
                </a:solidFill>
                <a:latin typeface="Calibri" pitchFamily="34" charset="0"/>
              </a:rPr>
              <a:t>3)</a:t>
            </a:r>
            <a:r>
              <a:rPr lang="ar-SA" sz="2600" b="1" dirty="0">
                <a:solidFill>
                  <a:srgbClr val="6666FF"/>
                </a:solidFill>
                <a:latin typeface="Calibri" pitchFamily="34" charset="0"/>
              </a:rPr>
              <a:t> المبادرة والإبداع.</a:t>
            </a:r>
            <a:br>
              <a:rPr lang="ar-SA" sz="2600" b="1" dirty="0">
                <a:solidFill>
                  <a:srgbClr val="6666FF"/>
                </a:solidFill>
                <a:latin typeface="Calibri" pitchFamily="34" charset="0"/>
              </a:rPr>
            </a:br>
            <a:r>
              <a:rPr lang="ar-SA" sz="2600" b="1" dirty="0">
                <a:solidFill>
                  <a:srgbClr val="FF0000"/>
                </a:solidFill>
                <a:latin typeface="Calibri" pitchFamily="34" charset="0"/>
              </a:rPr>
              <a:t>4)</a:t>
            </a:r>
            <a:r>
              <a:rPr lang="ar-SA" sz="2600" b="1" dirty="0">
                <a:solidFill>
                  <a:srgbClr val="6666FF"/>
                </a:solidFill>
                <a:latin typeface="Calibri" pitchFamily="34" charset="0"/>
              </a:rPr>
              <a:t> التكيف والمرونة.</a:t>
            </a:r>
            <a:br>
              <a:rPr lang="ar-SA" sz="2600" b="1" dirty="0">
                <a:solidFill>
                  <a:srgbClr val="6666FF"/>
                </a:solidFill>
                <a:latin typeface="Calibri" pitchFamily="34" charset="0"/>
              </a:rPr>
            </a:br>
            <a:r>
              <a:rPr lang="ar-SA" sz="2600" b="1" dirty="0">
                <a:solidFill>
                  <a:srgbClr val="FF0000"/>
                </a:solidFill>
                <a:latin typeface="Calibri" pitchFamily="34" charset="0"/>
              </a:rPr>
              <a:t>5)</a:t>
            </a:r>
            <a:r>
              <a:rPr lang="ar-SA" sz="2600" b="1" dirty="0">
                <a:solidFill>
                  <a:srgbClr val="6666FF"/>
                </a:solidFill>
                <a:latin typeface="Calibri" pitchFamily="34" charset="0"/>
              </a:rPr>
              <a:t> الثقة في النفس.</a:t>
            </a:r>
            <a:br>
              <a:rPr lang="ar-SA" sz="2600" b="1" dirty="0">
                <a:solidFill>
                  <a:srgbClr val="6666FF"/>
                </a:solidFill>
                <a:latin typeface="Calibri" pitchFamily="34" charset="0"/>
              </a:rPr>
            </a:br>
            <a:r>
              <a:rPr lang="ar-SA" sz="2600" b="1" dirty="0">
                <a:solidFill>
                  <a:srgbClr val="FF0000"/>
                </a:solidFill>
                <a:latin typeface="Calibri" pitchFamily="34" charset="0"/>
              </a:rPr>
              <a:t>6)</a:t>
            </a:r>
            <a:r>
              <a:rPr lang="ar-SA" sz="2600" b="1" dirty="0">
                <a:solidFill>
                  <a:srgbClr val="6666FF"/>
                </a:solidFill>
                <a:latin typeface="Calibri" pitchFamily="34" charset="0"/>
              </a:rPr>
              <a:t> المخاطرة وتحمل المسؤولية.</a:t>
            </a:r>
            <a:br>
              <a:rPr lang="ar-SA" sz="2600" b="1" dirty="0">
                <a:solidFill>
                  <a:srgbClr val="6666FF"/>
                </a:solidFill>
                <a:latin typeface="Calibri" pitchFamily="34" charset="0"/>
              </a:rPr>
            </a:br>
            <a:r>
              <a:rPr lang="ar-SA" sz="2600" b="1" dirty="0">
                <a:solidFill>
                  <a:srgbClr val="FF0000"/>
                </a:solidFill>
                <a:latin typeface="Calibri" pitchFamily="34" charset="0"/>
              </a:rPr>
              <a:t>7)</a:t>
            </a:r>
            <a:r>
              <a:rPr lang="ar-SA" sz="2600" b="1" dirty="0">
                <a:solidFill>
                  <a:srgbClr val="6666FF"/>
                </a:solidFill>
                <a:latin typeface="Calibri" pitchFamily="34" charset="0"/>
              </a:rPr>
              <a:t> إدارة الوقت بكفاءة وجدوى وفاعلية. </a:t>
            </a:r>
            <a:br>
              <a:rPr lang="ar-SA" sz="2600" b="1" dirty="0">
                <a:solidFill>
                  <a:srgbClr val="6666FF"/>
                </a:solidFill>
                <a:latin typeface="Calibri" pitchFamily="34" charset="0"/>
              </a:rPr>
            </a:br>
            <a:r>
              <a:rPr lang="ar-SA" sz="2600" b="1" dirty="0">
                <a:solidFill>
                  <a:srgbClr val="FF0000"/>
                </a:solidFill>
                <a:latin typeface="Calibri" pitchFamily="34" charset="0"/>
              </a:rPr>
              <a:t>8)</a:t>
            </a:r>
            <a:r>
              <a:rPr lang="ar-SA" sz="2600" b="1" dirty="0">
                <a:solidFill>
                  <a:srgbClr val="6666FF"/>
                </a:solidFill>
                <a:latin typeface="Calibri" pitchFamily="34" charset="0"/>
              </a:rPr>
              <a:t> التوازن وقبول الآخر.</a:t>
            </a:r>
            <a:br>
              <a:rPr lang="ar-SA" sz="2600" b="1" dirty="0">
                <a:solidFill>
                  <a:srgbClr val="6666FF"/>
                </a:solidFill>
                <a:latin typeface="Calibri" pitchFamily="34" charset="0"/>
              </a:rPr>
            </a:br>
            <a:r>
              <a:rPr lang="ar-SA" sz="2600" b="1" dirty="0">
                <a:solidFill>
                  <a:srgbClr val="FF0000"/>
                </a:solidFill>
                <a:latin typeface="Calibri" pitchFamily="34" charset="0"/>
              </a:rPr>
              <a:t>9)</a:t>
            </a:r>
            <a:r>
              <a:rPr lang="ar-SA" sz="2600" b="1" dirty="0">
                <a:solidFill>
                  <a:srgbClr val="6666FF"/>
                </a:solidFill>
                <a:latin typeface="Calibri" pitchFamily="34" charset="0"/>
              </a:rPr>
              <a:t> الإدراك الإيجابي للذات وارتفاع مستوى الطموح .</a:t>
            </a:r>
            <a:endParaRPr lang="en-US" sz="2600" b="1" dirty="0">
              <a:solidFill>
                <a:srgbClr val="6666FF"/>
              </a:solidFill>
              <a:latin typeface="Calibri" pitchFamily="34" charset="0"/>
            </a:endParaRPr>
          </a:p>
        </p:txBody>
      </p:sp>
      <p:sp>
        <p:nvSpPr>
          <p:cNvPr id="5" name="Date Placeholder 4"/>
          <p:cNvSpPr>
            <a:spLocks noGrp="1"/>
          </p:cNvSpPr>
          <p:nvPr>
            <p:ph type="dt" sz="half" idx="10"/>
          </p:nvPr>
        </p:nvSpPr>
        <p:spPr/>
        <p:txBody>
          <a:bodyPr/>
          <a:lstStyle/>
          <a:p>
            <a:fld id="{091B2DF3-6129-48FE-A583-7E5648B2FD26}" type="datetime1">
              <a:rPr lang="en-US" altLang="en-US" smtClean="0"/>
              <a:pPr/>
              <a:t>11/2/2009</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7" name="Rectangle 11"/>
          <p:cNvSpPr>
            <a:spLocks noGrp="1" noChangeArrowheads="1"/>
          </p:cNvSpPr>
          <p:nvPr>
            <p:ph type="title"/>
          </p:nvPr>
        </p:nvSpPr>
        <p:spPr bwMode="auto">
          <a:xfrm>
            <a:off x="428625" y="214313"/>
            <a:ext cx="8229600" cy="1143000"/>
          </a:xfrm>
          <a:prstGeom prst="rect">
            <a:avLst/>
          </a:prstGeom>
          <a:noFill/>
          <a:ln w="9525">
            <a:noFill/>
            <a:miter lim="800000"/>
            <a:headEnd/>
            <a:tailEnd/>
          </a:ln>
        </p:spPr>
        <p:txBody>
          <a:bodyPr/>
          <a:lstStyle/>
          <a:p>
            <a:pPr marL="342900" indent="-342900" algn="ctr" rtl="1">
              <a:spcBef>
                <a:spcPct val="20000"/>
              </a:spcBef>
              <a:buClr>
                <a:schemeClr val="bg2"/>
              </a:buClr>
              <a:buSzPct val="75000"/>
              <a:buFont typeface="Wingdings" pitchFamily="2" charset="2"/>
              <a:buNone/>
            </a:pPr>
            <a:r>
              <a:rPr lang="ar-SA" sz="4000" dirty="0">
                <a:solidFill>
                  <a:srgbClr val="FF0000"/>
                </a:solidFill>
                <a:latin typeface="Times New Roman" pitchFamily="18" charset="0"/>
                <a:cs typeface="Times New Roman" pitchFamily="18" charset="0"/>
              </a:rPr>
              <a:t> </a:t>
            </a:r>
            <a:r>
              <a:rPr lang="ar-SA" sz="4000" dirty="0" smtClean="0">
                <a:solidFill>
                  <a:srgbClr val="FF0000"/>
                </a:solidFill>
                <a:latin typeface="Times New Roman" pitchFamily="18" charset="0"/>
                <a:cs typeface="Times New Roman" pitchFamily="18" charset="0"/>
              </a:rPr>
              <a:t>7- </a:t>
            </a:r>
            <a:r>
              <a:rPr lang="ar-SA" sz="4000" b="1" dirty="0" smtClean="0">
                <a:solidFill>
                  <a:srgbClr val="FF0000"/>
                </a:solidFill>
                <a:cs typeface="PT Bold Heading" pitchFamily="2" charset="-78"/>
              </a:rPr>
              <a:t>المفهوم </a:t>
            </a:r>
            <a:r>
              <a:rPr lang="ar-SA" sz="4000" b="1" dirty="0">
                <a:solidFill>
                  <a:srgbClr val="FF0000"/>
                </a:solidFill>
                <a:cs typeface="PT Bold Heading" pitchFamily="2" charset="-78"/>
              </a:rPr>
              <a:t>الإجرائي </a:t>
            </a:r>
            <a:r>
              <a:rPr lang="ar-SA" sz="4000" b="1" dirty="0" smtClean="0">
                <a:solidFill>
                  <a:srgbClr val="FF0000"/>
                </a:solidFill>
                <a:cs typeface="PT Bold Heading" pitchFamily="2" charset="-78"/>
              </a:rPr>
              <a:t>للتمكين</a:t>
            </a:r>
            <a:endParaRPr lang="en-US" sz="4000" dirty="0">
              <a:solidFill>
                <a:srgbClr val="FF0000"/>
              </a:solidFill>
              <a:cs typeface="PT Bold Heading" pitchFamily="2" charset="-78"/>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altLang="en-US" b="1" dirty="0" smtClean="0">
                <a:solidFill>
                  <a:srgbClr val="000066"/>
                </a:solidFill>
                <a:latin typeface="Arial" charset="0"/>
              </a:rPr>
              <a:t>7- التمكين الإجتماعي</a:t>
            </a:r>
            <a:endParaRPr lang="en-US" dirty="0"/>
          </a:p>
        </p:txBody>
      </p:sp>
      <p:sp>
        <p:nvSpPr>
          <p:cNvPr id="3" name="Date Placeholder 2"/>
          <p:cNvSpPr>
            <a:spLocks noGrp="1"/>
          </p:cNvSpPr>
          <p:nvPr>
            <p:ph type="dt" sz="half" idx="10"/>
          </p:nvPr>
        </p:nvSpPr>
        <p:spPr/>
        <p:txBody>
          <a:bodyPr/>
          <a:lstStyle/>
          <a:p>
            <a:fld id="{13A82C41-F0B2-40D9-B021-78B1A3B785BF}"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61</a:t>
            </a:fld>
            <a:endParaRPr lang="en-US" altLang="en-US"/>
          </a:p>
        </p:txBody>
      </p:sp>
      <p:sp>
        <p:nvSpPr>
          <p:cNvPr id="6" name="Content Placeholder 5"/>
          <p:cNvSpPr>
            <a:spLocks noGrp="1"/>
          </p:cNvSpPr>
          <p:nvPr>
            <p:ph sz="quarter" idx="1"/>
          </p:nvPr>
        </p:nvSpPr>
        <p:spPr/>
        <p:txBody>
          <a:bodyPr>
            <a:normAutofit lnSpcReduction="10000"/>
          </a:bodyPr>
          <a:lstStyle/>
          <a:p>
            <a:pPr algn="just" rtl="1"/>
            <a:r>
              <a:rPr lang="ar-SA" altLang="en-US" b="1" dirty="0" smtClean="0">
                <a:solidFill>
                  <a:srgbClr val="000066"/>
                </a:solidFill>
                <a:latin typeface="Arial" charset="0"/>
              </a:rPr>
              <a:t>التمكين هو عمليـــة توليـــد وتنمية قـــدرات فـــي سبيــل التحكم/ السيطرة الشخصية على أمور الحياة اليومية، </a:t>
            </a:r>
          </a:p>
          <a:p>
            <a:pPr algn="just" rtl="1"/>
            <a:r>
              <a:rPr lang="ar-DZ" dirty="0" smtClean="0"/>
              <a:t>ويقتضي توفير للفرد كافة الإمكانيات والظروف المناسبة لتحرير طاقاته وإبراز قدراته، وذلك من خلال حرية المبادرة والتصرف،</a:t>
            </a:r>
            <a:endParaRPr lang="ar-SA" dirty="0" smtClean="0"/>
          </a:p>
          <a:p>
            <a:pPr algn="just" rtl="1"/>
            <a:r>
              <a:rPr lang="ar-DZ" dirty="0" smtClean="0"/>
              <a:t> وهذا يقتضي من المؤسسة توفير التدعيم المناسب للفرد من التدريب المناسب لبناء قدراته، والدعم الفني والإداري الملائم</a:t>
            </a:r>
            <a:r>
              <a:rPr lang="ar-SA" dirty="0" smtClean="0"/>
              <a:t>.</a:t>
            </a:r>
          </a:p>
          <a:p>
            <a:pPr algn="just" rtl="1"/>
            <a:r>
              <a:rPr lang="ar-DZ" dirty="0" smtClean="0"/>
              <a:t> </a:t>
            </a:r>
            <a:r>
              <a:rPr lang="ar-DZ" dirty="0" smtClean="0">
                <a:solidFill>
                  <a:srgbClr val="FF0000"/>
                </a:solidFill>
              </a:rPr>
              <a:t>ويختلف التمكين عن التفويض في كون أن التمكين يكون فيه الفرد متحمل للمسؤولية بكاملها، كما انه يتم وفق المنصب وليس وفقا للشخص، أما التفويض فالمسؤولية يتحملها المدير، ويتم تحديده وفقا للفرد وليس تبعا للمنصب.</a:t>
            </a:r>
            <a:endParaRPr lang="en-US" dirty="0" smtClean="0">
              <a:solidFill>
                <a:srgbClr val="FF0000"/>
              </a:solidFill>
            </a:endParaRPr>
          </a:p>
          <a:p>
            <a:pPr algn="just" rtl="1"/>
            <a:endParaRPr lang="en-US" altLang="en-US" b="1" dirty="0" smtClean="0">
              <a:solidFill>
                <a:srgbClr val="000066"/>
              </a:solidFill>
              <a:latin typeface="Arial"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ar-SA" smtClean="0"/>
              <a:t>د/ كاسر نصر المنصور - جامعة الملك عبد العزيز- كلية الإقتصاد والإدارة</a:t>
            </a:r>
            <a:endParaRPr lang="en-US"/>
          </a:p>
        </p:txBody>
      </p:sp>
      <p:sp>
        <p:nvSpPr>
          <p:cNvPr id="4099" name="Rectangle 3"/>
          <p:cNvSpPr>
            <a:spLocks noGrp="1" noChangeArrowheads="1"/>
          </p:cNvSpPr>
          <p:nvPr>
            <p:ph type="body" idx="1"/>
          </p:nvPr>
        </p:nvSpPr>
        <p:spPr>
          <a:xfrm>
            <a:off x="612648" y="1571612"/>
            <a:ext cx="8153400" cy="4495800"/>
          </a:xfrm>
        </p:spPr>
        <p:txBody>
          <a:bodyPr>
            <a:normAutofit fontScale="85000" lnSpcReduction="10000"/>
          </a:bodyPr>
          <a:lstStyle/>
          <a:p>
            <a:pPr algn="just" rtl="1">
              <a:buFontTx/>
              <a:buNone/>
            </a:pPr>
            <a:r>
              <a:rPr lang="ar-SA" sz="3600" dirty="0" smtClean="0"/>
              <a:t>حالة </a:t>
            </a:r>
            <a:r>
              <a:rPr lang="ar-SA" sz="3600" dirty="0"/>
              <a:t>المساواة في علاقات النساء والرجال والتي تؤدي الى وضع يتمتع فيه كل واحد وكل واحدة بوضع متساو وبنفس الحقوق ونفس مستويات المسؤولية وبحصول متساو على الموارد والتحكم فيها</a:t>
            </a:r>
            <a:r>
              <a:rPr lang="ar-SA" sz="3600" dirty="0" smtClean="0"/>
              <a:t>.</a:t>
            </a:r>
          </a:p>
          <a:p>
            <a:pPr algn="just" rtl="1">
              <a:buFontTx/>
              <a:buNone/>
            </a:pPr>
            <a:r>
              <a:rPr lang="ar-SA" altLang="fr-FR" sz="3600" b="1" dirty="0" smtClean="0"/>
              <a:t>لماذا المساواة في النوع الاجتماعي؟</a:t>
            </a:r>
          </a:p>
          <a:p>
            <a:pPr algn="just" rtl="1"/>
            <a:r>
              <a:rPr lang="ar-SA" altLang="en-US" sz="3600" b="1" dirty="0" smtClean="0">
                <a:solidFill>
                  <a:srgbClr val="000066"/>
                </a:solidFill>
                <a:sym typeface="Wingdings" pitchFamily="2" charset="2"/>
              </a:rPr>
              <a:t>من أجل ترويج حقوق اقتصادية متساوية</a:t>
            </a:r>
            <a:r>
              <a:rPr lang="en-US" altLang="en-US" sz="3600" b="1" dirty="0" smtClean="0">
                <a:solidFill>
                  <a:srgbClr val="000066"/>
                </a:solidFill>
                <a:sym typeface="Wingdings" pitchFamily="2" charset="2"/>
              </a:rPr>
              <a:t> </a:t>
            </a:r>
            <a:r>
              <a:rPr lang="ar-SA" altLang="en-US" sz="3600" b="1" dirty="0" smtClean="0">
                <a:solidFill>
                  <a:srgbClr val="000066"/>
                </a:solidFill>
                <a:sym typeface="Wingdings" pitchFamily="2" charset="2"/>
              </a:rPr>
              <a:t>وبالتالي تحقيق:</a:t>
            </a:r>
            <a:endParaRPr lang="en-US" altLang="en-US" sz="3600" b="1" dirty="0" smtClean="0">
              <a:solidFill>
                <a:srgbClr val="000066"/>
              </a:solidFill>
              <a:sym typeface="Wingdings" pitchFamily="2" charset="2"/>
            </a:endParaRPr>
          </a:p>
          <a:p>
            <a:pPr algn="just" rtl="1">
              <a:buNone/>
            </a:pPr>
            <a:r>
              <a:rPr lang="ar-SA" altLang="en-US" sz="3600" b="1" dirty="0" smtClean="0">
                <a:solidFill>
                  <a:srgbClr val="000066"/>
                </a:solidFill>
                <a:sym typeface="Wingdings" pitchFamily="2" charset="2"/>
              </a:rPr>
              <a:t>- العدالة الاجتماعية بين أفراد المجتمع.</a:t>
            </a:r>
            <a:endParaRPr lang="en-US" altLang="en-US" sz="3600" b="1" dirty="0" smtClean="0">
              <a:solidFill>
                <a:srgbClr val="000066"/>
              </a:solidFill>
              <a:sym typeface="Wingdings" pitchFamily="2" charset="2"/>
            </a:endParaRPr>
          </a:p>
          <a:p>
            <a:pPr algn="just" rtl="1">
              <a:buNone/>
            </a:pPr>
            <a:r>
              <a:rPr lang="ar-SA" altLang="en-US" sz="3600" b="1" dirty="0" smtClean="0">
                <a:solidFill>
                  <a:srgbClr val="000066"/>
                </a:solidFill>
                <a:sym typeface="Wingdings" pitchFamily="2" charset="2"/>
              </a:rPr>
              <a:t>- الفعالية الاقتصادية والإنتاجية والنمو.</a:t>
            </a:r>
            <a:endParaRPr lang="en-US" altLang="en-US" sz="3600" b="1" dirty="0" smtClean="0">
              <a:solidFill>
                <a:srgbClr val="000066"/>
              </a:solidFill>
              <a:sym typeface="Wingdings" pitchFamily="2" charset="2"/>
            </a:endParaRPr>
          </a:p>
          <a:p>
            <a:pPr algn="just" rtl="1">
              <a:buNone/>
            </a:pPr>
            <a:r>
              <a:rPr lang="ar-SA" altLang="en-US" sz="3600" b="1" dirty="0" smtClean="0">
                <a:solidFill>
                  <a:srgbClr val="000066"/>
                </a:solidFill>
                <a:sym typeface="Wingdings" pitchFamily="2" charset="2"/>
              </a:rPr>
              <a:t>- التنمية المستدامة الناجحة.</a:t>
            </a:r>
            <a:endParaRPr lang="en-US" altLang="en-US" sz="3600" b="1" dirty="0" smtClean="0">
              <a:solidFill>
                <a:srgbClr val="000066"/>
              </a:solidFill>
              <a:sym typeface="Wingdings" pitchFamily="2" charset="2"/>
            </a:endParaRPr>
          </a:p>
          <a:p>
            <a:pPr algn="just" rtl="1">
              <a:buFontTx/>
              <a:buNone/>
            </a:pPr>
            <a:endParaRPr lang="en-US" sz="3600" dirty="0"/>
          </a:p>
        </p:txBody>
      </p:sp>
      <p:sp>
        <p:nvSpPr>
          <p:cNvPr id="6" name="Date Placeholder 5"/>
          <p:cNvSpPr>
            <a:spLocks noGrp="1"/>
          </p:cNvSpPr>
          <p:nvPr>
            <p:ph type="dt" sz="half" idx="10"/>
          </p:nvPr>
        </p:nvSpPr>
        <p:spPr/>
        <p:txBody>
          <a:bodyPr/>
          <a:lstStyle/>
          <a:p>
            <a:fld id="{085F71B1-BE2B-4556-884B-5C0DD844C6E1}" type="datetime1">
              <a:rPr lang="en-US" altLang="en-US" smtClean="0"/>
              <a:pPr/>
              <a:t>11/2/2009</a:t>
            </a:fld>
            <a:endParaRPr lang="en-US" altLang="en-US"/>
          </a:p>
        </p:txBody>
      </p:sp>
      <p:sp>
        <p:nvSpPr>
          <p:cNvPr id="7" name="Slide Number Placeholder 6"/>
          <p:cNvSpPr>
            <a:spLocks noGrp="1"/>
          </p:cNvSpPr>
          <p:nvPr>
            <p:ph type="sldNum" sz="quarter" idx="12"/>
          </p:nvPr>
        </p:nvSpPr>
        <p:spPr/>
        <p:txBody>
          <a:bodyPr>
            <a:normAutofit fontScale="85000" lnSpcReduction="20000"/>
          </a:bodyPr>
          <a:lstStyle/>
          <a:p>
            <a:fld id="{D794F3A8-FFCC-4BED-8126-AAE485A9BC5D}" type="slidenum">
              <a:rPr lang="en-US" altLang="en-US" smtClean="0"/>
              <a:pPr/>
              <a:t>62</a:t>
            </a:fld>
            <a:endParaRPr lang="en-US" altLang="en-US"/>
          </a:p>
        </p:txBody>
      </p:sp>
      <p:sp>
        <p:nvSpPr>
          <p:cNvPr id="9" name="Title 1"/>
          <p:cNvSpPr>
            <a:spLocks noGrp="1"/>
          </p:cNvSpPr>
          <p:nvPr>
            <p:ph type="title"/>
          </p:nvPr>
        </p:nvSpPr>
        <p:spPr>
          <a:xfrm>
            <a:off x="612648" y="228600"/>
            <a:ext cx="8153400" cy="990600"/>
          </a:xfrm>
        </p:spPr>
        <p:txBody>
          <a:bodyPr/>
          <a:lstStyle/>
          <a:p>
            <a:pPr algn="ctr" rtl="1"/>
            <a:r>
              <a:rPr lang="ar-SA" b="1" dirty="0" smtClean="0"/>
              <a:t>7- التمكين والمساواة</a:t>
            </a:r>
            <a:endParaRPr lang="en-US" b="1" dirty="0"/>
          </a:p>
        </p:txBody>
      </p:sp>
      <p:grpSp>
        <p:nvGrpSpPr>
          <p:cNvPr id="10" name="Group 67"/>
          <p:cNvGrpSpPr>
            <a:grpSpLocks/>
          </p:cNvGrpSpPr>
          <p:nvPr/>
        </p:nvGrpSpPr>
        <p:grpSpPr bwMode="auto">
          <a:xfrm>
            <a:off x="0" y="0"/>
            <a:ext cx="1649413" cy="1676400"/>
            <a:chOff x="2433" y="869"/>
            <a:chExt cx="1940" cy="1972"/>
          </a:xfrm>
        </p:grpSpPr>
        <p:sp>
          <p:nvSpPr>
            <p:cNvPr id="11" name="Freeform 68"/>
            <p:cNvSpPr>
              <a:spLocks/>
            </p:cNvSpPr>
            <p:nvPr/>
          </p:nvSpPr>
          <p:spPr bwMode="auto">
            <a:xfrm>
              <a:off x="3667" y="1202"/>
              <a:ext cx="81" cy="79"/>
            </a:xfrm>
            <a:custGeom>
              <a:avLst/>
              <a:gdLst>
                <a:gd name="T0" fmla="*/ 41 w 81"/>
                <a:gd name="T1" fmla="*/ 79 h 79"/>
                <a:gd name="T2" fmla="*/ 32 w 81"/>
                <a:gd name="T3" fmla="*/ 78 h 79"/>
                <a:gd name="T4" fmla="*/ 24 w 81"/>
                <a:gd name="T5" fmla="*/ 76 h 79"/>
                <a:gd name="T6" fmla="*/ 18 w 81"/>
                <a:gd name="T7" fmla="*/ 73 h 79"/>
                <a:gd name="T8" fmla="*/ 12 w 81"/>
                <a:gd name="T9" fmla="*/ 68 h 79"/>
                <a:gd name="T10" fmla="*/ 7 w 81"/>
                <a:gd name="T11" fmla="*/ 62 h 79"/>
                <a:gd name="T12" fmla="*/ 3 w 81"/>
                <a:gd name="T13" fmla="*/ 55 h 79"/>
                <a:gd name="T14" fmla="*/ 1 w 81"/>
                <a:gd name="T15" fmla="*/ 48 h 79"/>
                <a:gd name="T16" fmla="*/ 0 w 81"/>
                <a:gd name="T17" fmla="*/ 40 h 79"/>
                <a:gd name="T18" fmla="*/ 1 w 81"/>
                <a:gd name="T19" fmla="*/ 32 h 79"/>
                <a:gd name="T20" fmla="*/ 3 w 81"/>
                <a:gd name="T21" fmla="*/ 25 h 79"/>
                <a:gd name="T22" fmla="*/ 7 w 81"/>
                <a:gd name="T23" fmla="*/ 18 h 79"/>
                <a:gd name="T24" fmla="*/ 12 w 81"/>
                <a:gd name="T25" fmla="*/ 12 h 79"/>
                <a:gd name="T26" fmla="*/ 18 w 81"/>
                <a:gd name="T27" fmla="*/ 8 h 79"/>
                <a:gd name="T28" fmla="*/ 24 w 81"/>
                <a:gd name="T29" fmla="*/ 3 h 79"/>
                <a:gd name="T30" fmla="*/ 32 w 81"/>
                <a:gd name="T31" fmla="*/ 1 h 79"/>
                <a:gd name="T32" fmla="*/ 41 w 81"/>
                <a:gd name="T33" fmla="*/ 0 h 79"/>
                <a:gd name="T34" fmla="*/ 49 w 81"/>
                <a:gd name="T35" fmla="*/ 1 h 79"/>
                <a:gd name="T36" fmla="*/ 57 w 81"/>
                <a:gd name="T37" fmla="*/ 3 h 79"/>
                <a:gd name="T38" fmla="*/ 63 w 81"/>
                <a:gd name="T39" fmla="*/ 8 h 79"/>
                <a:gd name="T40" fmla="*/ 69 w 81"/>
                <a:gd name="T41" fmla="*/ 12 h 79"/>
                <a:gd name="T42" fmla="*/ 74 w 81"/>
                <a:gd name="T43" fmla="*/ 18 h 79"/>
                <a:gd name="T44" fmla="*/ 78 w 81"/>
                <a:gd name="T45" fmla="*/ 25 h 79"/>
                <a:gd name="T46" fmla="*/ 80 w 81"/>
                <a:gd name="T47" fmla="*/ 32 h 79"/>
                <a:gd name="T48" fmla="*/ 81 w 81"/>
                <a:gd name="T49" fmla="*/ 40 h 79"/>
                <a:gd name="T50" fmla="*/ 80 w 81"/>
                <a:gd name="T51" fmla="*/ 48 h 79"/>
                <a:gd name="T52" fmla="*/ 78 w 81"/>
                <a:gd name="T53" fmla="*/ 55 h 79"/>
                <a:gd name="T54" fmla="*/ 74 w 81"/>
                <a:gd name="T55" fmla="*/ 62 h 79"/>
                <a:gd name="T56" fmla="*/ 69 w 81"/>
                <a:gd name="T57" fmla="*/ 68 h 79"/>
                <a:gd name="T58" fmla="*/ 63 w 81"/>
                <a:gd name="T59" fmla="*/ 73 h 79"/>
                <a:gd name="T60" fmla="*/ 57 w 81"/>
                <a:gd name="T61" fmla="*/ 76 h 79"/>
                <a:gd name="T62" fmla="*/ 49 w 81"/>
                <a:gd name="T63" fmla="*/ 78 h 79"/>
                <a:gd name="T64" fmla="*/ 41 w 81"/>
                <a:gd name="T65" fmla="*/ 79 h 7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1"/>
                <a:gd name="T100" fmla="*/ 0 h 79"/>
                <a:gd name="T101" fmla="*/ 81 w 81"/>
                <a:gd name="T102" fmla="*/ 79 h 7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1" h="79">
                  <a:moveTo>
                    <a:pt x="41" y="79"/>
                  </a:moveTo>
                  <a:lnTo>
                    <a:pt x="32" y="78"/>
                  </a:lnTo>
                  <a:lnTo>
                    <a:pt x="24" y="76"/>
                  </a:lnTo>
                  <a:lnTo>
                    <a:pt x="18" y="73"/>
                  </a:lnTo>
                  <a:lnTo>
                    <a:pt x="12" y="68"/>
                  </a:lnTo>
                  <a:lnTo>
                    <a:pt x="7" y="62"/>
                  </a:lnTo>
                  <a:lnTo>
                    <a:pt x="3" y="55"/>
                  </a:lnTo>
                  <a:lnTo>
                    <a:pt x="1" y="48"/>
                  </a:lnTo>
                  <a:lnTo>
                    <a:pt x="0" y="40"/>
                  </a:lnTo>
                  <a:lnTo>
                    <a:pt x="1" y="32"/>
                  </a:lnTo>
                  <a:lnTo>
                    <a:pt x="3" y="25"/>
                  </a:lnTo>
                  <a:lnTo>
                    <a:pt x="7" y="18"/>
                  </a:lnTo>
                  <a:lnTo>
                    <a:pt x="12" y="12"/>
                  </a:lnTo>
                  <a:lnTo>
                    <a:pt x="18" y="8"/>
                  </a:lnTo>
                  <a:lnTo>
                    <a:pt x="24" y="3"/>
                  </a:lnTo>
                  <a:lnTo>
                    <a:pt x="32" y="1"/>
                  </a:lnTo>
                  <a:lnTo>
                    <a:pt x="41" y="0"/>
                  </a:lnTo>
                  <a:lnTo>
                    <a:pt x="49" y="1"/>
                  </a:lnTo>
                  <a:lnTo>
                    <a:pt x="57" y="3"/>
                  </a:lnTo>
                  <a:lnTo>
                    <a:pt x="63" y="8"/>
                  </a:lnTo>
                  <a:lnTo>
                    <a:pt x="69" y="12"/>
                  </a:lnTo>
                  <a:lnTo>
                    <a:pt x="74" y="18"/>
                  </a:lnTo>
                  <a:lnTo>
                    <a:pt x="78" y="25"/>
                  </a:lnTo>
                  <a:lnTo>
                    <a:pt x="80" y="32"/>
                  </a:lnTo>
                  <a:lnTo>
                    <a:pt x="81" y="40"/>
                  </a:lnTo>
                  <a:lnTo>
                    <a:pt x="80" y="48"/>
                  </a:lnTo>
                  <a:lnTo>
                    <a:pt x="78" y="55"/>
                  </a:lnTo>
                  <a:lnTo>
                    <a:pt x="74" y="62"/>
                  </a:lnTo>
                  <a:lnTo>
                    <a:pt x="69" y="68"/>
                  </a:lnTo>
                  <a:lnTo>
                    <a:pt x="63" y="73"/>
                  </a:lnTo>
                  <a:lnTo>
                    <a:pt x="57" y="76"/>
                  </a:lnTo>
                  <a:lnTo>
                    <a:pt x="49" y="78"/>
                  </a:lnTo>
                  <a:lnTo>
                    <a:pt x="41" y="79"/>
                  </a:lnTo>
                  <a:close/>
                </a:path>
              </a:pathLst>
            </a:custGeom>
            <a:solidFill>
              <a:srgbClr val="C6AA6B"/>
            </a:solidFill>
            <a:ln w="9525">
              <a:noFill/>
              <a:round/>
              <a:headEnd/>
              <a:tailEnd/>
            </a:ln>
          </p:spPr>
          <p:txBody>
            <a:bodyPr/>
            <a:lstStyle/>
            <a:p>
              <a:endParaRPr lang="ar-SA"/>
            </a:p>
          </p:txBody>
        </p:sp>
        <p:sp>
          <p:nvSpPr>
            <p:cNvPr id="12" name="Freeform 69"/>
            <p:cNvSpPr>
              <a:spLocks/>
            </p:cNvSpPr>
            <p:nvPr/>
          </p:nvSpPr>
          <p:spPr bwMode="auto">
            <a:xfrm>
              <a:off x="3667" y="1125"/>
              <a:ext cx="81" cy="78"/>
            </a:xfrm>
            <a:custGeom>
              <a:avLst/>
              <a:gdLst>
                <a:gd name="T0" fmla="*/ 41 w 81"/>
                <a:gd name="T1" fmla="*/ 78 h 78"/>
                <a:gd name="T2" fmla="*/ 32 w 81"/>
                <a:gd name="T3" fmla="*/ 77 h 78"/>
                <a:gd name="T4" fmla="*/ 24 w 81"/>
                <a:gd name="T5" fmla="*/ 75 h 78"/>
                <a:gd name="T6" fmla="*/ 18 w 81"/>
                <a:gd name="T7" fmla="*/ 71 h 78"/>
                <a:gd name="T8" fmla="*/ 12 w 81"/>
                <a:gd name="T9" fmla="*/ 67 h 78"/>
                <a:gd name="T10" fmla="*/ 7 w 81"/>
                <a:gd name="T11" fmla="*/ 61 h 78"/>
                <a:gd name="T12" fmla="*/ 3 w 81"/>
                <a:gd name="T13" fmla="*/ 54 h 78"/>
                <a:gd name="T14" fmla="*/ 1 w 81"/>
                <a:gd name="T15" fmla="*/ 47 h 78"/>
                <a:gd name="T16" fmla="*/ 0 w 81"/>
                <a:gd name="T17" fmla="*/ 39 h 78"/>
                <a:gd name="T18" fmla="*/ 1 w 81"/>
                <a:gd name="T19" fmla="*/ 31 h 78"/>
                <a:gd name="T20" fmla="*/ 3 w 81"/>
                <a:gd name="T21" fmla="*/ 23 h 78"/>
                <a:gd name="T22" fmla="*/ 7 w 81"/>
                <a:gd name="T23" fmla="*/ 17 h 78"/>
                <a:gd name="T24" fmla="*/ 12 w 81"/>
                <a:gd name="T25" fmla="*/ 11 h 78"/>
                <a:gd name="T26" fmla="*/ 18 w 81"/>
                <a:gd name="T27" fmla="*/ 6 h 78"/>
                <a:gd name="T28" fmla="*/ 24 w 81"/>
                <a:gd name="T29" fmla="*/ 3 h 78"/>
                <a:gd name="T30" fmla="*/ 32 w 81"/>
                <a:gd name="T31" fmla="*/ 1 h 78"/>
                <a:gd name="T32" fmla="*/ 41 w 81"/>
                <a:gd name="T33" fmla="*/ 0 h 78"/>
                <a:gd name="T34" fmla="*/ 49 w 81"/>
                <a:gd name="T35" fmla="*/ 1 h 78"/>
                <a:gd name="T36" fmla="*/ 57 w 81"/>
                <a:gd name="T37" fmla="*/ 3 h 78"/>
                <a:gd name="T38" fmla="*/ 63 w 81"/>
                <a:gd name="T39" fmla="*/ 6 h 78"/>
                <a:gd name="T40" fmla="*/ 69 w 81"/>
                <a:gd name="T41" fmla="*/ 11 h 78"/>
                <a:gd name="T42" fmla="*/ 74 w 81"/>
                <a:gd name="T43" fmla="*/ 17 h 78"/>
                <a:gd name="T44" fmla="*/ 78 w 81"/>
                <a:gd name="T45" fmla="*/ 23 h 78"/>
                <a:gd name="T46" fmla="*/ 80 w 81"/>
                <a:gd name="T47" fmla="*/ 31 h 78"/>
                <a:gd name="T48" fmla="*/ 81 w 81"/>
                <a:gd name="T49" fmla="*/ 39 h 78"/>
                <a:gd name="T50" fmla="*/ 80 w 81"/>
                <a:gd name="T51" fmla="*/ 47 h 78"/>
                <a:gd name="T52" fmla="*/ 78 w 81"/>
                <a:gd name="T53" fmla="*/ 54 h 78"/>
                <a:gd name="T54" fmla="*/ 74 w 81"/>
                <a:gd name="T55" fmla="*/ 61 h 78"/>
                <a:gd name="T56" fmla="*/ 69 w 81"/>
                <a:gd name="T57" fmla="*/ 67 h 78"/>
                <a:gd name="T58" fmla="*/ 63 w 81"/>
                <a:gd name="T59" fmla="*/ 71 h 78"/>
                <a:gd name="T60" fmla="*/ 57 w 81"/>
                <a:gd name="T61" fmla="*/ 75 h 78"/>
                <a:gd name="T62" fmla="*/ 49 w 81"/>
                <a:gd name="T63" fmla="*/ 77 h 78"/>
                <a:gd name="T64" fmla="*/ 41 w 81"/>
                <a:gd name="T65" fmla="*/ 78 h 7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1"/>
                <a:gd name="T100" fmla="*/ 0 h 78"/>
                <a:gd name="T101" fmla="*/ 81 w 81"/>
                <a:gd name="T102" fmla="*/ 78 h 7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1" h="78">
                  <a:moveTo>
                    <a:pt x="41" y="78"/>
                  </a:moveTo>
                  <a:lnTo>
                    <a:pt x="32" y="77"/>
                  </a:lnTo>
                  <a:lnTo>
                    <a:pt x="24" y="75"/>
                  </a:lnTo>
                  <a:lnTo>
                    <a:pt x="18" y="71"/>
                  </a:lnTo>
                  <a:lnTo>
                    <a:pt x="12" y="67"/>
                  </a:lnTo>
                  <a:lnTo>
                    <a:pt x="7" y="61"/>
                  </a:lnTo>
                  <a:lnTo>
                    <a:pt x="3" y="54"/>
                  </a:lnTo>
                  <a:lnTo>
                    <a:pt x="1" y="47"/>
                  </a:lnTo>
                  <a:lnTo>
                    <a:pt x="0" y="39"/>
                  </a:lnTo>
                  <a:lnTo>
                    <a:pt x="1" y="31"/>
                  </a:lnTo>
                  <a:lnTo>
                    <a:pt x="3" y="23"/>
                  </a:lnTo>
                  <a:lnTo>
                    <a:pt x="7" y="17"/>
                  </a:lnTo>
                  <a:lnTo>
                    <a:pt x="12" y="11"/>
                  </a:lnTo>
                  <a:lnTo>
                    <a:pt x="18" y="6"/>
                  </a:lnTo>
                  <a:lnTo>
                    <a:pt x="24" y="3"/>
                  </a:lnTo>
                  <a:lnTo>
                    <a:pt x="32" y="1"/>
                  </a:lnTo>
                  <a:lnTo>
                    <a:pt x="41" y="0"/>
                  </a:lnTo>
                  <a:lnTo>
                    <a:pt x="49" y="1"/>
                  </a:lnTo>
                  <a:lnTo>
                    <a:pt x="57" y="3"/>
                  </a:lnTo>
                  <a:lnTo>
                    <a:pt x="63" y="6"/>
                  </a:lnTo>
                  <a:lnTo>
                    <a:pt x="69" y="11"/>
                  </a:lnTo>
                  <a:lnTo>
                    <a:pt x="74" y="17"/>
                  </a:lnTo>
                  <a:lnTo>
                    <a:pt x="78" y="23"/>
                  </a:lnTo>
                  <a:lnTo>
                    <a:pt x="80" y="31"/>
                  </a:lnTo>
                  <a:lnTo>
                    <a:pt x="81" y="39"/>
                  </a:lnTo>
                  <a:lnTo>
                    <a:pt x="80" y="47"/>
                  </a:lnTo>
                  <a:lnTo>
                    <a:pt x="78" y="54"/>
                  </a:lnTo>
                  <a:lnTo>
                    <a:pt x="74" y="61"/>
                  </a:lnTo>
                  <a:lnTo>
                    <a:pt x="69" y="67"/>
                  </a:lnTo>
                  <a:lnTo>
                    <a:pt x="63" y="71"/>
                  </a:lnTo>
                  <a:lnTo>
                    <a:pt x="57" y="75"/>
                  </a:lnTo>
                  <a:lnTo>
                    <a:pt x="49" y="77"/>
                  </a:lnTo>
                  <a:lnTo>
                    <a:pt x="41" y="78"/>
                  </a:lnTo>
                  <a:close/>
                </a:path>
              </a:pathLst>
            </a:custGeom>
            <a:solidFill>
              <a:srgbClr val="C6AA6B"/>
            </a:solidFill>
            <a:ln w="9525">
              <a:noFill/>
              <a:round/>
              <a:headEnd/>
              <a:tailEnd/>
            </a:ln>
          </p:spPr>
          <p:txBody>
            <a:bodyPr/>
            <a:lstStyle/>
            <a:p>
              <a:endParaRPr lang="ar-SA"/>
            </a:p>
          </p:txBody>
        </p:sp>
        <p:sp>
          <p:nvSpPr>
            <p:cNvPr id="13" name="Freeform 70"/>
            <p:cNvSpPr>
              <a:spLocks/>
            </p:cNvSpPr>
            <p:nvPr/>
          </p:nvSpPr>
          <p:spPr bwMode="auto">
            <a:xfrm>
              <a:off x="3748" y="1125"/>
              <a:ext cx="83" cy="78"/>
            </a:xfrm>
            <a:custGeom>
              <a:avLst/>
              <a:gdLst>
                <a:gd name="T0" fmla="*/ 41 w 83"/>
                <a:gd name="T1" fmla="*/ 78 h 78"/>
                <a:gd name="T2" fmla="*/ 33 w 83"/>
                <a:gd name="T3" fmla="*/ 77 h 78"/>
                <a:gd name="T4" fmla="*/ 25 w 83"/>
                <a:gd name="T5" fmla="*/ 75 h 78"/>
                <a:gd name="T6" fmla="*/ 19 w 83"/>
                <a:gd name="T7" fmla="*/ 71 h 78"/>
                <a:gd name="T8" fmla="*/ 13 w 83"/>
                <a:gd name="T9" fmla="*/ 67 h 78"/>
                <a:gd name="T10" fmla="*/ 7 w 83"/>
                <a:gd name="T11" fmla="*/ 61 h 78"/>
                <a:gd name="T12" fmla="*/ 3 w 83"/>
                <a:gd name="T13" fmla="*/ 54 h 78"/>
                <a:gd name="T14" fmla="*/ 1 w 83"/>
                <a:gd name="T15" fmla="*/ 47 h 78"/>
                <a:gd name="T16" fmla="*/ 0 w 83"/>
                <a:gd name="T17" fmla="*/ 39 h 78"/>
                <a:gd name="T18" fmla="*/ 1 w 83"/>
                <a:gd name="T19" fmla="*/ 31 h 78"/>
                <a:gd name="T20" fmla="*/ 3 w 83"/>
                <a:gd name="T21" fmla="*/ 23 h 78"/>
                <a:gd name="T22" fmla="*/ 7 w 83"/>
                <a:gd name="T23" fmla="*/ 17 h 78"/>
                <a:gd name="T24" fmla="*/ 13 w 83"/>
                <a:gd name="T25" fmla="*/ 11 h 78"/>
                <a:gd name="T26" fmla="*/ 19 w 83"/>
                <a:gd name="T27" fmla="*/ 6 h 78"/>
                <a:gd name="T28" fmla="*/ 25 w 83"/>
                <a:gd name="T29" fmla="*/ 3 h 78"/>
                <a:gd name="T30" fmla="*/ 33 w 83"/>
                <a:gd name="T31" fmla="*/ 1 h 78"/>
                <a:gd name="T32" fmla="*/ 41 w 83"/>
                <a:gd name="T33" fmla="*/ 0 h 78"/>
                <a:gd name="T34" fmla="*/ 49 w 83"/>
                <a:gd name="T35" fmla="*/ 1 h 78"/>
                <a:gd name="T36" fmla="*/ 57 w 83"/>
                <a:gd name="T37" fmla="*/ 3 h 78"/>
                <a:gd name="T38" fmla="*/ 65 w 83"/>
                <a:gd name="T39" fmla="*/ 6 h 78"/>
                <a:gd name="T40" fmla="*/ 71 w 83"/>
                <a:gd name="T41" fmla="*/ 11 h 78"/>
                <a:gd name="T42" fmla="*/ 76 w 83"/>
                <a:gd name="T43" fmla="*/ 17 h 78"/>
                <a:gd name="T44" fmla="*/ 80 w 83"/>
                <a:gd name="T45" fmla="*/ 23 h 78"/>
                <a:gd name="T46" fmla="*/ 82 w 83"/>
                <a:gd name="T47" fmla="*/ 31 h 78"/>
                <a:gd name="T48" fmla="*/ 83 w 83"/>
                <a:gd name="T49" fmla="*/ 39 h 78"/>
                <a:gd name="T50" fmla="*/ 82 w 83"/>
                <a:gd name="T51" fmla="*/ 47 h 78"/>
                <a:gd name="T52" fmla="*/ 80 w 83"/>
                <a:gd name="T53" fmla="*/ 54 h 78"/>
                <a:gd name="T54" fmla="*/ 76 w 83"/>
                <a:gd name="T55" fmla="*/ 61 h 78"/>
                <a:gd name="T56" fmla="*/ 71 w 83"/>
                <a:gd name="T57" fmla="*/ 67 h 78"/>
                <a:gd name="T58" fmla="*/ 65 w 83"/>
                <a:gd name="T59" fmla="*/ 71 h 78"/>
                <a:gd name="T60" fmla="*/ 57 w 83"/>
                <a:gd name="T61" fmla="*/ 75 h 78"/>
                <a:gd name="T62" fmla="*/ 49 w 83"/>
                <a:gd name="T63" fmla="*/ 77 h 78"/>
                <a:gd name="T64" fmla="*/ 41 w 83"/>
                <a:gd name="T65" fmla="*/ 78 h 7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3"/>
                <a:gd name="T100" fmla="*/ 0 h 78"/>
                <a:gd name="T101" fmla="*/ 83 w 83"/>
                <a:gd name="T102" fmla="*/ 78 h 7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3" h="78">
                  <a:moveTo>
                    <a:pt x="41" y="78"/>
                  </a:moveTo>
                  <a:lnTo>
                    <a:pt x="33" y="77"/>
                  </a:lnTo>
                  <a:lnTo>
                    <a:pt x="25" y="75"/>
                  </a:lnTo>
                  <a:lnTo>
                    <a:pt x="19" y="71"/>
                  </a:lnTo>
                  <a:lnTo>
                    <a:pt x="13" y="67"/>
                  </a:lnTo>
                  <a:lnTo>
                    <a:pt x="7" y="61"/>
                  </a:lnTo>
                  <a:lnTo>
                    <a:pt x="3" y="54"/>
                  </a:lnTo>
                  <a:lnTo>
                    <a:pt x="1" y="47"/>
                  </a:lnTo>
                  <a:lnTo>
                    <a:pt x="0" y="39"/>
                  </a:lnTo>
                  <a:lnTo>
                    <a:pt x="1" y="31"/>
                  </a:lnTo>
                  <a:lnTo>
                    <a:pt x="3" y="23"/>
                  </a:lnTo>
                  <a:lnTo>
                    <a:pt x="7" y="17"/>
                  </a:lnTo>
                  <a:lnTo>
                    <a:pt x="13" y="11"/>
                  </a:lnTo>
                  <a:lnTo>
                    <a:pt x="19" y="6"/>
                  </a:lnTo>
                  <a:lnTo>
                    <a:pt x="25" y="3"/>
                  </a:lnTo>
                  <a:lnTo>
                    <a:pt x="33" y="1"/>
                  </a:lnTo>
                  <a:lnTo>
                    <a:pt x="41" y="0"/>
                  </a:lnTo>
                  <a:lnTo>
                    <a:pt x="49" y="1"/>
                  </a:lnTo>
                  <a:lnTo>
                    <a:pt x="57" y="3"/>
                  </a:lnTo>
                  <a:lnTo>
                    <a:pt x="65" y="6"/>
                  </a:lnTo>
                  <a:lnTo>
                    <a:pt x="71" y="11"/>
                  </a:lnTo>
                  <a:lnTo>
                    <a:pt x="76" y="17"/>
                  </a:lnTo>
                  <a:lnTo>
                    <a:pt x="80" y="23"/>
                  </a:lnTo>
                  <a:lnTo>
                    <a:pt x="82" y="31"/>
                  </a:lnTo>
                  <a:lnTo>
                    <a:pt x="83" y="39"/>
                  </a:lnTo>
                  <a:lnTo>
                    <a:pt x="82" y="47"/>
                  </a:lnTo>
                  <a:lnTo>
                    <a:pt x="80" y="54"/>
                  </a:lnTo>
                  <a:lnTo>
                    <a:pt x="76" y="61"/>
                  </a:lnTo>
                  <a:lnTo>
                    <a:pt x="71" y="67"/>
                  </a:lnTo>
                  <a:lnTo>
                    <a:pt x="65" y="71"/>
                  </a:lnTo>
                  <a:lnTo>
                    <a:pt x="57" y="75"/>
                  </a:lnTo>
                  <a:lnTo>
                    <a:pt x="49" y="77"/>
                  </a:lnTo>
                  <a:lnTo>
                    <a:pt x="41" y="78"/>
                  </a:lnTo>
                  <a:close/>
                </a:path>
              </a:pathLst>
            </a:custGeom>
            <a:solidFill>
              <a:srgbClr val="C6AA6B"/>
            </a:solidFill>
            <a:ln w="9525">
              <a:noFill/>
              <a:round/>
              <a:headEnd/>
              <a:tailEnd/>
            </a:ln>
          </p:spPr>
          <p:txBody>
            <a:bodyPr/>
            <a:lstStyle/>
            <a:p>
              <a:endParaRPr lang="ar-SA"/>
            </a:p>
          </p:txBody>
        </p:sp>
        <p:sp>
          <p:nvSpPr>
            <p:cNvPr id="14" name="Freeform 71"/>
            <p:cNvSpPr>
              <a:spLocks/>
            </p:cNvSpPr>
            <p:nvPr/>
          </p:nvSpPr>
          <p:spPr bwMode="auto">
            <a:xfrm>
              <a:off x="3748" y="1046"/>
              <a:ext cx="83" cy="79"/>
            </a:xfrm>
            <a:custGeom>
              <a:avLst/>
              <a:gdLst>
                <a:gd name="T0" fmla="*/ 41 w 83"/>
                <a:gd name="T1" fmla="*/ 79 h 79"/>
                <a:gd name="T2" fmla="*/ 33 w 83"/>
                <a:gd name="T3" fmla="*/ 78 h 79"/>
                <a:gd name="T4" fmla="*/ 25 w 83"/>
                <a:gd name="T5" fmla="*/ 76 h 79"/>
                <a:gd name="T6" fmla="*/ 19 w 83"/>
                <a:gd name="T7" fmla="*/ 73 h 79"/>
                <a:gd name="T8" fmla="*/ 13 w 83"/>
                <a:gd name="T9" fmla="*/ 68 h 79"/>
                <a:gd name="T10" fmla="*/ 7 w 83"/>
                <a:gd name="T11" fmla="*/ 62 h 79"/>
                <a:gd name="T12" fmla="*/ 3 w 83"/>
                <a:gd name="T13" fmla="*/ 56 h 79"/>
                <a:gd name="T14" fmla="*/ 1 w 83"/>
                <a:gd name="T15" fmla="*/ 48 h 79"/>
                <a:gd name="T16" fmla="*/ 0 w 83"/>
                <a:gd name="T17" fmla="*/ 40 h 79"/>
                <a:gd name="T18" fmla="*/ 1 w 83"/>
                <a:gd name="T19" fmla="*/ 32 h 79"/>
                <a:gd name="T20" fmla="*/ 3 w 83"/>
                <a:gd name="T21" fmla="*/ 25 h 79"/>
                <a:gd name="T22" fmla="*/ 7 w 83"/>
                <a:gd name="T23" fmla="*/ 18 h 79"/>
                <a:gd name="T24" fmla="*/ 13 w 83"/>
                <a:gd name="T25" fmla="*/ 12 h 79"/>
                <a:gd name="T26" fmla="*/ 19 w 83"/>
                <a:gd name="T27" fmla="*/ 8 h 79"/>
                <a:gd name="T28" fmla="*/ 25 w 83"/>
                <a:gd name="T29" fmla="*/ 4 h 79"/>
                <a:gd name="T30" fmla="*/ 33 w 83"/>
                <a:gd name="T31" fmla="*/ 1 h 79"/>
                <a:gd name="T32" fmla="*/ 41 w 83"/>
                <a:gd name="T33" fmla="*/ 0 h 79"/>
                <a:gd name="T34" fmla="*/ 49 w 83"/>
                <a:gd name="T35" fmla="*/ 1 h 79"/>
                <a:gd name="T36" fmla="*/ 57 w 83"/>
                <a:gd name="T37" fmla="*/ 4 h 79"/>
                <a:gd name="T38" fmla="*/ 65 w 83"/>
                <a:gd name="T39" fmla="*/ 8 h 79"/>
                <a:gd name="T40" fmla="*/ 71 w 83"/>
                <a:gd name="T41" fmla="*/ 12 h 79"/>
                <a:gd name="T42" fmla="*/ 76 w 83"/>
                <a:gd name="T43" fmla="*/ 18 h 79"/>
                <a:gd name="T44" fmla="*/ 80 w 83"/>
                <a:gd name="T45" fmla="*/ 25 h 79"/>
                <a:gd name="T46" fmla="*/ 82 w 83"/>
                <a:gd name="T47" fmla="*/ 32 h 79"/>
                <a:gd name="T48" fmla="*/ 83 w 83"/>
                <a:gd name="T49" fmla="*/ 40 h 79"/>
                <a:gd name="T50" fmla="*/ 82 w 83"/>
                <a:gd name="T51" fmla="*/ 48 h 79"/>
                <a:gd name="T52" fmla="*/ 80 w 83"/>
                <a:gd name="T53" fmla="*/ 56 h 79"/>
                <a:gd name="T54" fmla="*/ 76 w 83"/>
                <a:gd name="T55" fmla="*/ 62 h 79"/>
                <a:gd name="T56" fmla="*/ 71 w 83"/>
                <a:gd name="T57" fmla="*/ 68 h 79"/>
                <a:gd name="T58" fmla="*/ 65 w 83"/>
                <a:gd name="T59" fmla="*/ 73 h 79"/>
                <a:gd name="T60" fmla="*/ 57 w 83"/>
                <a:gd name="T61" fmla="*/ 76 h 79"/>
                <a:gd name="T62" fmla="*/ 49 w 83"/>
                <a:gd name="T63" fmla="*/ 78 h 79"/>
                <a:gd name="T64" fmla="*/ 41 w 83"/>
                <a:gd name="T65" fmla="*/ 79 h 7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3"/>
                <a:gd name="T100" fmla="*/ 0 h 79"/>
                <a:gd name="T101" fmla="*/ 83 w 83"/>
                <a:gd name="T102" fmla="*/ 79 h 7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3" h="79">
                  <a:moveTo>
                    <a:pt x="41" y="79"/>
                  </a:moveTo>
                  <a:lnTo>
                    <a:pt x="33" y="78"/>
                  </a:lnTo>
                  <a:lnTo>
                    <a:pt x="25" y="76"/>
                  </a:lnTo>
                  <a:lnTo>
                    <a:pt x="19" y="73"/>
                  </a:lnTo>
                  <a:lnTo>
                    <a:pt x="13" y="68"/>
                  </a:lnTo>
                  <a:lnTo>
                    <a:pt x="7" y="62"/>
                  </a:lnTo>
                  <a:lnTo>
                    <a:pt x="3" y="56"/>
                  </a:lnTo>
                  <a:lnTo>
                    <a:pt x="1" y="48"/>
                  </a:lnTo>
                  <a:lnTo>
                    <a:pt x="0" y="40"/>
                  </a:lnTo>
                  <a:lnTo>
                    <a:pt x="1" y="32"/>
                  </a:lnTo>
                  <a:lnTo>
                    <a:pt x="3" y="25"/>
                  </a:lnTo>
                  <a:lnTo>
                    <a:pt x="7" y="18"/>
                  </a:lnTo>
                  <a:lnTo>
                    <a:pt x="13" y="12"/>
                  </a:lnTo>
                  <a:lnTo>
                    <a:pt x="19" y="8"/>
                  </a:lnTo>
                  <a:lnTo>
                    <a:pt x="25" y="4"/>
                  </a:lnTo>
                  <a:lnTo>
                    <a:pt x="33" y="1"/>
                  </a:lnTo>
                  <a:lnTo>
                    <a:pt x="41" y="0"/>
                  </a:lnTo>
                  <a:lnTo>
                    <a:pt x="49" y="1"/>
                  </a:lnTo>
                  <a:lnTo>
                    <a:pt x="57" y="4"/>
                  </a:lnTo>
                  <a:lnTo>
                    <a:pt x="65" y="8"/>
                  </a:lnTo>
                  <a:lnTo>
                    <a:pt x="71" y="12"/>
                  </a:lnTo>
                  <a:lnTo>
                    <a:pt x="76" y="18"/>
                  </a:lnTo>
                  <a:lnTo>
                    <a:pt x="80" y="25"/>
                  </a:lnTo>
                  <a:lnTo>
                    <a:pt x="82" y="32"/>
                  </a:lnTo>
                  <a:lnTo>
                    <a:pt x="83" y="40"/>
                  </a:lnTo>
                  <a:lnTo>
                    <a:pt x="82" y="48"/>
                  </a:lnTo>
                  <a:lnTo>
                    <a:pt x="80" y="56"/>
                  </a:lnTo>
                  <a:lnTo>
                    <a:pt x="76" y="62"/>
                  </a:lnTo>
                  <a:lnTo>
                    <a:pt x="71" y="68"/>
                  </a:lnTo>
                  <a:lnTo>
                    <a:pt x="65" y="73"/>
                  </a:lnTo>
                  <a:lnTo>
                    <a:pt x="57" y="76"/>
                  </a:lnTo>
                  <a:lnTo>
                    <a:pt x="49" y="78"/>
                  </a:lnTo>
                  <a:lnTo>
                    <a:pt x="41" y="79"/>
                  </a:lnTo>
                  <a:close/>
                </a:path>
              </a:pathLst>
            </a:custGeom>
            <a:solidFill>
              <a:srgbClr val="C6AA6B"/>
            </a:solidFill>
            <a:ln w="9525">
              <a:noFill/>
              <a:round/>
              <a:headEnd/>
              <a:tailEnd/>
            </a:ln>
          </p:spPr>
          <p:txBody>
            <a:bodyPr/>
            <a:lstStyle/>
            <a:p>
              <a:endParaRPr lang="ar-SA"/>
            </a:p>
          </p:txBody>
        </p:sp>
        <p:sp>
          <p:nvSpPr>
            <p:cNvPr id="15" name="Freeform 72"/>
            <p:cNvSpPr>
              <a:spLocks/>
            </p:cNvSpPr>
            <p:nvPr/>
          </p:nvSpPr>
          <p:spPr bwMode="auto">
            <a:xfrm>
              <a:off x="3830" y="1046"/>
              <a:ext cx="81" cy="79"/>
            </a:xfrm>
            <a:custGeom>
              <a:avLst/>
              <a:gdLst>
                <a:gd name="T0" fmla="*/ 41 w 81"/>
                <a:gd name="T1" fmla="*/ 79 h 79"/>
                <a:gd name="T2" fmla="*/ 32 w 81"/>
                <a:gd name="T3" fmla="*/ 78 h 79"/>
                <a:gd name="T4" fmla="*/ 24 w 81"/>
                <a:gd name="T5" fmla="*/ 76 h 79"/>
                <a:gd name="T6" fmla="*/ 17 w 81"/>
                <a:gd name="T7" fmla="*/ 73 h 79"/>
                <a:gd name="T8" fmla="*/ 11 w 81"/>
                <a:gd name="T9" fmla="*/ 68 h 79"/>
                <a:gd name="T10" fmla="*/ 7 w 81"/>
                <a:gd name="T11" fmla="*/ 62 h 79"/>
                <a:gd name="T12" fmla="*/ 3 w 81"/>
                <a:gd name="T13" fmla="*/ 56 h 79"/>
                <a:gd name="T14" fmla="*/ 1 w 81"/>
                <a:gd name="T15" fmla="*/ 48 h 79"/>
                <a:gd name="T16" fmla="*/ 0 w 81"/>
                <a:gd name="T17" fmla="*/ 40 h 79"/>
                <a:gd name="T18" fmla="*/ 1 w 81"/>
                <a:gd name="T19" fmla="*/ 32 h 79"/>
                <a:gd name="T20" fmla="*/ 3 w 81"/>
                <a:gd name="T21" fmla="*/ 25 h 79"/>
                <a:gd name="T22" fmla="*/ 7 w 81"/>
                <a:gd name="T23" fmla="*/ 18 h 79"/>
                <a:gd name="T24" fmla="*/ 11 w 81"/>
                <a:gd name="T25" fmla="*/ 12 h 79"/>
                <a:gd name="T26" fmla="*/ 17 w 81"/>
                <a:gd name="T27" fmla="*/ 8 h 79"/>
                <a:gd name="T28" fmla="*/ 24 w 81"/>
                <a:gd name="T29" fmla="*/ 4 h 79"/>
                <a:gd name="T30" fmla="*/ 32 w 81"/>
                <a:gd name="T31" fmla="*/ 1 h 79"/>
                <a:gd name="T32" fmla="*/ 41 w 81"/>
                <a:gd name="T33" fmla="*/ 0 h 79"/>
                <a:gd name="T34" fmla="*/ 49 w 81"/>
                <a:gd name="T35" fmla="*/ 1 h 79"/>
                <a:gd name="T36" fmla="*/ 57 w 81"/>
                <a:gd name="T37" fmla="*/ 4 h 79"/>
                <a:gd name="T38" fmla="*/ 63 w 81"/>
                <a:gd name="T39" fmla="*/ 8 h 79"/>
                <a:gd name="T40" fmla="*/ 69 w 81"/>
                <a:gd name="T41" fmla="*/ 12 h 79"/>
                <a:gd name="T42" fmla="*/ 74 w 81"/>
                <a:gd name="T43" fmla="*/ 18 h 79"/>
                <a:gd name="T44" fmla="*/ 78 w 81"/>
                <a:gd name="T45" fmla="*/ 25 h 79"/>
                <a:gd name="T46" fmla="*/ 80 w 81"/>
                <a:gd name="T47" fmla="*/ 32 h 79"/>
                <a:gd name="T48" fmla="*/ 81 w 81"/>
                <a:gd name="T49" fmla="*/ 40 h 79"/>
                <a:gd name="T50" fmla="*/ 80 w 81"/>
                <a:gd name="T51" fmla="*/ 48 h 79"/>
                <a:gd name="T52" fmla="*/ 78 w 81"/>
                <a:gd name="T53" fmla="*/ 56 h 79"/>
                <a:gd name="T54" fmla="*/ 74 w 81"/>
                <a:gd name="T55" fmla="*/ 62 h 79"/>
                <a:gd name="T56" fmla="*/ 69 w 81"/>
                <a:gd name="T57" fmla="*/ 68 h 79"/>
                <a:gd name="T58" fmla="*/ 63 w 81"/>
                <a:gd name="T59" fmla="*/ 73 h 79"/>
                <a:gd name="T60" fmla="*/ 57 w 81"/>
                <a:gd name="T61" fmla="*/ 76 h 79"/>
                <a:gd name="T62" fmla="*/ 49 w 81"/>
                <a:gd name="T63" fmla="*/ 78 h 79"/>
                <a:gd name="T64" fmla="*/ 41 w 81"/>
                <a:gd name="T65" fmla="*/ 79 h 7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1"/>
                <a:gd name="T100" fmla="*/ 0 h 79"/>
                <a:gd name="T101" fmla="*/ 81 w 81"/>
                <a:gd name="T102" fmla="*/ 79 h 7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1" h="79">
                  <a:moveTo>
                    <a:pt x="41" y="79"/>
                  </a:moveTo>
                  <a:lnTo>
                    <a:pt x="32" y="78"/>
                  </a:lnTo>
                  <a:lnTo>
                    <a:pt x="24" y="76"/>
                  </a:lnTo>
                  <a:lnTo>
                    <a:pt x="17" y="73"/>
                  </a:lnTo>
                  <a:lnTo>
                    <a:pt x="11" y="68"/>
                  </a:lnTo>
                  <a:lnTo>
                    <a:pt x="7" y="62"/>
                  </a:lnTo>
                  <a:lnTo>
                    <a:pt x="3" y="56"/>
                  </a:lnTo>
                  <a:lnTo>
                    <a:pt x="1" y="48"/>
                  </a:lnTo>
                  <a:lnTo>
                    <a:pt x="0" y="40"/>
                  </a:lnTo>
                  <a:lnTo>
                    <a:pt x="1" y="32"/>
                  </a:lnTo>
                  <a:lnTo>
                    <a:pt x="3" y="25"/>
                  </a:lnTo>
                  <a:lnTo>
                    <a:pt x="7" y="18"/>
                  </a:lnTo>
                  <a:lnTo>
                    <a:pt x="11" y="12"/>
                  </a:lnTo>
                  <a:lnTo>
                    <a:pt x="17" y="8"/>
                  </a:lnTo>
                  <a:lnTo>
                    <a:pt x="24" y="4"/>
                  </a:lnTo>
                  <a:lnTo>
                    <a:pt x="32" y="1"/>
                  </a:lnTo>
                  <a:lnTo>
                    <a:pt x="41" y="0"/>
                  </a:lnTo>
                  <a:lnTo>
                    <a:pt x="49" y="1"/>
                  </a:lnTo>
                  <a:lnTo>
                    <a:pt x="57" y="4"/>
                  </a:lnTo>
                  <a:lnTo>
                    <a:pt x="63" y="8"/>
                  </a:lnTo>
                  <a:lnTo>
                    <a:pt x="69" y="12"/>
                  </a:lnTo>
                  <a:lnTo>
                    <a:pt x="74" y="18"/>
                  </a:lnTo>
                  <a:lnTo>
                    <a:pt x="78" y="25"/>
                  </a:lnTo>
                  <a:lnTo>
                    <a:pt x="80" y="32"/>
                  </a:lnTo>
                  <a:lnTo>
                    <a:pt x="81" y="40"/>
                  </a:lnTo>
                  <a:lnTo>
                    <a:pt x="80" y="48"/>
                  </a:lnTo>
                  <a:lnTo>
                    <a:pt x="78" y="56"/>
                  </a:lnTo>
                  <a:lnTo>
                    <a:pt x="74" y="62"/>
                  </a:lnTo>
                  <a:lnTo>
                    <a:pt x="69" y="68"/>
                  </a:lnTo>
                  <a:lnTo>
                    <a:pt x="63" y="73"/>
                  </a:lnTo>
                  <a:lnTo>
                    <a:pt x="57" y="76"/>
                  </a:lnTo>
                  <a:lnTo>
                    <a:pt x="49" y="78"/>
                  </a:lnTo>
                  <a:lnTo>
                    <a:pt x="41" y="79"/>
                  </a:lnTo>
                  <a:close/>
                </a:path>
              </a:pathLst>
            </a:custGeom>
            <a:solidFill>
              <a:srgbClr val="C6AA6B"/>
            </a:solidFill>
            <a:ln w="9525">
              <a:noFill/>
              <a:round/>
              <a:headEnd/>
              <a:tailEnd/>
            </a:ln>
          </p:spPr>
          <p:txBody>
            <a:bodyPr/>
            <a:lstStyle/>
            <a:p>
              <a:endParaRPr lang="ar-SA"/>
            </a:p>
          </p:txBody>
        </p:sp>
        <p:sp>
          <p:nvSpPr>
            <p:cNvPr id="16" name="Freeform 73"/>
            <p:cNvSpPr>
              <a:spLocks/>
            </p:cNvSpPr>
            <p:nvPr/>
          </p:nvSpPr>
          <p:spPr bwMode="auto">
            <a:xfrm>
              <a:off x="3911" y="1046"/>
              <a:ext cx="82" cy="79"/>
            </a:xfrm>
            <a:custGeom>
              <a:avLst/>
              <a:gdLst>
                <a:gd name="T0" fmla="*/ 41 w 82"/>
                <a:gd name="T1" fmla="*/ 79 h 79"/>
                <a:gd name="T2" fmla="*/ 33 w 82"/>
                <a:gd name="T3" fmla="*/ 78 h 79"/>
                <a:gd name="T4" fmla="*/ 25 w 82"/>
                <a:gd name="T5" fmla="*/ 76 h 79"/>
                <a:gd name="T6" fmla="*/ 19 w 82"/>
                <a:gd name="T7" fmla="*/ 73 h 79"/>
                <a:gd name="T8" fmla="*/ 13 w 82"/>
                <a:gd name="T9" fmla="*/ 68 h 79"/>
                <a:gd name="T10" fmla="*/ 7 w 82"/>
                <a:gd name="T11" fmla="*/ 62 h 79"/>
                <a:gd name="T12" fmla="*/ 3 w 82"/>
                <a:gd name="T13" fmla="*/ 56 h 79"/>
                <a:gd name="T14" fmla="*/ 1 w 82"/>
                <a:gd name="T15" fmla="*/ 48 h 79"/>
                <a:gd name="T16" fmla="*/ 0 w 82"/>
                <a:gd name="T17" fmla="*/ 40 h 79"/>
                <a:gd name="T18" fmla="*/ 1 w 82"/>
                <a:gd name="T19" fmla="*/ 32 h 79"/>
                <a:gd name="T20" fmla="*/ 3 w 82"/>
                <a:gd name="T21" fmla="*/ 25 h 79"/>
                <a:gd name="T22" fmla="*/ 7 w 82"/>
                <a:gd name="T23" fmla="*/ 18 h 79"/>
                <a:gd name="T24" fmla="*/ 13 w 82"/>
                <a:gd name="T25" fmla="*/ 12 h 79"/>
                <a:gd name="T26" fmla="*/ 19 w 82"/>
                <a:gd name="T27" fmla="*/ 8 h 79"/>
                <a:gd name="T28" fmla="*/ 25 w 82"/>
                <a:gd name="T29" fmla="*/ 4 h 79"/>
                <a:gd name="T30" fmla="*/ 33 w 82"/>
                <a:gd name="T31" fmla="*/ 1 h 79"/>
                <a:gd name="T32" fmla="*/ 41 w 82"/>
                <a:gd name="T33" fmla="*/ 0 h 79"/>
                <a:gd name="T34" fmla="*/ 49 w 82"/>
                <a:gd name="T35" fmla="*/ 1 h 79"/>
                <a:gd name="T36" fmla="*/ 57 w 82"/>
                <a:gd name="T37" fmla="*/ 4 h 79"/>
                <a:gd name="T38" fmla="*/ 64 w 82"/>
                <a:gd name="T39" fmla="*/ 8 h 79"/>
                <a:gd name="T40" fmla="*/ 70 w 82"/>
                <a:gd name="T41" fmla="*/ 12 h 79"/>
                <a:gd name="T42" fmla="*/ 75 w 82"/>
                <a:gd name="T43" fmla="*/ 18 h 79"/>
                <a:gd name="T44" fmla="*/ 79 w 82"/>
                <a:gd name="T45" fmla="*/ 25 h 79"/>
                <a:gd name="T46" fmla="*/ 81 w 82"/>
                <a:gd name="T47" fmla="*/ 32 h 79"/>
                <a:gd name="T48" fmla="*/ 82 w 82"/>
                <a:gd name="T49" fmla="*/ 40 h 79"/>
                <a:gd name="T50" fmla="*/ 81 w 82"/>
                <a:gd name="T51" fmla="*/ 48 h 79"/>
                <a:gd name="T52" fmla="*/ 79 w 82"/>
                <a:gd name="T53" fmla="*/ 56 h 79"/>
                <a:gd name="T54" fmla="*/ 75 w 82"/>
                <a:gd name="T55" fmla="*/ 62 h 79"/>
                <a:gd name="T56" fmla="*/ 70 w 82"/>
                <a:gd name="T57" fmla="*/ 68 h 79"/>
                <a:gd name="T58" fmla="*/ 64 w 82"/>
                <a:gd name="T59" fmla="*/ 73 h 79"/>
                <a:gd name="T60" fmla="*/ 57 w 82"/>
                <a:gd name="T61" fmla="*/ 76 h 79"/>
                <a:gd name="T62" fmla="*/ 49 w 82"/>
                <a:gd name="T63" fmla="*/ 78 h 79"/>
                <a:gd name="T64" fmla="*/ 41 w 82"/>
                <a:gd name="T65" fmla="*/ 79 h 7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2"/>
                <a:gd name="T100" fmla="*/ 0 h 79"/>
                <a:gd name="T101" fmla="*/ 82 w 82"/>
                <a:gd name="T102" fmla="*/ 79 h 7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2" h="79">
                  <a:moveTo>
                    <a:pt x="41" y="79"/>
                  </a:moveTo>
                  <a:lnTo>
                    <a:pt x="33" y="78"/>
                  </a:lnTo>
                  <a:lnTo>
                    <a:pt x="25" y="76"/>
                  </a:lnTo>
                  <a:lnTo>
                    <a:pt x="19" y="73"/>
                  </a:lnTo>
                  <a:lnTo>
                    <a:pt x="13" y="68"/>
                  </a:lnTo>
                  <a:lnTo>
                    <a:pt x="7" y="62"/>
                  </a:lnTo>
                  <a:lnTo>
                    <a:pt x="3" y="56"/>
                  </a:lnTo>
                  <a:lnTo>
                    <a:pt x="1" y="48"/>
                  </a:lnTo>
                  <a:lnTo>
                    <a:pt x="0" y="40"/>
                  </a:lnTo>
                  <a:lnTo>
                    <a:pt x="1" y="32"/>
                  </a:lnTo>
                  <a:lnTo>
                    <a:pt x="3" y="25"/>
                  </a:lnTo>
                  <a:lnTo>
                    <a:pt x="7" y="18"/>
                  </a:lnTo>
                  <a:lnTo>
                    <a:pt x="13" y="12"/>
                  </a:lnTo>
                  <a:lnTo>
                    <a:pt x="19" y="8"/>
                  </a:lnTo>
                  <a:lnTo>
                    <a:pt x="25" y="4"/>
                  </a:lnTo>
                  <a:lnTo>
                    <a:pt x="33" y="1"/>
                  </a:lnTo>
                  <a:lnTo>
                    <a:pt x="41" y="0"/>
                  </a:lnTo>
                  <a:lnTo>
                    <a:pt x="49" y="1"/>
                  </a:lnTo>
                  <a:lnTo>
                    <a:pt x="57" y="4"/>
                  </a:lnTo>
                  <a:lnTo>
                    <a:pt x="64" y="8"/>
                  </a:lnTo>
                  <a:lnTo>
                    <a:pt x="70" y="12"/>
                  </a:lnTo>
                  <a:lnTo>
                    <a:pt x="75" y="18"/>
                  </a:lnTo>
                  <a:lnTo>
                    <a:pt x="79" y="25"/>
                  </a:lnTo>
                  <a:lnTo>
                    <a:pt x="81" y="32"/>
                  </a:lnTo>
                  <a:lnTo>
                    <a:pt x="82" y="40"/>
                  </a:lnTo>
                  <a:lnTo>
                    <a:pt x="81" y="48"/>
                  </a:lnTo>
                  <a:lnTo>
                    <a:pt x="79" y="56"/>
                  </a:lnTo>
                  <a:lnTo>
                    <a:pt x="75" y="62"/>
                  </a:lnTo>
                  <a:lnTo>
                    <a:pt x="70" y="68"/>
                  </a:lnTo>
                  <a:lnTo>
                    <a:pt x="64" y="73"/>
                  </a:lnTo>
                  <a:lnTo>
                    <a:pt x="57" y="76"/>
                  </a:lnTo>
                  <a:lnTo>
                    <a:pt x="49" y="78"/>
                  </a:lnTo>
                  <a:lnTo>
                    <a:pt x="41" y="79"/>
                  </a:lnTo>
                  <a:close/>
                </a:path>
              </a:pathLst>
            </a:custGeom>
            <a:solidFill>
              <a:srgbClr val="C6AA6B"/>
            </a:solidFill>
            <a:ln w="9525">
              <a:noFill/>
              <a:round/>
              <a:headEnd/>
              <a:tailEnd/>
            </a:ln>
          </p:spPr>
          <p:txBody>
            <a:bodyPr/>
            <a:lstStyle/>
            <a:p>
              <a:endParaRPr lang="ar-SA"/>
            </a:p>
          </p:txBody>
        </p:sp>
        <p:sp>
          <p:nvSpPr>
            <p:cNvPr id="17" name="Freeform 74"/>
            <p:cNvSpPr>
              <a:spLocks/>
            </p:cNvSpPr>
            <p:nvPr/>
          </p:nvSpPr>
          <p:spPr bwMode="auto">
            <a:xfrm>
              <a:off x="3105" y="1345"/>
              <a:ext cx="293" cy="490"/>
            </a:xfrm>
            <a:custGeom>
              <a:avLst/>
              <a:gdLst>
                <a:gd name="T0" fmla="*/ 0 w 293"/>
                <a:gd name="T1" fmla="*/ 444 h 490"/>
                <a:gd name="T2" fmla="*/ 3 w 293"/>
                <a:gd name="T3" fmla="*/ 443 h 490"/>
                <a:gd name="T4" fmla="*/ 12 w 293"/>
                <a:gd name="T5" fmla="*/ 441 h 490"/>
                <a:gd name="T6" fmla="*/ 26 w 293"/>
                <a:gd name="T7" fmla="*/ 436 h 490"/>
                <a:gd name="T8" fmla="*/ 44 w 293"/>
                <a:gd name="T9" fmla="*/ 429 h 490"/>
                <a:gd name="T10" fmla="*/ 64 w 293"/>
                <a:gd name="T11" fmla="*/ 420 h 490"/>
                <a:gd name="T12" fmla="*/ 88 w 293"/>
                <a:gd name="T13" fmla="*/ 407 h 490"/>
                <a:gd name="T14" fmla="*/ 113 w 293"/>
                <a:gd name="T15" fmla="*/ 389 h 490"/>
                <a:gd name="T16" fmla="*/ 140 w 293"/>
                <a:gd name="T17" fmla="*/ 368 h 490"/>
                <a:gd name="T18" fmla="*/ 165 w 293"/>
                <a:gd name="T19" fmla="*/ 342 h 490"/>
                <a:gd name="T20" fmla="*/ 191 w 293"/>
                <a:gd name="T21" fmla="*/ 311 h 490"/>
                <a:gd name="T22" fmla="*/ 214 w 293"/>
                <a:gd name="T23" fmla="*/ 275 h 490"/>
                <a:gd name="T24" fmla="*/ 236 w 293"/>
                <a:gd name="T25" fmla="*/ 233 h 490"/>
                <a:gd name="T26" fmla="*/ 254 w 293"/>
                <a:gd name="T27" fmla="*/ 186 h 490"/>
                <a:gd name="T28" fmla="*/ 268 w 293"/>
                <a:gd name="T29" fmla="*/ 130 h 490"/>
                <a:gd name="T30" fmla="*/ 277 w 293"/>
                <a:gd name="T31" fmla="*/ 69 h 490"/>
                <a:gd name="T32" fmla="*/ 282 w 293"/>
                <a:gd name="T33" fmla="*/ 0 h 490"/>
                <a:gd name="T34" fmla="*/ 283 w 293"/>
                <a:gd name="T35" fmla="*/ 5 h 490"/>
                <a:gd name="T36" fmla="*/ 285 w 293"/>
                <a:gd name="T37" fmla="*/ 18 h 490"/>
                <a:gd name="T38" fmla="*/ 288 w 293"/>
                <a:gd name="T39" fmla="*/ 41 h 490"/>
                <a:gd name="T40" fmla="*/ 291 w 293"/>
                <a:gd name="T41" fmla="*/ 69 h 490"/>
                <a:gd name="T42" fmla="*/ 293 w 293"/>
                <a:gd name="T43" fmla="*/ 103 h 490"/>
                <a:gd name="T44" fmla="*/ 293 w 293"/>
                <a:gd name="T45" fmla="*/ 141 h 490"/>
                <a:gd name="T46" fmla="*/ 291 w 293"/>
                <a:gd name="T47" fmla="*/ 181 h 490"/>
                <a:gd name="T48" fmla="*/ 286 w 293"/>
                <a:gd name="T49" fmla="*/ 224 h 490"/>
                <a:gd name="T50" fmla="*/ 275 w 293"/>
                <a:gd name="T51" fmla="*/ 268 h 490"/>
                <a:gd name="T52" fmla="*/ 261 w 293"/>
                <a:gd name="T53" fmla="*/ 311 h 490"/>
                <a:gd name="T54" fmla="*/ 242 w 293"/>
                <a:gd name="T55" fmla="*/ 353 h 490"/>
                <a:gd name="T56" fmla="*/ 215 w 293"/>
                <a:gd name="T57" fmla="*/ 390 h 490"/>
                <a:gd name="T58" fmla="*/ 182 w 293"/>
                <a:gd name="T59" fmla="*/ 425 h 490"/>
                <a:gd name="T60" fmla="*/ 141 w 293"/>
                <a:gd name="T61" fmla="*/ 454 h 490"/>
                <a:gd name="T62" fmla="*/ 91 w 293"/>
                <a:gd name="T63" fmla="*/ 476 h 490"/>
                <a:gd name="T64" fmla="*/ 32 w 293"/>
                <a:gd name="T65" fmla="*/ 490 h 490"/>
                <a:gd name="T66" fmla="*/ 0 w 293"/>
                <a:gd name="T67" fmla="*/ 444 h 49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93"/>
                <a:gd name="T103" fmla="*/ 0 h 490"/>
                <a:gd name="T104" fmla="*/ 293 w 293"/>
                <a:gd name="T105" fmla="*/ 490 h 49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93" h="490">
                  <a:moveTo>
                    <a:pt x="0" y="444"/>
                  </a:moveTo>
                  <a:lnTo>
                    <a:pt x="3" y="443"/>
                  </a:lnTo>
                  <a:lnTo>
                    <a:pt x="12" y="441"/>
                  </a:lnTo>
                  <a:lnTo>
                    <a:pt x="26" y="436"/>
                  </a:lnTo>
                  <a:lnTo>
                    <a:pt x="44" y="429"/>
                  </a:lnTo>
                  <a:lnTo>
                    <a:pt x="64" y="420"/>
                  </a:lnTo>
                  <a:lnTo>
                    <a:pt x="88" y="407"/>
                  </a:lnTo>
                  <a:lnTo>
                    <a:pt x="113" y="389"/>
                  </a:lnTo>
                  <a:lnTo>
                    <a:pt x="140" y="368"/>
                  </a:lnTo>
                  <a:lnTo>
                    <a:pt x="165" y="342"/>
                  </a:lnTo>
                  <a:lnTo>
                    <a:pt x="191" y="311"/>
                  </a:lnTo>
                  <a:lnTo>
                    <a:pt x="214" y="275"/>
                  </a:lnTo>
                  <a:lnTo>
                    <a:pt x="236" y="233"/>
                  </a:lnTo>
                  <a:lnTo>
                    <a:pt x="254" y="186"/>
                  </a:lnTo>
                  <a:lnTo>
                    <a:pt x="268" y="130"/>
                  </a:lnTo>
                  <a:lnTo>
                    <a:pt x="277" y="69"/>
                  </a:lnTo>
                  <a:lnTo>
                    <a:pt x="282" y="0"/>
                  </a:lnTo>
                  <a:lnTo>
                    <a:pt x="283" y="5"/>
                  </a:lnTo>
                  <a:lnTo>
                    <a:pt x="285" y="18"/>
                  </a:lnTo>
                  <a:lnTo>
                    <a:pt x="288" y="41"/>
                  </a:lnTo>
                  <a:lnTo>
                    <a:pt x="291" y="69"/>
                  </a:lnTo>
                  <a:lnTo>
                    <a:pt x="293" y="103"/>
                  </a:lnTo>
                  <a:lnTo>
                    <a:pt x="293" y="141"/>
                  </a:lnTo>
                  <a:lnTo>
                    <a:pt x="291" y="181"/>
                  </a:lnTo>
                  <a:lnTo>
                    <a:pt x="286" y="224"/>
                  </a:lnTo>
                  <a:lnTo>
                    <a:pt x="275" y="268"/>
                  </a:lnTo>
                  <a:lnTo>
                    <a:pt x="261" y="311"/>
                  </a:lnTo>
                  <a:lnTo>
                    <a:pt x="242" y="353"/>
                  </a:lnTo>
                  <a:lnTo>
                    <a:pt x="215" y="390"/>
                  </a:lnTo>
                  <a:lnTo>
                    <a:pt x="182" y="425"/>
                  </a:lnTo>
                  <a:lnTo>
                    <a:pt x="141" y="454"/>
                  </a:lnTo>
                  <a:lnTo>
                    <a:pt x="91" y="476"/>
                  </a:lnTo>
                  <a:lnTo>
                    <a:pt x="32" y="490"/>
                  </a:lnTo>
                  <a:lnTo>
                    <a:pt x="0" y="444"/>
                  </a:lnTo>
                  <a:close/>
                </a:path>
              </a:pathLst>
            </a:custGeom>
            <a:solidFill>
              <a:schemeClr val="folHlink"/>
            </a:solidFill>
            <a:ln w="9525">
              <a:noFill/>
              <a:round/>
              <a:headEnd/>
              <a:tailEnd/>
            </a:ln>
          </p:spPr>
          <p:txBody>
            <a:bodyPr/>
            <a:lstStyle/>
            <a:p>
              <a:endParaRPr lang="ar-SA"/>
            </a:p>
          </p:txBody>
        </p:sp>
        <p:sp>
          <p:nvSpPr>
            <p:cNvPr id="18" name="Freeform 75"/>
            <p:cNvSpPr>
              <a:spLocks/>
            </p:cNvSpPr>
            <p:nvPr/>
          </p:nvSpPr>
          <p:spPr bwMode="auto">
            <a:xfrm>
              <a:off x="2885" y="1695"/>
              <a:ext cx="87" cy="390"/>
            </a:xfrm>
            <a:custGeom>
              <a:avLst/>
              <a:gdLst>
                <a:gd name="T0" fmla="*/ 35 w 87"/>
                <a:gd name="T1" fmla="*/ 0 h 390"/>
                <a:gd name="T2" fmla="*/ 33 w 87"/>
                <a:gd name="T3" fmla="*/ 5 h 390"/>
                <a:gd name="T4" fmla="*/ 29 w 87"/>
                <a:gd name="T5" fmla="*/ 18 h 390"/>
                <a:gd name="T6" fmla="*/ 24 w 87"/>
                <a:gd name="T7" fmla="*/ 36 h 390"/>
                <a:gd name="T8" fmla="*/ 16 w 87"/>
                <a:gd name="T9" fmla="*/ 59 h 390"/>
                <a:gd name="T10" fmla="*/ 10 w 87"/>
                <a:gd name="T11" fmla="*/ 82 h 390"/>
                <a:gd name="T12" fmla="*/ 4 w 87"/>
                <a:gd name="T13" fmla="*/ 105 h 390"/>
                <a:gd name="T14" fmla="*/ 1 w 87"/>
                <a:gd name="T15" fmla="*/ 124 h 390"/>
                <a:gd name="T16" fmla="*/ 0 w 87"/>
                <a:gd name="T17" fmla="*/ 136 h 390"/>
                <a:gd name="T18" fmla="*/ 3 w 87"/>
                <a:gd name="T19" fmla="*/ 153 h 390"/>
                <a:gd name="T20" fmla="*/ 10 w 87"/>
                <a:gd name="T21" fmla="*/ 185 h 390"/>
                <a:gd name="T22" fmla="*/ 21 w 87"/>
                <a:gd name="T23" fmla="*/ 226 h 390"/>
                <a:gd name="T24" fmla="*/ 31 w 87"/>
                <a:gd name="T25" fmla="*/ 272 h 390"/>
                <a:gd name="T26" fmla="*/ 42 w 87"/>
                <a:gd name="T27" fmla="*/ 315 h 390"/>
                <a:gd name="T28" fmla="*/ 51 w 87"/>
                <a:gd name="T29" fmla="*/ 353 h 390"/>
                <a:gd name="T30" fmla="*/ 58 w 87"/>
                <a:gd name="T31" fmla="*/ 380 h 390"/>
                <a:gd name="T32" fmla="*/ 60 w 87"/>
                <a:gd name="T33" fmla="*/ 390 h 390"/>
                <a:gd name="T34" fmla="*/ 64 w 87"/>
                <a:gd name="T35" fmla="*/ 356 h 390"/>
                <a:gd name="T36" fmla="*/ 75 w 87"/>
                <a:gd name="T37" fmla="*/ 281 h 390"/>
                <a:gd name="T38" fmla="*/ 84 w 87"/>
                <a:gd name="T39" fmla="*/ 199 h 390"/>
                <a:gd name="T40" fmla="*/ 87 w 87"/>
                <a:gd name="T41" fmla="*/ 150 h 390"/>
                <a:gd name="T42" fmla="*/ 84 w 87"/>
                <a:gd name="T43" fmla="*/ 136 h 390"/>
                <a:gd name="T44" fmla="*/ 78 w 87"/>
                <a:gd name="T45" fmla="*/ 115 h 390"/>
                <a:gd name="T46" fmla="*/ 69 w 87"/>
                <a:gd name="T47" fmla="*/ 90 h 390"/>
                <a:gd name="T48" fmla="*/ 60 w 87"/>
                <a:gd name="T49" fmla="*/ 64 h 390"/>
                <a:gd name="T50" fmla="*/ 51 w 87"/>
                <a:gd name="T51" fmla="*/ 39 h 390"/>
                <a:gd name="T52" fmla="*/ 43 w 87"/>
                <a:gd name="T53" fmla="*/ 19 h 390"/>
                <a:gd name="T54" fmla="*/ 37 w 87"/>
                <a:gd name="T55" fmla="*/ 5 h 390"/>
                <a:gd name="T56" fmla="*/ 35 w 87"/>
                <a:gd name="T57" fmla="*/ 0 h 39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7"/>
                <a:gd name="T88" fmla="*/ 0 h 390"/>
                <a:gd name="T89" fmla="*/ 87 w 87"/>
                <a:gd name="T90" fmla="*/ 390 h 39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7" h="390">
                  <a:moveTo>
                    <a:pt x="35" y="0"/>
                  </a:moveTo>
                  <a:lnTo>
                    <a:pt x="33" y="5"/>
                  </a:lnTo>
                  <a:lnTo>
                    <a:pt x="29" y="18"/>
                  </a:lnTo>
                  <a:lnTo>
                    <a:pt x="24" y="36"/>
                  </a:lnTo>
                  <a:lnTo>
                    <a:pt x="16" y="59"/>
                  </a:lnTo>
                  <a:lnTo>
                    <a:pt x="10" y="82"/>
                  </a:lnTo>
                  <a:lnTo>
                    <a:pt x="4" y="105"/>
                  </a:lnTo>
                  <a:lnTo>
                    <a:pt x="1" y="124"/>
                  </a:lnTo>
                  <a:lnTo>
                    <a:pt x="0" y="136"/>
                  </a:lnTo>
                  <a:lnTo>
                    <a:pt x="3" y="153"/>
                  </a:lnTo>
                  <a:lnTo>
                    <a:pt x="10" y="185"/>
                  </a:lnTo>
                  <a:lnTo>
                    <a:pt x="21" y="226"/>
                  </a:lnTo>
                  <a:lnTo>
                    <a:pt x="31" y="272"/>
                  </a:lnTo>
                  <a:lnTo>
                    <a:pt x="42" y="315"/>
                  </a:lnTo>
                  <a:lnTo>
                    <a:pt x="51" y="353"/>
                  </a:lnTo>
                  <a:lnTo>
                    <a:pt x="58" y="380"/>
                  </a:lnTo>
                  <a:lnTo>
                    <a:pt x="60" y="390"/>
                  </a:lnTo>
                  <a:lnTo>
                    <a:pt x="64" y="356"/>
                  </a:lnTo>
                  <a:lnTo>
                    <a:pt x="75" y="281"/>
                  </a:lnTo>
                  <a:lnTo>
                    <a:pt x="84" y="199"/>
                  </a:lnTo>
                  <a:lnTo>
                    <a:pt x="87" y="150"/>
                  </a:lnTo>
                  <a:lnTo>
                    <a:pt x="84" y="136"/>
                  </a:lnTo>
                  <a:lnTo>
                    <a:pt x="78" y="115"/>
                  </a:lnTo>
                  <a:lnTo>
                    <a:pt x="69" y="90"/>
                  </a:lnTo>
                  <a:lnTo>
                    <a:pt x="60" y="64"/>
                  </a:lnTo>
                  <a:lnTo>
                    <a:pt x="51" y="39"/>
                  </a:lnTo>
                  <a:lnTo>
                    <a:pt x="43" y="19"/>
                  </a:lnTo>
                  <a:lnTo>
                    <a:pt x="37" y="5"/>
                  </a:lnTo>
                  <a:lnTo>
                    <a:pt x="35" y="0"/>
                  </a:lnTo>
                  <a:close/>
                </a:path>
              </a:pathLst>
            </a:custGeom>
            <a:solidFill>
              <a:schemeClr val="folHlink"/>
            </a:solidFill>
            <a:ln w="9525">
              <a:noFill/>
              <a:round/>
              <a:headEnd/>
              <a:tailEnd/>
            </a:ln>
          </p:spPr>
          <p:txBody>
            <a:bodyPr/>
            <a:lstStyle/>
            <a:p>
              <a:endParaRPr lang="ar-SA"/>
            </a:p>
          </p:txBody>
        </p:sp>
        <p:sp>
          <p:nvSpPr>
            <p:cNvPr id="19" name="Freeform 76"/>
            <p:cNvSpPr>
              <a:spLocks/>
            </p:cNvSpPr>
            <p:nvPr/>
          </p:nvSpPr>
          <p:spPr bwMode="auto">
            <a:xfrm>
              <a:off x="4351" y="2660"/>
              <a:ext cx="19" cy="181"/>
            </a:xfrm>
            <a:custGeom>
              <a:avLst/>
              <a:gdLst>
                <a:gd name="T0" fmla="*/ 0 w 19"/>
                <a:gd name="T1" fmla="*/ 181 h 181"/>
                <a:gd name="T2" fmla="*/ 3 w 19"/>
                <a:gd name="T3" fmla="*/ 0 h 181"/>
                <a:gd name="T4" fmla="*/ 17 w 19"/>
                <a:gd name="T5" fmla="*/ 4 h 181"/>
                <a:gd name="T6" fmla="*/ 19 w 19"/>
                <a:gd name="T7" fmla="*/ 181 h 181"/>
                <a:gd name="T8" fmla="*/ 0 w 19"/>
                <a:gd name="T9" fmla="*/ 181 h 181"/>
                <a:gd name="T10" fmla="*/ 0 60000 65536"/>
                <a:gd name="T11" fmla="*/ 0 60000 65536"/>
                <a:gd name="T12" fmla="*/ 0 60000 65536"/>
                <a:gd name="T13" fmla="*/ 0 60000 65536"/>
                <a:gd name="T14" fmla="*/ 0 60000 65536"/>
                <a:gd name="T15" fmla="*/ 0 w 19"/>
                <a:gd name="T16" fmla="*/ 0 h 181"/>
                <a:gd name="T17" fmla="*/ 19 w 19"/>
                <a:gd name="T18" fmla="*/ 181 h 181"/>
              </a:gdLst>
              <a:ahLst/>
              <a:cxnLst>
                <a:cxn ang="T10">
                  <a:pos x="T0" y="T1"/>
                </a:cxn>
                <a:cxn ang="T11">
                  <a:pos x="T2" y="T3"/>
                </a:cxn>
                <a:cxn ang="T12">
                  <a:pos x="T4" y="T5"/>
                </a:cxn>
                <a:cxn ang="T13">
                  <a:pos x="T6" y="T7"/>
                </a:cxn>
                <a:cxn ang="T14">
                  <a:pos x="T8" y="T9"/>
                </a:cxn>
              </a:cxnLst>
              <a:rect l="T15" t="T16" r="T17" b="T18"/>
              <a:pathLst>
                <a:path w="19" h="181">
                  <a:moveTo>
                    <a:pt x="0" y="181"/>
                  </a:moveTo>
                  <a:lnTo>
                    <a:pt x="3" y="0"/>
                  </a:lnTo>
                  <a:lnTo>
                    <a:pt x="17" y="4"/>
                  </a:lnTo>
                  <a:lnTo>
                    <a:pt x="19" y="181"/>
                  </a:lnTo>
                  <a:lnTo>
                    <a:pt x="0" y="181"/>
                  </a:lnTo>
                  <a:close/>
                </a:path>
              </a:pathLst>
            </a:custGeom>
            <a:solidFill>
              <a:srgbClr val="000000"/>
            </a:solidFill>
            <a:ln w="9525">
              <a:noFill/>
              <a:round/>
              <a:headEnd/>
              <a:tailEnd/>
            </a:ln>
          </p:spPr>
          <p:txBody>
            <a:bodyPr/>
            <a:lstStyle/>
            <a:p>
              <a:endParaRPr lang="ar-SA"/>
            </a:p>
          </p:txBody>
        </p:sp>
        <p:sp>
          <p:nvSpPr>
            <p:cNvPr id="20" name="Freeform 77"/>
            <p:cNvSpPr>
              <a:spLocks/>
            </p:cNvSpPr>
            <p:nvPr/>
          </p:nvSpPr>
          <p:spPr bwMode="auto">
            <a:xfrm>
              <a:off x="3804" y="2443"/>
              <a:ext cx="509" cy="398"/>
            </a:xfrm>
            <a:custGeom>
              <a:avLst/>
              <a:gdLst>
                <a:gd name="T0" fmla="*/ 110 w 509"/>
                <a:gd name="T1" fmla="*/ 61 h 398"/>
                <a:gd name="T2" fmla="*/ 147 w 509"/>
                <a:gd name="T3" fmla="*/ 79 h 398"/>
                <a:gd name="T4" fmla="*/ 184 w 509"/>
                <a:gd name="T5" fmla="*/ 95 h 398"/>
                <a:gd name="T6" fmla="*/ 219 w 509"/>
                <a:gd name="T7" fmla="*/ 108 h 398"/>
                <a:gd name="T8" fmla="*/ 255 w 509"/>
                <a:gd name="T9" fmla="*/ 118 h 398"/>
                <a:gd name="T10" fmla="*/ 290 w 509"/>
                <a:gd name="T11" fmla="*/ 126 h 398"/>
                <a:gd name="T12" fmla="*/ 322 w 509"/>
                <a:gd name="T13" fmla="*/ 132 h 398"/>
                <a:gd name="T14" fmla="*/ 354 w 509"/>
                <a:gd name="T15" fmla="*/ 136 h 398"/>
                <a:gd name="T16" fmla="*/ 384 w 509"/>
                <a:gd name="T17" fmla="*/ 139 h 398"/>
                <a:gd name="T18" fmla="*/ 410 w 509"/>
                <a:gd name="T19" fmla="*/ 140 h 398"/>
                <a:gd name="T20" fmla="*/ 434 w 509"/>
                <a:gd name="T21" fmla="*/ 141 h 398"/>
                <a:gd name="T22" fmla="*/ 456 w 509"/>
                <a:gd name="T23" fmla="*/ 140 h 398"/>
                <a:gd name="T24" fmla="*/ 474 w 509"/>
                <a:gd name="T25" fmla="*/ 139 h 398"/>
                <a:gd name="T26" fmla="*/ 488 w 509"/>
                <a:gd name="T27" fmla="*/ 138 h 398"/>
                <a:gd name="T28" fmla="*/ 500 w 509"/>
                <a:gd name="T29" fmla="*/ 137 h 398"/>
                <a:gd name="T30" fmla="*/ 507 w 509"/>
                <a:gd name="T31" fmla="*/ 136 h 398"/>
                <a:gd name="T32" fmla="*/ 509 w 509"/>
                <a:gd name="T33" fmla="*/ 136 h 398"/>
                <a:gd name="T34" fmla="*/ 506 w 509"/>
                <a:gd name="T35" fmla="*/ 153 h 398"/>
                <a:gd name="T36" fmla="*/ 499 w 509"/>
                <a:gd name="T37" fmla="*/ 203 h 398"/>
                <a:gd name="T38" fmla="*/ 497 w 509"/>
                <a:gd name="T39" fmla="*/ 285 h 398"/>
                <a:gd name="T40" fmla="*/ 504 w 509"/>
                <a:gd name="T41" fmla="*/ 398 h 398"/>
                <a:gd name="T42" fmla="*/ 99 w 509"/>
                <a:gd name="T43" fmla="*/ 398 h 398"/>
                <a:gd name="T44" fmla="*/ 84 w 509"/>
                <a:gd name="T45" fmla="*/ 390 h 398"/>
                <a:gd name="T46" fmla="*/ 70 w 509"/>
                <a:gd name="T47" fmla="*/ 382 h 398"/>
                <a:gd name="T48" fmla="*/ 56 w 509"/>
                <a:gd name="T49" fmla="*/ 375 h 398"/>
                <a:gd name="T50" fmla="*/ 46 w 509"/>
                <a:gd name="T51" fmla="*/ 366 h 398"/>
                <a:gd name="T52" fmla="*/ 37 w 509"/>
                <a:gd name="T53" fmla="*/ 359 h 398"/>
                <a:gd name="T54" fmla="*/ 30 w 509"/>
                <a:gd name="T55" fmla="*/ 352 h 398"/>
                <a:gd name="T56" fmla="*/ 25 w 509"/>
                <a:gd name="T57" fmla="*/ 346 h 398"/>
                <a:gd name="T58" fmla="*/ 23 w 509"/>
                <a:gd name="T59" fmla="*/ 339 h 398"/>
                <a:gd name="T60" fmla="*/ 13 w 509"/>
                <a:gd name="T61" fmla="*/ 282 h 398"/>
                <a:gd name="T62" fmla="*/ 5 w 509"/>
                <a:gd name="T63" fmla="*/ 223 h 398"/>
                <a:gd name="T64" fmla="*/ 2 w 509"/>
                <a:gd name="T65" fmla="*/ 166 h 398"/>
                <a:gd name="T66" fmla="*/ 0 w 509"/>
                <a:gd name="T67" fmla="*/ 114 h 398"/>
                <a:gd name="T68" fmla="*/ 0 w 509"/>
                <a:gd name="T69" fmla="*/ 68 h 398"/>
                <a:gd name="T70" fmla="*/ 1 w 509"/>
                <a:gd name="T71" fmla="*/ 32 h 398"/>
                <a:gd name="T72" fmla="*/ 2 w 509"/>
                <a:gd name="T73" fmla="*/ 9 h 398"/>
                <a:gd name="T74" fmla="*/ 2 w 509"/>
                <a:gd name="T75" fmla="*/ 1 h 398"/>
                <a:gd name="T76" fmla="*/ 1 w 509"/>
                <a:gd name="T77" fmla="*/ 1 h 398"/>
                <a:gd name="T78" fmla="*/ 1 w 509"/>
                <a:gd name="T79" fmla="*/ 0 h 398"/>
                <a:gd name="T80" fmla="*/ 3 w 509"/>
                <a:gd name="T81" fmla="*/ 1 h 398"/>
                <a:gd name="T82" fmla="*/ 10 w 509"/>
                <a:gd name="T83" fmla="*/ 4 h 398"/>
                <a:gd name="T84" fmla="*/ 21 w 509"/>
                <a:gd name="T85" fmla="*/ 11 h 398"/>
                <a:gd name="T86" fmla="*/ 40 w 509"/>
                <a:gd name="T87" fmla="*/ 21 h 398"/>
                <a:gd name="T88" fmla="*/ 70 w 509"/>
                <a:gd name="T89" fmla="*/ 37 h 398"/>
                <a:gd name="T90" fmla="*/ 110 w 509"/>
                <a:gd name="T91" fmla="*/ 61 h 39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509"/>
                <a:gd name="T139" fmla="*/ 0 h 398"/>
                <a:gd name="T140" fmla="*/ 509 w 509"/>
                <a:gd name="T141" fmla="*/ 398 h 39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509" h="398">
                  <a:moveTo>
                    <a:pt x="110" y="61"/>
                  </a:moveTo>
                  <a:lnTo>
                    <a:pt x="147" y="79"/>
                  </a:lnTo>
                  <a:lnTo>
                    <a:pt x="184" y="95"/>
                  </a:lnTo>
                  <a:lnTo>
                    <a:pt x="219" y="108"/>
                  </a:lnTo>
                  <a:lnTo>
                    <a:pt x="255" y="118"/>
                  </a:lnTo>
                  <a:lnTo>
                    <a:pt x="290" y="126"/>
                  </a:lnTo>
                  <a:lnTo>
                    <a:pt x="322" y="132"/>
                  </a:lnTo>
                  <a:lnTo>
                    <a:pt x="354" y="136"/>
                  </a:lnTo>
                  <a:lnTo>
                    <a:pt x="384" y="139"/>
                  </a:lnTo>
                  <a:lnTo>
                    <a:pt x="410" y="140"/>
                  </a:lnTo>
                  <a:lnTo>
                    <a:pt x="434" y="141"/>
                  </a:lnTo>
                  <a:lnTo>
                    <a:pt x="456" y="140"/>
                  </a:lnTo>
                  <a:lnTo>
                    <a:pt x="474" y="139"/>
                  </a:lnTo>
                  <a:lnTo>
                    <a:pt x="488" y="138"/>
                  </a:lnTo>
                  <a:lnTo>
                    <a:pt x="500" y="137"/>
                  </a:lnTo>
                  <a:lnTo>
                    <a:pt x="507" y="136"/>
                  </a:lnTo>
                  <a:lnTo>
                    <a:pt x="509" y="136"/>
                  </a:lnTo>
                  <a:lnTo>
                    <a:pt x="506" y="153"/>
                  </a:lnTo>
                  <a:lnTo>
                    <a:pt x="499" y="203"/>
                  </a:lnTo>
                  <a:lnTo>
                    <a:pt x="497" y="285"/>
                  </a:lnTo>
                  <a:lnTo>
                    <a:pt x="504" y="398"/>
                  </a:lnTo>
                  <a:lnTo>
                    <a:pt x="99" y="398"/>
                  </a:lnTo>
                  <a:lnTo>
                    <a:pt x="84" y="390"/>
                  </a:lnTo>
                  <a:lnTo>
                    <a:pt x="70" y="382"/>
                  </a:lnTo>
                  <a:lnTo>
                    <a:pt x="56" y="375"/>
                  </a:lnTo>
                  <a:lnTo>
                    <a:pt x="46" y="366"/>
                  </a:lnTo>
                  <a:lnTo>
                    <a:pt x="37" y="359"/>
                  </a:lnTo>
                  <a:lnTo>
                    <a:pt x="30" y="352"/>
                  </a:lnTo>
                  <a:lnTo>
                    <a:pt x="25" y="346"/>
                  </a:lnTo>
                  <a:lnTo>
                    <a:pt x="23" y="339"/>
                  </a:lnTo>
                  <a:lnTo>
                    <a:pt x="13" y="282"/>
                  </a:lnTo>
                  <a:lnTo>
                    <a:pt x="5" y="223"/>
                  </a:lnTo>
                  <a:lnTo>
                    <a:pt x="2" y="166"/>
                  </a:lnTo>
                  <a:lnTo>
                    <a:pt x="0" y="114"/>
                  </a:lnTo>
                  <a:lnTo>
                    <a:pt x="0" y="68"/>
                  </a:lnTo>
                  <a:lnTo>
                    <a:pt x="1" y="32"/>
                  </a:lnTo>
                  <a:lnTo>
                    <a:pt x="2" y="9"/>
                  </a:lnTo>
                  <a:lnTo>
                    <a:pt x="2" y="1"/>
                  </a:lnTo>
                  <a:lnTo>
                    <a:pt x="1" y="1"/>
                  </a:lnTo>
                  <a:lnTo>
                    <a:pt x="1" y="0"/>
                  </a:lnTo>
                  <a:lnTo>
                    <a:pt x="3" y="1"/>
                  </a:lnTo>
                  <a:lnTo>
                    <a:pt x="10" y="4"/>
                  </a:lnTo>
                  <a:lnTo>
                    <a:pt x="21" y="11"/>
                  </a:lnTo>
                  <a:lnTo>
                    <a:pt x="40" y="21"/>
                  </a:lnTo>
                  <a:lnTo>
                    <a:pt x="70" y="37"/>
                  </a:lnTo>
                  <a:lnTo>
                    <a:pt x="110" y="61"/>
                  </a:lnTo>
                  <a:close/>
                </a:path>
              </a:pathLst>
            </a:custGeom>
            <a:solidFill>
              <a:schemeClr val="folHlink"/>
            </a:solidFill>
            <a:ln w="9525">
              <a:noFill/>
              <a:round/>
              <a:headEnd/>
              <a:tailEnd/>
            </a:ln>
          </p:spPr>
          <p:txBody>
            <a:bodyPr/>
            <a:lstStyle/>
            <a:p>
              <a:endParaRPr lang="ar-SA"/>
            </a:p>
          </p:txBody>
        </p:sp>
        <p:sp>
          <p:nvSpPr>
            <p:cNvPr id="21" name="Freeform 78"/>
            <p:cNvSpPr>
              <a:spLocks/>
            </p:cNvSpPr>
            <p:nvPr/>
          </p:nvSpPr>
          <p:spPr bwMode="auto">
            <a:xfrm>
              <a:off x="3896" y="2290"/>
              <a:ext cx="243" cy="132"/>
            </a:xfrm>
            <a:custGeom>
              <a:avLst/>
              <a:gdLst>
                <a:gd name="T0" fmla="*/ 243 w 243"/>
                <a:gd name="T1" fmla="*/ 132 h 132"/>
                <a:gd name="T2" fmla="*/ 243 w 243"/>
                <a:gd name="T3" fmla="*/ 130 h 132"/>
                <a:gd name="T4" fmla="*/ 243 w 243"/>
                <a:gd name="T5" fmla="*/ 126 h 132"/>
                <a:gd name="T6" fmla="*/ 242 w 243"/>
                <a:gd name="T7" fmla="*/ 119 h 132"/>
                <a:gd name="T8" fmla="*/ 241 w 243"/>
                <a:gd name="T9" fmla="*/ 110 h 132"/>
                <a:gd name="T10" fmla="*/ 238 w 243"/>
                <a:gd name="T11" fmla="*/ 100 h 132"/>
                <a:gd name="T12" fmla="*/ 233 w 243"/>
                <a:gd name="T13" fmla="*/ 87 h 132"/>
                <a:gd name="T14" fmla="*/ 227 w 243"/>
                <a:gd name="T15" fmla="*/ 75 h 132"/>
                <a:gd name="T16" fmla="*/ 219 w 243"/>
                <a:gd name="T17" fmla="*/ 63 h 132"/>
                <a:gd name="T18" fmla="*/ 209 w 243"/>
                <a:gd name="T19" fmla="*/ 50 h 132"/>
                <a:gd name="T20" fmla="*/ 196 w 243"/>
                <a:gd name="T21" fmla="*/ 37 h 132"/>
                <a:gd name="T22" fmla="*/ 179 w 243"/>
                <a:gd name="T23" fmla="*/ 26 h 132"/>
                <a:gd name="T24" fmla="*/ 160 w 243"/>
                <a:gd name="T25" fmla="*/ 17 h 132"/>
                <a:gd name="T26" fmla="*/ 136 w 243"/>
                <a:gd name="T27" fmla="*/ 9 h 132"/>
                <a:gd name="T28" fmla="*/ 108 w 243"/>
                <a:gd name="T29" fmla="*/ 3 h 132"/>
                <a:gd name="T30" fmla="*/ 76 w 243"/>
                <a:gd name="T31" fmla="*/ 0 h 132"/>
                <a:gd name="T32" fmla="*/ 40 w 243"/>
                <a:gd name="T33" fmla="*/ 0 h 132"/>
                <a:gd name="T34" fmla="*/ 0 w 243"/>
                <a:gd name="T35" fmla="*/ 37 h 132"/>
                <a:gd name="T36" fmla="*/ 3 w 243"/>
                <a:gd name="T37" fmla="*/ 36 h 132"/>
                <a:gd name="T38" fmla="*/ 10 w 243"/>
                <a:gd name="T39" fmla="*/ 35 h 132"/>
                <a:gd name="T40" fmla="*/ 22 w 243"/>
                <a:gd name="T41" fmla="*/ 33 h 132"/>
                <a:gd name="T42" fmla="*/ 38 w 243"/>
                <a:gd name="T43" fmla="*/ 31 h 132"/>
                <a:gd name="T44" fmla="*/ 56 w 243"/>
                <a:gd name="T45" fmla="*/ 30 h 132"/>
                <a:gd name="T46" fmla="*/ 78 w 243"/>
                <a:gd name="T47" fmla="*/ 29 h 132"/>
                <a:gd name="T48" fmla="*/ 99 w 243"/>
                <a:gd name="T49" fmla="*/ 31 h 132"/>
                <a:gd name="T50" fmla="*/ 121 w 243"/>
                <a:gd name="T51" fmla="*/ 34 h 132"/>
                <a:gd name="T52" fmla="*/ 159 w 243"/>
                <a:gd name="T53" fmla="*/ 46 h 132"/>
                <a:gd name="T54" fmla="*/ 188 w 243"/>
                <a:gd name="T55" fmla="*/ 60 h 132"/>
                <a:gd name="T56" fmla="*/ 209 w 243"/>
                <a:gd name="T57" fmla="*/ 75 h 132"/>
                <a:gd name="T58" fmla="*/ 224 w 243"/>
                <a:gd name="T59" fmla="*/ 92 h 132"/>
                <a:gd name="T60" fmla="*/ 233 w 243"/>
                <a:gd name="T61" fmla="*/ 108 h 132"/>
                <a:gd name="T62" fmla="*/ 240 w 243"/>
                <a:gd name="T63" fmla="*/ 120 h 132"/>
                <a:gd name="T64" fmla="*/ 242 w 243"/>
                <a:gd name="T65" fmla="*/ 129 h 132"/>
                <a:gd name="T66" fmla="*/ 243 w 243"/>
                <a:gd name="T67" fmla="*/ 132 h 13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43"/>
                <a:gd name="T103" fmla="*/ 0 h 132"/>
                <a:gd name="T104" fmla="*/ 243 w 243"/>
                <a:gd name="T105" fmla="*/ 132 h 13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43" h="132">
                  <a:moveTo>
                    <a:pt x="243" y="132"/>
                  </a:moveTo>
                  <a:lnTo>
                    <a:pt x="243" y="130"/>
                  </a:lnTo>
                  <a:lnTo>
                    <a:pt x="243" y="126"/>
                  </a:lnTo>
                  <a:lnTo>
                    <a:pt x="242" y="119"/>
                  </a:lnTo>
                  <a:lnTo>
                    <a:pt x="241" y="110"/>
                  </a:lnTo>
                  <a:lnTo>
                    <a:pt x="238" y="100"/>
                  </a:lnTo>
                  <a:lnTo>
                    <a:pt x="233" y="87"/>
                  </a:lnTo>
                  <a:lnTo>
                    <a:pt x="227" y="75"/>
                  </a:lnTo>
                  <a:lnTo>
                    <a:pt x="219" y="63"/>
                  </a:lnTo>
                  <a:lnTo>
                    <a:pt x="209" y="50"/>
                  </a:lnTo>
                  <a:lnTo>
                    <a:pt x="196" y="37"/>
                  </a:lnTo>
                  <a:lnTo>
                    <a:pt x="179" y="26"/>
                  </a:lnTo>
                  <a:lnTo>
                    <a:pt x="160" y="17"/>
                  </a:lnTo>
                  <a:lnTo>
                    <a:pt x="136" y="9"/>
                  </a:lnTo>
                  <a:lnTo>
                    <a:pt x="108" y="3"/>
                  </a:lnTo>
                  <a:lnTo>
                    <a:pt x="76" y="0"/>
                  </a:lnTo>
                  <a:lnTo>
                    <a:pt x="40" y="0"/>
                  </a:lnTo>
                  <a:lnTo>
                    <a:pt x="0" y="37"/>
                  </a:lnTo>
                  <a:lnTo>
                    <a:pt x="3" y="36"/>
                  </a:lnTo>
                  <a:lnTo>
                    <a:pt x="10" y="35"/>
                  </a:lnTo>
                  <a:lnTo>
                    <a:pt x="22" y="33"/>
                  </a:lnTo>
                  <a:lnTo>
                    <a:pt x="38" y="31"/>
                  </a:lnTo>
                  <a:lnTo>
                    <a:pt x="56" y="30"/>
                  </a:lnTo>
                  <a:lnTo>
                    <a:pt x="78" y="29"/>
                  </a:lnTo>
                  <a:lnTo>
                    <a:pt x="99" y="31"/>
                  </a:lnTo>
                  <a:lnTo>
                    <a:pt x="121" y="34"/>
                  </a:lnTo>
                  <a:lnTo>
                    <a:pt x="159" y="46"/>
                  </a:lnTo>
                  <a:lnTo>
                    <a:pt x="188" y="60"/>
                  </a:lnTo>
                  <a:lnTo>
                    <a:pt x="209" y="75"/>
                  </a:lnTo>
                  <a:lnTo>
                    <a:pt x="224" y="92"/>
                  </a:lnTo>
                  <a:lnTo>
                    <a:pt x="233" y="108"/>
                  </a:lnTo>
                  <a:lnTo>
                    <a:pt x="240" y="120"/>
                  </a:lnTo>
                  <a:lnTo>
                    <a:pt x="242" y="129"/>
                  </a:lnTo>
                  <a:lnTo>
                    <a:pt x="243" y="132"/>
                  </a:lnTo>
                  <a:close/>
                </a:path>
              </a:pathLst>
            </a:custGeom>
            <a:solidFill>
              <a:schemeClr val="folHlink"/>
            </a:solidFill>
            <a:ln w="9525">
              <a:noFill/>
              <a:round/>
              <a:headEnd/>
              <a:tailEnd/>
            </a:ln>
          </p:spPr>
          <p:txBody>
            <a:bodyPr/>
            <a:lstStyle/>
            <a:p>
              <a:endParaRPr lang="ar-SA"/>
            </a:p>
          </p:txBody>
        </p:sp>
        <p:sp>
          <p:nvSpPr>
            <p:cNvPr id="22" name="Freeform 79"/>
            <p:cNvSpPr>
              <a:spLocks/>
            </p:cNvSpPr>
            <p:nvPr/>
          </p:nvSpPr>
          <p:spPr bwMode="auto">
            <a:xfrm>
              <a:off x="3550" y="2231"/>
              <a:ext cx="168" cy="610"/>
            </a:xfrm>
            <a:custGeom>
              <a:avLst/>
              <a:gdLst>
                <a:gd name="T0" fmla="*/ 157 w 168"/>
                <a:gd name="T1" fmla="*/ 522 h 610"/>
                <a:gd name="T2" fmla="*/ 159 w 168"/>
                <a:gd name="T3" fmla="*/ 545 h 610"/>
                <a:gd name="T4" fmla="*/ 162 w 168"/>
                <a:gd name="T5" fmla="*/ 566 h 610"/>
                <a:gd name="T6" fmla="*/ 165 w 168"/>
                <a:gd name="T7" fmla="*/ 588 h 610"/>
                <a:gd name="T8" fmla="*/ 168 w 168"/>
                <a:gd name="T9" fmla="*/ 610 h 610"/>
                <a:gd name="T10" fmla="*/ 0 w 168"/>
                <a:gd name="T11" fmla="*/ 610 h 610"/>
                <a:gd name="T12" fmla="*/ 0 w 168"/>
                <a:gd name="T13" fmla="*/ 608 h 610"/>
                <a:gd name="T14" fmla="*/ 0 w 168"/>
                <a:gd name="T15" fmla="*/ 607 h 610"/>
                <a:gd name="T16" fmla="*/ 0 w 168"/>
                <a:gd name="T17" fmla="*/ 605 h 610"/>
                <a:gd name="T18" fmla="*/ 0 w 168"/>
                <a:gd name="T19" fmla="*/ 604 h 610"/>
                <a:gd name="T20" fmla="*/ 0 w 168"/>
                <a:gd name="T21" fmla="*/ 507 h 610"/>
                <a:gd name="T22" fmla="*/ 11 w 168"/>
                <a:gd name="T23" fmla="*/ 406 h 610"/>
                <a:gd name="T24" fmla="*/ 29 w 168"/>
                <a:gd name="T25" fmla="*/ 306 h 610"/>
                <a:gd name="T26" fmla="*/ 52 w 168"/>
                <a:gd name="T27" fmla="*/ 213 h 610"/>
                <a:gd name="T28" fmla="*/ 74 w 168"/>
                <a:gd name="T29" fmla="*/ 130 h 610"/>
                <a:gd name="T30" fmla="*/ 95 w 168"/>
                <a:gd name="T31" fmla="*/ 64 h 610"/>
                <a:gd name="T32" fmla="*/ 110 w 168"/>
                <a:gd name="T33" fmla="*/ 19 h 610"/>
                <a:gd name="T34" fmla="*/ 116 w 168"/>
                <a:gd name="T35" fmla="*/ 0 h 610"/>
                <a:gd name="T36" fmla="*/ 117 w 168"/>
                <a:gd name="T37" fmla="*/ 57 h 610"/>
                <a:gd name="T38" fmla="*/ 120 w 168"/>
                <a:gd name="T39" fmla="*/ 121 h 610"/>
                <a:gd name="T40" fmla="*/ 124 w 168"/>
                <a:gd name="T41" fmla="*/ 189 h 610"/>
                <a:gd name="T42" fmla="*/ 130 w 168"/>
                <a:gd name="T43" fmla="*/ 260 h 610"/>
                <a:gd name="T44" fmla="*/ 136 w 168"/>
                <a:gd name="T45" fmla="*/ 333 h 610"/>
                <a:gd name="T46" fmla="*/ 143 w 168"/>
                <a:gd name="T47" fmla="*/ 401 h 610"/>
                <a:gd name="T48" fmla="*/ 149 w 168"/>
                <a:gd name="T49" fmla="*/ 465 h 610"/>
                <a:gd name="T50" fmla="*/ 157 w 168"/>
                <a:gd name="T51" fmla="*/ 522 h 61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68"/>
                <a:gd name="T79" fmla="*/ 0 h 610"/>
                <a:gd name="T80" fmla="*/ 168 w 168"/>
                <a:gd name="T81" fmla="*/ 610 h 61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68" h="610">
                  <a:moveTo>
                    <a:pt x="157" y="522"/>
                  </a:moveTo>
                  <a:lnTo>
                    <a:pt x="159" y="545"/>
                  </a:lnTo>
                  <a:lnTo>
                    <a:pt x="162" y="566"/>
                  </a:lnTo>
                  <a:lnTo>
                    <a:pt x="165" y="588"/>
                  </a:lnTo>
                  <a:lnTo>
                    <a:pt x="168" y="610"/>
                  </a:lnTo>
                  <a:lnTo>
                    <a:pt x="0" y="610"/>
                  </a:lnTo>
                  <a:lnTo>
                    <a:pt x="0" y="608"/>
                  </a:lnTo>
                  <a:lnTo>
                    <a:pt x="0" y="607"/>
                  </a:lnTo>
                  <a:lnTo>
                    <a:pt x="0" y="605"/>
                  </a:lnTo>
                  <a:lnTo>
                    <a:pt x="0" y="604"/>
                  </a:lnTo>
                  <a:lnTo>
                    <a:pt x="0" y="507"/>
                  </a:lnTo>
                  <a:lnTo>
                    <a:pt x="11" y="406"/>
                  </a:lnTo>
                  <a:lnTo>
                    <a:pt x="29" y="306"/>
                  </a:lnTo>
                  <a:lnTo>
                    <a:pt x="52" y="213"/>
                  </a:lnTo>
                  <a:lnTo>
                    <a:pt x="74" y="130"/>
                  </a:lnTo>
                  <a:lnTo>
                    <a:pt x="95" y="64"/>
                  </a:lnTo>
                  <a:lnTo>
                    <a:pt x="110" y="19"/>
                  </a:lnTo>
                  <a:lnTo>
                    <a:pt x="116" y="0"/>
                  </a:lnTo>
                  <a:lnTo>
                    <a:pt x="117" y="57"/>
                  </a:lnTo>
                  <a:lnTo>
                    <a:pt x="120" y="121"/>
                  </a:lnTo>
                  <a:lnTo>
                    <a:pt x="124" y="189"/>
                  </a:lnTo>
                  <a:lnTo>
                    <a:pt x="130" y="260"/>
                  </a:lnTo>
                  <a:lnTo>
                    <a:pt x="136" y="333"/>
                  </a:lnTo>
                  <a:lnTo>
                    <a:pt x="143" y="401"/>
                  </a:lnTo>
                  <a:lnTo>
                    <a:pt x="149" y="465"/>
                  </a:lnTo>
                  <a:lnTo>
                    <a:pt x="157" y="522"/>
                  </a:lnTo>
                  <a:close/>
                </a:path>
              </a:pathLst>
            </a:custGeom>
            <a:solidFill>
              <a:schemeClr val="folHlink"/>
            </a:solidFill>
            <a:ln w="9525">
              <a:noFill/>
              <a:round/>
              <a:headEnd/>
              <a:tailEnd/>
            </a:ln>
          </p:spPr>
          <p:txBody>
            <a:bodyPr/>
            <a:lstStyle/>
            <a:p>
              <a:endParaRPr lang="ar-SA"/>
            </a:p>
          </p:txBody>
        </p:sp>
        <p:sp>
          <p:nvSpPr>
            <p:cNvPr id="23" name="Freeform 80"/>
            <p:cNvSpPr>
              <a:spLocks/>
            </p:cNvSpPr>
            <p:nvPr/>
          </p:nvSpPr>
          <p:spPr bwMode="auto">
            <a:xfrm>
              <a:off x="3580" y="1009"/>
              <a:ext cx="425" cy="619"/>
            </a:xfrm>
            <a:custGeom>
              <a:avLst/>
              <a:gdLst>
                <a:gd name="T0" fmla="*/ 409 w 425"/>
                <a:gd name="T1" fmla="*/ 47 h 619"/>
                <a:gd name="T2" fmla="*/ 386 w 425"/>
                <a:gd name="T3" fmla="*/ 34 h 619"/>
                <a:gd name="T4" fmla="*/ 347 w 425"/>
                <a:gd name="T5" fmla="*/ 17 h 619"/>
                <a:gd name="T6" fmla="*/ 297 w 425"/>
                <a:gd name="T7" fmla="*/ 3 h 619"/>
                <a:gd name="T8" fmla="*/ 240 w 425"/>
                <a:gd name="T9" fmla="*/ 0 h 619"/>
                <a:gd name="T10" fmla="*/ 182 w 425"/>
                <a:gd name="T11" fmla="*/ 16 h 619"/>
                <a:gd name="T12" fmla="*/ 130 w 425"/>
                <a:gd name="T13" fmla="*/ 59 h 619"/>
                <a:gd name="T14" fmla="*/ 88 w 425"/>
                <a:gd name="T15" fmla="*/ 137 h 619"/>
                <a:gd name="T16" fmla="*/ 64 w 425"/>
                <a:gd name="T17" fmla="*/ 240 h 619"/>
                <a:gd name="T18" fmla="*/ 60 w 425"/>
                <a:gd name="T19" fmla="*/ 327 h 619"/>
                <a:gd name="T20" fmla="*/ 67 w 425"/>
                <a:gd name="T21" fmla="*/ 399 h 619"/>
                <a:gd name="T22" fmla="*/ 79 w 425"/>
                <a:gd name="T23" fmla="*/ 456 h 619"/>
                <a:gd name="T24" fmla="*/ 87 w 425"/>
                <a:gd name="T25" fmla="*/ 497 h 619"/>
                <a:gd name="T26" fmla="*/ 87 w 425"/>
                <a:gd name="T27" fmla="*/ 522 h 619"/>
                <a:gd name="T28" fmla="*/ 69 w 425"/>
                <a:gd name="T29" fmla="*/ 530 h 619"/>
                <a:gd name="T30" fmla="*/ 31 w 425"/>
                <a:gd name="T31" fmla="*/ 518 h 619"/>
                <a:gd name="T32" fmla="*/ 2 w 425"/>
                <a:gd name="T33" fmla="*/ 508 h 619"/>
                <a:gd name="T34" fmla="*/ 17 w 425"/>
                <a:gd name="T35" fmla="*/ 525 h 619"/>
                <a:gd name="T36" fmla="*/ 45 w 425"/>
                <a:gd name="T37" fmla="*/ 550 h 619"/>
                <a:gd name="T38" fmla="*/ 82 w 425"/>
                <a:gd name="T39" fmla="*/ 579 h 619"/>
                <a:gd name="T40" fmla="*/ 124 w 425"/>
                <a:gd name="T41" fmla="*/ 603 h 619"/>
                <a:gd name="T42" fmla="*/ 169 w 425"/>
                <a:gd name="T43" fmla="*/ 617 h 619"/>
                <a:gd name="T44" fmla="*/ 213 w 425"/>
                <a:gd name="T45" fmla="*/ 615 h 619"/>
                <a:gd name="T46" fmla="*/ 254 w 425"/>
                <a:gd name="T47" fmla="*/ 589 h 619"/>
                <a:gd name="T48" fmla="*/ 292 w 425"/>
                <a:gd name="T49" fmla="*/ 521 h 619"/>
                <a:gd name="T50" fmla="*/ 292 w 425"/>
                <a:gd name="T51" fmla="*/ 455 h 619"/>
                <a:gd name="T52" fmla="*/ 263 w 425"/>
                <a:gd name="T53" fmla="*/ 416 h 619"/>
                <a:gd name="T54" fmla="*/ 236 w 425"/>
                <a:gd name="T55" fmla="*/ 397 h 619"/>
                <a:gd name="T56" fmla="*/ 226 w 425"/>
                <a:gd name="T57" fmla="*/ 389 h 619"/>
                <a:gd name="T58" fmla="*/ 201 w 425"/>
                <a:gd name="T59" fmla="*/ 347 h 619"/>
                <a:gd name="T60" fmla="*/ 173 w 425"/>
                <a:gd name="T61" fmla="*/ 286 h 619"/>
                <a:gd name="T62" fmla="*/ 169 w 425"/>
                <a:gd name="T63" fmla="*/ 228 h 619"/>
                <a:gd name="T64" fmla="*/ 425 w 425"/>
                <a:gd name="T65" fmla="*/ 82 h 61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25"/>
                <a:gd name="T100" fmla="*/ 0 h 619"/>
                <a:gd name="T101" fmla="*/ 425 w 425"/>
                <a:gd name="T102" fmla="*/ 619 h 61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25" h="619">
                  <a:moveTo>
                    <a:pt x="412" y="49"/>
                  </a:moveTo>
                  <a:lnTo>
                    <a:pt x="409" y="47"/>
                  </a:lnTo>
                  <a:lnTo>
                    <a:pt x="400" y="42"/>
                  </a:lnTo>
                  <a:lnTo>
                    <a:pt x="386" y="34"/>
                  </a:lnTo>
                  <a:lnTo>
                    <a:pt x="369" y="26"/>
                  </a:lnTo>
                  <a:lnTo>
                    <a:pt x="347" y="17"/>
                  </a:lnTo>
                  <a:lnTo>
                    <a:pt x="323" y="9"/>
                  </a:lnTo>
                  <a:lnTo>
                    <a:pt x="297" y="3"/>
                  </a:lnTo>
                  <a:lnTo>
                    <a:pt x="268" y="0"/>
                  </a:lnTo>
                  <a:lnTo>
                    <a:pt x="240" y="0"/>
                  </a:lnTo>
                  <a:lnTo>
                    <a:pt x="210" y="5"/>
                  </a:lnTo>
                  <a:lnTo>
                    <a:pt x="182" y="16"/>
                  </a:lnTo>
                  <a:lnTo>
                    <a:pt x="155" y="33"/>
                  </a:lnTo>
                  <a:lnTo>
                    <a:pt x="130" y="59"/>
                  </a:lnTo>
                  <a:lnTo>
                    <a:pt x="107" y="94"/>
                  </a:lnTo>
                  <a:lnTo>
                    <a:pt x="88" y="137"/>
                  </a:lnTo>
                  <a:lnTo>
                    <a:pt x="73" y="191"/>
                  </a:lnTo>
                  <a:lnTo>
                    <a:pt x="64" y="240"/>
                  </a:lnTo>
                  <a:lnTo>
                    <a:pt x="60" y="285"/>
                  </a:lnTo>
                  <a:lnTo>
                    <a:pt x="60" y="327"/>
                  </a:lnTo>
                  <a:lnTo>
                    <a:pt x="62" y="365"/>
                  </a:lnTo>
                  <a:lnTo>
                    <a:pt x="67" y="399"/>
                  </a:lnTo>
                  <a:lnTo>
                    <a:pt x="73" y="430"/>
                  </a:lnTo>
                  <a:lnTo>
                    <a:pt x="79" y="456"/>
                  </a:lnTo>
                  <a:lnTo>
                    <a:pt x="84" y="479"/>
                  </a:lnTo>
                  <a:lnTo>
                    <a:pt x="87" y="497"/>
                  </a:lnTo>
                  <a:lnTo>
                    <a:pt x="88" y="511"/>
                  </a:lnTo>
                  <a:lnTo>
                    <a:pt x="87" y="522"/>
                  </a:lnTo>
                  <a:lnTo>
                    <a:pt x="81" y="528"/>
                  </a:lnTo>
                  <a:lnTo>
                    <a:pt x="69" y="530"/>
                  </a:lnTo>
                  <a:lnTo>
                    <a:pt x="53" y="527"/>
                  </a:lnTo>
                  <a:lnTo>
                    <a:pt x="31" y="518"/>
                  </a:lnTo>
                  <a:lnTo>
                    <a:pt x="0" y="506"/>
                  </a:lnTo>
                  <a:lnTo>
                    <a:pt x="2" y="508"/>
                  </a:lnTo>
                  <a:lnTo>
                    <a:pt x="8" y="515"/>
                  </a:lnTo>
                  <a:lnTo>
                    <a:pt x="17" y="525"/>
                  </a:lnTo>
                  <a:lnTo>
                    <a:pt x="30" y="537"/>
                  </a:lnTo>
                  <a:lnTo>
                    <a:pt x="45" y="550"/>
                  </a:lnTo>
                  <a:lnTo>
                    <a:pt x="62" y="564"/>
                  </a:lnTo>
                  <a:lnTo>
                    <a:pt x="82" y="579"/>
                  </a:lnTo>
                  <a:lnTo>
                    <a:pt x="102" y="592"/>
                  </a:lnTo>
                  <a:lnTo>
                    <a:pt x="124" y="603"/>
                  </a:lnTo>
                  <a:lnTo>
                    <a:pt x="147" y="612"/>
                  </a:lnTo>
                  <a:lnTo>
                    <a:pt x="169" y="617"/>
                  </a:lnTo>
                  <a:lnTo>
                    <a:pt x="192" y="619"/>
                  </a:lnTo>
                  <a:lnTo>
                    <a:pt x="213" y="615"/>
                  </a:lnTo>
                  <a:lnTo>
                    <a:pt x="235" y="605"/>
                  </a:lnTo>
                  <a:lnTo>
                    <a:pt x="254" y="589"/>
                  </a:lnTo>
                  <a:lnTo>
                    <a:pt x="271" y="564"/>
                  </a:lnTo>
                  <a:lnTo>
                    <a:pt x="292" y="521"/>
                  </a:lnTo>
                  <a:lnTo>
                    <a:pt x="297" y="485"/>
                  </a:lnTo>
                  <a:lnTo>
                    <a:pt x="292" y="455"/>
                  </a:lnTo>
                  <a:lnTo>
                    <a:pt x="279" y="432"/>
                  </a:lnTo>
                  <a:lnTo>
                    <a:pt x="263" y="416"/>
                  </a:lnTo>
                  <a:lnTo>
                    <a:pt x="248" y="403"/>
                  </a:lnTo>
                  <a:lnTo>
                    <a:pt x="236" y="397"/>
                  </a:lnTo>
                  <a:lnTo>
                    <a:pt x="230" y="395"/>
                  </a:lnTo>
                  <a:lnTo>
                    <a:pt x="226" y="389"/>
                  </a:lnTo>
                  <a:lnTo>
                    <a:pt x="215" y="372"/>
                  </a:lnTo>
                  <a:lnTo>
                    <a:pt x="201" y="347"/>
                  </a:lnTo>
                  <a:lnTo>
                    <a:pt x="186" y="318"/>
                  </a:lnTo>
                  <a:lnTo>
                    <a:pt x="173" y="286"/>
                  </a:lnTo>
                  <a:lnTo>
                    <a:pt x="167" y="255"/>
                  </a:lnTo>
                  <a:lnTo>
                    <a:pt x="169" y="228"/>
                  </a:lnTo>
                  <a:lnTo>
                    <a:pt x="184" y="208"/>
                  </a:lnTo>
                  <a:lnTo>
                    <a:pt x="425" y="82"/>
                  </a:lnTo>
                  <a:lnTo>
                    <a:pt x="412" y="49"/>
                  </a:lnTo>
                  <a:close/>
                </a:path>
              </a:pathLst>
            </a:custGeom>
            <a:solidFill>
              <a:schemeClr val="folHlink"/>
            </a:solidFill>
            <a:ln w="9525">
              <a:noFill/>
              <a:round/>
              <a:headEnd/>
              <a:tailEnd/>
            </a:ln>
          </p:spPr>
          <p:txBody>
            <a:bodyPr/>
            <a:lstStyle/>
            <a:p>
              <a:endParaRPr lang="ar-SA"/>
            </a:p>
          </p:txBody>
        </p:sp>
        <p:sp>
          <p:nvSpPr>
            <p:cNvPr id="24" name="Freeform 81"/>
            <p:cNvSpPr>
              <a:spLocks/>
            </p:cNvSpPr>
            <p:nvPr/>
          </p:nvSpPr>
          <p:spPr bwMode="auto">
            <a:xfrm>
              <a:off x="3682" y="1801"/>
              <a:ext cx="334" cy="268"/>
            </a:xfrm>
            <a:custGeom>
              <a:avLst/>
              <a:gdLst>
                <a:gd name="T0" fmla="*/ 35 w 334"/>
                <a:gd name="T1" fmla="*/ 174 h 268"/>
                <a:gd name="T2" fmla="*/ 29 w 334"/>
                <a:gd name="T3" fmla="*/ 189 h 268"/>
                <a:gd name="T4" fmla="*/ 21 w 334"/>
                <a:gd name="T5" fmla="*/ 205 h 268"/>
                <a:gd name="T6" fmla="*/ 14 w 334"/>
                <a:gd name="T7" fmla="*/ 222 h 268"/>
                <a:gd name="T8" fmla="*/ 7 w 334"/>
                <a:gd name="T9" fmla="*/ 238 h 268"/>
                <a:gd name="T10" fmla="*/ 1 w 334"/>
                <a:gd name="T11" fmla="*/ 254 h 268"/>
                <a:gd name="T12" fmla="*/ 0 w 334"/>
                <a:gd name="T13" fmla="*/ 265 h 268"/>
                <a:gd name="T14" fmla="*/ 3 w 334"/>
                <a:gd name="T15" fmla="*/ 268 h 268"/>
                <a:gd name="T16" fmla="*/ 8 w 334"/>
                <a:gd name="T17" fmla="*/ 266 h 268"/>
                <a:gd name="T18" fmla="*/ 16 w 334"/>
                <a:gd name="T19" fmla="*/ 260 h 268"/>
                <a:gd name="T20" fmla="*/ 26 w 334"/>
                <a:gd name="T21" fmla="*/ 251 h 268"/>
                <a:gd name="T22" fmla="*/ 37 w 334"/>
                <a:gd name="T23" fmla="*/ 242 h 268"/>
                <a:gd name="T24" fmla="*/ 48 w 334"/>
                <a:gd name="T25" fmla="*/ 231 h 268"/>
                <a:gd name="T26" fmla="*/ 55 w 334"/>
                <a:gd name="T27" fmla="*/ 225 h 268"/>
                <a:gd name="T28" fmla="*/ 63 w 334"/>
                <a:gd name="T29" fmla="*/ 217 h 268"/>
                <a:gd name="T30" fmla="*/ 73 w 334"/>
                <a:gd name="T31" fmla="*/ 207 h 268"/>
                <a:gd name="T32" fmla="*/ 85 w 334"/>
                <a:gd name="T33" fmla="*/ 198 h 268"/>
                <a:gd name="T34" fmla="*/ 99 w 334"/>
                <a:gd name="T35" fmla="*/ 188 h 268"/>
                <a:gd name="T36" fmla="*/ 113 w 334"/>
                <a:gd name="T37" fmla="*/ 177 h 268"/>
                <a:gd name="T38" fmla="*/ 129 w 334"/>
                <a:gd name="T39" fmla="*/ 166 h 268"/>
                <a:gd name="T40" fmla="*/ 147 w 334"/>
                <a:gd name="T41" fmla="*/ 154 h 268"/>
                <a:gd name="T42" fmla="*/ 166 w 334"/>
                <a:gd name="T43" fmla="*/ 143 h 268"/>
                <a:gd name="T44" fmla="*/ 187 w 334"/>
                <a:gd name="T45" fmla="*/ 133 h 268"/>
                <a:gd name="T46" fmla="*/ 208 w 334"/>
                <a:gd name="T47" fmla="*/ 123 h 268"/>
                <a:gd name="T48" fmla="*/ 231 w 334"/>
                <a:gd name="T49" fmla="*/ 114 h 268"/>
                <a:gd name="T50" fmla="*/ 256 w 334"/>
                <a:gd name="T51" fmla="*/ 106 h 268"/>
                <a:gd name="T52" fmla="*/ 280 w 334"/>
                <a:gd name="T53" fmla="*/ 98 h 268"/>
                <a:gd name="T54" fmla="*/ 307 w 334"/>
                <a:gd name="T55" fmla="*/ 92 h 268"/>
                <a:gd name="T56" fmla="*/ 334 w 334"/>
                <a:gd name="T57" fmla="*/ 88 h 268"/>
                <a:gd name="T58" fmla="*/ 331 w 334"/>
                <a:gd name="T59" fmla="*/ 67 h 268"/>
                <a:gd name="T60" fmla="*/ 327 w 334"/>
                <a:gd name="T61" fmla="*/ 49 h 268"/>
                <a:gd name="T62" fmla="*/ 323 w 334"/>
                <a:gd name="T63" fmla="*/ 31 h 268"/>
                <a:gd name="T64" fmla="*/ 319 w 334"/>
                <a:gd name="T65" fmla="*/ 11 h 268"/>
                <a:gd name="T66" fmla="*/ 317 w 334"/>
                <a:gd name="T67" fmla="*/ 10 h 268"/>
                <a:gd name="T68" fmla="*/ 311 w 334"/>
                <a:gd name="T69" fmla="*/ 8 h 268"/>
                <a:gd name="T70" fmla="*/ 301 w 334"/>
                <a:gd name="T71" fmla="*/ 6 h 268"/>
                <a:gd name="T72" fmla="*/ 288 w 334"/>
                <a:gd name="T73" fmla="*/ 3 h 268"/>
                <a:gd name="T74" fmla="*/ 272 w 334"/>
                <a:gd name="T75" fmla="*/ 1 h 268"/>
                <a:gd name="T76" fmla="*/ 255 w 334"/>
                <a:gd name="T77" fmla="*/ 0 h 268"/>
                <a:gd name="T78" fmla="*/ 234 w 334"/>
                <a:gd name="T79" fmla="*/ 1 h 268"/>
                <a:gd name="T80" fmla="*/ 213 w 334"/>
                <a:gd name="T81" fmla="*/ 4 h 268"/>
                <a:gd name="T82" fmla="*/ 191 w 334"/>
                <a:gd name="T83" fmla="*/ 9 h 268"/>
                <a:gd name="T84" fmla="*/ 167 w 334"/>
                <a:gd name="T85" fmla="*/ 18 h 268"/>
                <a:gd name="T86" fmla="*/ 144 w 334"/>
                <a:gd name="T87" fmla="*/ 31 h 268"/>
                <a:gd name="T88" fmla="*/ 120 w 334"/>
                <a:gd name="T89" fmla="*/ 48 h 268"/>
                <a:gd name="T90" fmla="*/ 97 w 334"/>
                <a:gd name="T91" fmla="*/ 71 h 268"/>
                <a:gd name="T92" fmla="*/ 74 w 334"/>
                <a:gd name="T93" fmla="*/ 98 h 268"/>
                <a:gd name="T94" fmla="*/ 54 w 334"/>
                <a:gd name="T95" fmla="*/ 133 h 268"/>
                <a:gd name="T96" fmla="*/ 35 w 334"/>
                <a:gd name="T97" fmla="*/ 174 h 26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34"/>
                <a:gd name="T148" fmla="*/ 0 h 268"/>
                <a:gd name="T149" fmla="*/ 334 w 334"/>
                <a:gd name="T150" fmla="*/ 268 h 26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34" h="268">
                  <a:moveTo>
                    <a:pt x="35" y="174"/>
                  </a:moveTo>
                  <a:lnTo>
                    <a:pt x="29" y="189"/>
                  </a:lnTo>
                  <a:lnTo>
                    <a:pt x="21" y="205"/>
                  </a:lnTo>
                  <a:lnTo>
                    <a:pt x="14" y="222"/>
                  </a:lnTo>
                  <a:lnTo>
                    <a:pt x="7" y="238"/>
                  </a:lnTo>
                  <a:lnTo>
                    <a:pt x="1" y="254"/>
                  </a:lnTo>
                  <a:lnTo>
                    <a:pt x="0" y="265"/>
                  </a:lnTo>
                  <a:lnTo>
                    <a:pt x="3" y="268"/>
                  </a:lnTo>
                  <a:lnTo>
                    <a:pt x="8" y="266"/>
                  </a:lnTo>
                  <a:lnTo>
                    <a:pt x="16" y="260"/>
                  </a:lnTo>
                  <a:lnTo>
                    <a:pt x="26" y="251"/>
                  </a:lnTo>
                  <a:lnTo>
                    <a:pt x="37" y="242"/>
                  </a:lnTo>
                  <a:lnTo>
                    <a:pt x="48" y="231"/>
                  </a:lnTo>
                  <a:lnTo>
                    <a:pt x="55" y="225"/>
                  </a:lnTo>
                  <a:lnTo>
                    <a:pt x="63" y="217"/>
                  </a:lnTo>
                  <a:lnTo>
                    <a:pt x="73" y="207"/>
                  </a:lnTo>
                  <a:lnTo>
                    <a:pt x="85" y="198"/>
                  </a:lnTo>
                  <a:lnTo>
                    <a:pt x="99" y="188"/>
                  </a:lnTo>
                  <a:lnTo>
                    <a:pt x="113" y="177"/>
                  </a:lnTo>
                  <a:lnTo>
                    <a:pt x="129" y="166"/>
                  </a:lnTo>
                  <a:lnTo>
                    <a:pt x="147" y="154"/>
                  </a:lnTo>
                  <a:lnTo>
                    <a:pt x="166" y="143"/>
                  </a:lnTo>
                  <a:lnTo>
                    <a:pt x="187" y="133"/>
                  </a:lnTo>
                  <a:lnTo>
                    <a:pt x="208" y="123"/>
                  </a:lnTo>
                  <a:lnTo>
                    <a:pt x="231" y="114"/>
                  </a:lnTo>
                  <a:lnTo>
                    <a:pt x="256" y="106"/>
                  </a:lnTo>
                  <a:lnTo>
                    <a:pt x="280" y="98"/>
                  </a:lnTo>
                  <a:lnTo>
                    <a:pt x="307" y="92"/>
                  </a:lnTo>
                  <a:lnTo>
                    <a:pt x="334" y="88"/>
                  </a:lnTo>
                  <a:lnTo>
                    <a:pt x="331" y="67"/>
                  </a:lnTo>
                  <a:lnTo>
                    <a:pt x="327" y="49"/>
                  </a:lnTo>
                  <a:lnTo>
                    <a:pt x="323" y="31"/>
                  </a:lnTo>
                  <a:lnTo>
                    <a:pt x="319" y="11"/>
                  </a:lnTo>
                  <a:lnTo>
                    <a:pt x="317" y="10"/>
                  </a:lnTo>
                  <a:lnTo>
                    <a:pt x="311" y="8"/>
                  </a:lnTo>
                  <a:lnTo>
                    <a:pt x="301" y="6"/>
                  </a:lnTo>
                  <a:lnTo>
                    <a:pt x="288" y="3"/>
                  </a:lnTo>
                  <a:lnTo>
                    <a:pt x="272" y="1"/>
                  </a:lnTo>
                  <a:lnTo>
                    <a:pt x="255" y="0"/>
                  </a:lnTo>
                  <a:lnTo>
                    <a:pt x="234" y="1"/>
                  </a:lnTo>
                  <a:lnTo>
                    <a:pt x="213" y="4"/>
                  </a:lnTo>
                  <a:lnTo>
                    <a:pt x="191" y="9"/>
                  </a:lnTo>
                  <a:lnTo>
                    <a:pt x="167" y="18"/>
                  </a:lnTo>
                  <a:lnTo>
                    <a:pt x="144" y="31"/>
                  </a:lnTo>
                  <a:lnTo>
                    <a:pt x="120" y="48"/>
                  </a:lnTo>
                  <a:lnTo>
                    <a:pt x="97" y="71"/>
                  </a:lnTo>
                  <a:lnTo>
                    <a:pt x="74" y="98"/>
                  </a:lnTo>
                  <a:lnTo>
                    <a:pt x="54" y="133"/>
                  </a:lnTo>
                  <a:lnTo>
                    <a:pt x="35" y="174"/>
                  </a:lnTo>
                  <a:close/>
                </a:path>
              </a:pathLst>
            </a:custGeom>
            <a:solidFill>
              <a:schemeClr val="folHlink"/>
            </a:solidFill>
            <a:ln w="9525">
              <a:noFill/>
              <a:round/>
              <a:headEnd/>
              <a:tailEnd/>
            </a:ln>
          </p:spPr>
          <p:txBody>
            <a:bodyPr/>
            <a:lstStyle/>
            <a:p>
              <a:endParaRPr lang="ar-SA"/>
            </a:p>
          </p:txBody>
        </p:sp>
        <p:sp>
          <p:nvSpPr>
            <p:cNvPr id="25" name="Freeform 82"/>
            <p:cNvSpPr>
              <a:spLocks/>
            </p:cNvSpPr>
            <p:nvPr/>
          </p:nvSpPr>
          <p:spPr bwMode="auto">
            <a:xfrm>
              <a:off x="3908" y="1749"/>
              <a:ext cx="201" cy="556"/>
            </a:xfrm>
            <a:custGeom>
              <a:avLst/>
              <a:gdLst>
                <a:gd name="T0" fmla="*/ 128 w 201"/>
                <a:gd name="T1" fmla="*/ 0 h 556"/>
                <a:gd name="T2" fmla="*/ 132 w 201"/>
                <a:gd name="T3" fmla="*/ 9 h 556"/>
                <a:gd name="T4" fmla="*/ 138 w 201"/>
                <a:gd name="T5" fmla="*/ 18 h 556"/>
                <a:gd name="T6" fmla="*/ 146 w 201"/>
                <a:gd name="T7" fmla="*/ 30 h 556"/>
                <a:gd name="T8" fmla="*/ 155 w 201"/>
                <a:gd name="T9" fmla="*/ 43 h 556"/>
                <a:gd name="T10" fmla="*/ 165 w 201"/>
                <a:gd name="T11" fmla="*/ 61 h 556"/>
                <a:gd name="T12" fmla="*/ 175 w 201"/>
                <a:gd name="T13" fmla="*/ 80 h 556"/>
                <a:gd name="T14" fmla="*/ 184 w 201"/>
                <a:gd name="T15" fmla="*/ 104 h 556"/>
                <a:gd name="T16" fmla="*/ 191 w 201"/>
                <a:gd name="T17" fmla="*/ 131 h 556"/>
                <a:gd name="T18" fmla="*/ 201 w 201"/>
                <a:gd name="T19" fmla="*/ 204 h 556"/>
                <a:gd name="T20" fmla="*/ 201 w 201"/>
                <a:gd name="T21" fmla="*/ 268 h 556"/>
                <a:gd name="T22" fmla="*/ 194 w 201"/>
                <a:gd name="T23" fmla="*/ 321 h 556"/>
                <a:gd name="T24" fmla="*/ 182 w 201"/>
                <a:gd name="T25" fmla="*/ 364 h 556"/>
                <a:gd name="T26" fmla="*/ 165 w 201"/>
                <a:gd name="T27" fmla="*/ 399 h 556"/>
                <a:gd name="T28" fmla="*/ 149 w 201"/>
                <a:gd name="T29" fmla="*/ 427 h 556"/>
                <a:gd name="T30" fmla="*/ 134 w 201"/>
                <a:gd name="T31" fmla="*/ 447 h 556"/>
                <a:gd name="T32" fmla="*/ 122 w 201"/>
                <a:gd name="T33" fmla="*/ 460 h 556"/>
                <a:gd name="T34" fmla="*/ 110 w 201"/>
                <a:gd name="T35" fmla="*/ 472 h 556"/>
                <a:gd name="T36" fmla="*/ 98 w 201"/>
                <a:gd name="T37" fmla="*/ 486 h 556"/>
                <a:gd name="T38" fmla="*/ 86 w 201"/>
                <a:gd name="T39" fmla="*/ 498 h 556"/>
                <a:gd name="T40" fmla="*/ 73 w 201"/>
                <a:gd name="T41" fmla="*/ 510 h 556"/>
                <a:gd name="T42" fmla="*/ 59 w 201"/>
                <a:gd name="T43" fmla="*/ 521 h 556"/>
                <a:gd name="T44" fmla="*/ 48 w 201"/>
                <a:gd name="T45" fmla="*/ 529 h 556"/>
                <a:gd name="T46" fmla="*/ 38 w 201"/>
                <a:gd name="T47" fmla="*/ 536 h 556"/>
                <a:gd name="T48" fmla="*/ 30 w 201"/>
                <a:gd name="T49" fmla="*/ 539 h 556"/>
                <a:gd name="T50" fmla="*/ 34 w 201"/>
                <a:gd name="T51" fmla="*/ 534 h 556"/>
                <a:gd name="T52" fmla="*/ 32 w 201"/>
                <a:gd name="T53" fmla="*/ 535 h 556"/>
                <a:gd name="T54" fmla="*/ 27 w 201"/>
                <a:gd name="T55" fmla="*/ 540 h 556"/>
                <a:gd name="T56" fmla="*/ 19 w 201"/>
                <a:gd name="T57" fmla="*/ 548 h 556"/>
                <a:gd name="T58" fmla="*/ 10 w 201"/>
                <a:gd name="T59" fmla="*/ 554 h 556"/>
                <a:gd name="T60" fmla="*/ 4 w 201"/>
                <a:gd name="T61" fmla="*/ 556 h 556"/>
                <a:gd name="T62" fmla="*/ 0 w 201"/>
                <a:gd name="T63" fmla="*/ 552 h 556"/>
                <a:gd name="T64" fmla="*/ 2 w 201"/>
                <a:gd name="T65" fmla="*/ 539 h 556"/>
                <a:gd name="T66" fmla="*/ 45 w 201"/>
                <a:gd name="T67" fmla="*/ 483 h 556"/>
                <a:gd name="T68" fmla="*/ 78 w 201"/>
                <a:gd name="T69" fmla="*/ 411 h 556"/>
                <a:gd name="T70" fmla="*/ 100 w 201"/>
                <a:gd name="T71" fmla="*/ 333 h 556"/>
                <a:gd name="T72" fmla="*/ 116 w 201"/>
                <a:gd name="T73" fmla="*/ 253 h 556"/>
                <a:gd name="T74" fmla="*/ 126 w 201"/>
                <a:gd name="T75" fmla="*/ 179 h 556"/>
                <a:gd name="T76" fmla="*/ 130 w 201"/>
                <a:gd name="T77" fmla="*/ 117 h 556"/>
                <a:gd name="T78" fmla="*/ 132 w 201"/>
                <a:gd name="T79" fmla="*/ 71 h 556"/>
                <a:gd name="T80" fmla="*/ 132 w 201"/>
                <a:gd name="T81" fmla="*/ 51 h 556"/>
                <a:gd name="T82" fmla="*/ 128 w 201"/>
                <a:gd name="T83" fmla="*/ 0 h 5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01"/>
                <a:gd name="T127" fmla="*/ 0 h 556"/>
                <a:gd name="T128" fmla="*/ 201 w 201"/>
                <a:gd name="T129" fmla="*/ 556 h 55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01" h="556">
                  <a:moveTo>
                    <a:pt x="128" y="0"/>
                  </a:moveTo>
                  <a:lnTo>
                    <a:pt x="132" y="9"/>
                  </a:lnTo>
                  <a:lnTo>
                    <a:pt x="138" y="18"/>
                  </a:lnTo>
                  <a:lnTo>
                    <a:pt x="146" y="30"/>
                  </a:lnTo>
                  <a:lnTo>
                    <a:pt x="155" y="43"/>
                  </a:lnTo>
                  <a:lnTo>
                    <a:pt x="165" y="61"/>
                  </a:lnTo>
                  <a:lnTo>
                    <a:pt x="175" y="80"/>
                  </a:lnTo>
                  <a:lnTo>
                    <a:pt x="184" y="104"/>
                  </a:lnTo>
                  <a:lnTo>
                    <a:pt x="191" y="131"/>
                  </a:lnTo>
                  <a:lnTo>
                    <a:pt x="201" y="204"/>
                  </a:lnTo>
                  <a:lnTo>
                    <a:pt x="201" y="268"/>
                  </a:lnTo>
                  <a:lnTo>
                    <a:pt x="194" y="321"/>
                  </a:lnTo>
                  <a:lnTo>
                    <a:pt x="182" y="364"/>
                  </a:lnTo>
                  <a:lnTo>
                    <a:pt x="165" y="399"/>
                  </a:lnTo>
                  <a:lnTo>
                    <a:pt x="149" y="427"/>
                  </a:lnTo>
                  <a:lnTo>
                    <a:pt x="134" y="447"/>
                  </a:lnTo>
                  <a:lnTo>
                    <a:pt x="122" y="460"/>
                  </a:lnTo>
                  <a:lnTo>
                    <a:pt x="110" y="472"/>
                  </a:lnTo>
                  <a:lnTo>
                    <a:pt x="98" y="486"/>
                  </a:lnTo>
                  <a:lnTo>
                    <a:pt x="86" y="498"/>
                  </a:lnTo>
                  <a:lnTo>
                    <a:pt x="73" y="510"/>
                  </a:lnTo>
                  <a:lnTo>
                    <a:pt x="59" y="521"/>
                  </a:lnTo>
                  <a:lnTo>
                    <a:pt x="48" y="529"/>
                  </a:lnTo>
                  <a:lnTo>
                    <a:pt x="38" y="536"/>
                  </a:lnTo>
                  <a:lnTo>
                    <a:pt x="30" y="539"/>
                  </a:lnTo>
                  <a:lnTo>
                    <a:pt x="34" y="534"/>
                  </a:lnTo>
                  <a:lnTo>
                    <a:pt x="32" y="535"/>
                  </a:lnTo>
                  <a:lnTo>
                    <a:pt x="27" y="540"/>
                  </a:lnTo>
                  <a:lnTo>
                    <a:pt x="19" y="548"/>
                  </a:lnTo>
                  <a:lnTo>
                    <a:pt x="10" y="554"/>
                  </a:lnTo>
                  <a:lnTo>
                    <a:pt x="4" y="556"/>
                  </a:lnTo>
                  <a:lnTo>
                    <a:pt x="0" y="552"/>
                  </a:lnTo>
                  <a:lnTo>
                    <a:pt x="2" y="539"/>
                  </a:lnTo>
                  <a:lnTo>
                    <a:pt x="45" y="483"/>
                  </a:lnTo>
                  <a:lnTo>
                    <a:pt x="78" y="411"/>
                  </a:lnTo>
                  <a:lnTo>
                    <a:pt x="100" y="333"/>
                  </a:lnTo>
                  <a:lnTo>
                    <a:pt x="116" y="253"/>
                  </a:lnTo>
                  <a:lnTo>
                    <a:pt x="126" y="179"/>
                  </a:lnTo>
                  <a:lnTo>
                    <a:pt x="130" y="117"/>
                  </a:lnTo>
                  <a:lnTo>
                    <a:pt x="132" y="71"/>
                  </a:lnTo>
                  <a:lnTo>
                    <a:pt x="132" y="51"/>
                  </a:lnTo>
                  <a:lnTo>
                    <a:pt x="128" y="0"/>
                  </a:lnTo>
                  <a:close/>
                </a:path>
              </a:pathLst>
            </a:custGeom>
            <a:solidFill>
              <a:schemeClr val="folHlink"/>
            </a:solidFill>
            <a:ln w="9525">
              <a:noFill/>
              <a:round/>
              <a:headEnd/>
              <a:tailEnd/>
            </a:ln>
          </p:spPr>
          <p:txBody>
            <a:bodyPr/>
            <a:lstStyle/>
            <a:p>
              <a:endParaRPr lang="ar-SA"/>
            </a:p>
          </p:txBody>
        </p:sp>
        <p:sp>
          <p:nvSpPr>
            <p:cNvPr id="26" name="Freeform 83"/>
            <p:cNvSpPr>
              <a:spLocks/>
            </p:cNvSpPr>
            <p:nvPr/>
          </p:nvSpPr>
          <p:spPr bwMode="auto">
            <a:xfrm>
              <a:off x="3696" y="2287"/>
              <a:ext cx="73" cy="554"/>
            </a:xfrm>
            <a:custGeom>
              <a:avLst/>
              <a:gdLst>
                <a:gd name="T0" fmla="*/ 32 w 73"/>
                <a:gd name="T1" fmla="*/ 211 h 554"/>
                <a:gd name="T2" fmla="*/ 33 w 73"/>
                <a:gd name="T3" fmla="*/ 224 h 554"/>
                <a:gd name="T4" fmla="*/ 36 w 73"/>
                <a:gd name="T5" fmla="*/ 256 h 554"/>
                <a:gd name="T6" fmla="*/ 40 w 73"/>
                <a:gd name="T7" fmla="*/ 302 h 554"/>
                <a:gd name="T8" fmla="*/ 45 w 73"/>
                <a:gd name="T9" fmla="*/ 356 h 554"/>
                <a:gd name="T10" fmla="*/ 51 w 73"/>
                <a:gd name="T11" fmla="*/ 413 h 554"/>
                <a:gd name="T12" fmla="*/ 57 w 73"/>
                <a:gd name="T13" fmla="*/ 466 h 554"/>
                <a:gd name="T14" fmla="*/ 64 w 73"/>
                <a:gd name="T15" fmla="*/ 512 h 554"/>
                <a:gd name="T16" fmla="*/ 71 w 73"/>
                <a:gd name="T17" fmla="*/ 545 h 554"/>
                <a:gd name="T18" fmla="*/ 71 w 73"/>
                <a:gd name="T19" fmla="*/ 547 h 554"/>
                <a:gd name="T20" fmla="*/ 72 w 73"/>
                <a:gd name="T21" fmla="*/ 549 h 554"/>
                <a:gd name="T22" fmla="*/ 72 w 73"/>
                <a:gd name="T23" fmla="*/ 552 h 554"/>
                <a:gd name="T24" fmla="*/ 73 w 73"/>
                <a:gd name="T25" fmla="*/ 554 h 554"/>
                <a:gd name="T26" fmla="*/ 55 w 73"/>
                <a:gd name="T27" fmla="*/ 554 h 554"/>
                <a:gd name="T28" fmla="*/ 54 w 73"/>
                <a:gd name="T29" fmla="*/ 547 h 554"/>
                <a:gd name="T30" fmla="*/ 52 w 73"/>
                <a:gd name="T31" fmla="*/ 541 h 554"/>
                <a:gd name="T32" fmla="*/ 51 w 73"/>
                <a:gd name="T33" fmla="*/ 535 h 554"/>
                <a:gd name="T34" fmla="*/ 49 w 73"/>
                <a:gd name="T35" fmla="*/ 528 h 554"/>
                <a:gd name="T36" fmla="*/ 47 w 73"/>
                <a:gd name="T37" fmla="*/ 513 h 554"/>
                <a:gd name="T38" fmla="*/ 40 w 73"/>
                <a:gd name="T39" fmla="*/ 472 h 554"/>
                <a:gd name="T40" fmla="*/ 31 w 73"/>
                <a:gd name="T41" fmla="*/ 413 h 554"/>
                <a:gd name="T42" fmla="*/ 22 w 73"/>
                <a:gd name="T43" fmla="*/ 339 h 554"/>
                <a:gd name="T44" fmla="*/ 12 w 73"/>
                <a:gd name="T45" fmla="*/ 256 h 554"/>
                <a:gd name="T46" fmla="*/ 4 w 73"/>
                <a:gd name="T47" fmla="*/ 172 h 554"/>
                <a:gd name="T48" fmla="*/ 0 w 73"/>
                <a:gd name="T49" fmla="*/ 89 h 554"/>
                <a:gd name="T50" fmla="*/ 1 w 73"/>
                <a:gd name="T51" fmla="*/ 15 h 554"/>
                <a:gd name="T52" fmla="*/ 2 w 73"/>
                <a:gd name="T53" fmla="*/ 13 h 554"/>
                <a:gd name="T54" fmla="*/ 4 w 73"/>
                <a:gd name="T55" fmla="*/ 10 h 554"/>
                <a:gd name="T56" fmla="*/ 6 w 73"/>
                <a:gd name="T57" fmla="*/ 5 h 554"/>
                <a:gd name="T58" fmla="*/ 7 w 73"/>
                <a:gd name="T59" fmla="*/ 2 h 554"/>
                <a:gd name="T60" fmla="*/ 7 w 73"/>
                <a:gd name="T61" fmla="*/ 0 h 554"/>
                <a:gd name="T62" fmla="*/ 8 w 73"/>
                <a:gd name="T63" fmla="*/ 0 h 554"/>
                <a:gd name="T64" fmla="*/ 9 w 73"/>
                <a:gd name="T65" fmla="*/ 2 h 554"/>
                <a:gd name="T66" fmla="*/ 9 w 73"/>
                <a:gd name="T67" fmla="*/ 4 h 554"/>
                <a:gd name="T68" fmla="*/ 9 w 73"/>
                <a:gd name="T69" fmla="*/ 13 h 554"/>
                <a:gd name="T70" fmla="*/ 9 w 73"/>
                <a:gd name="T71" fmla="*/ 29 h 554"/>
                <a:gd name="T72" fmla="*/ 9 w 73"/>
                <a:gd name="T73" fmla="*/ 46 h 554"/>
                <a:gd name="T74" fmla="*/ 9 w 73"/>
                <a:gd name="T75" fmla="*/ 53 h 554"/>
                <a:gd name="T76" fmla="*/ 13 w 73"/>
                <a:gd name="T77" fmla="*/ 76 h 554"/>
                <a:gd name="T78" fmla="*/ 21 w 73"/>
                <a:gd name="T79" fmla="*/ 129 h 554"/>
                <a:gd name="T80" fmla="*/ 29 w 73"/>
                <a:gd name="T81" fmla="*/ 183 h 554"/>
                <a:gd name="T82" fmla="*/ 32 w 73"/>
                <a:gd name="T83" fmla="*/ 211 h 55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3"/>
                <a:gd name="T127" fmla="*/ 0 h 554"/>
                <a:gd name="T128" fmla="*/ 73 w 73"/>
                <a:gd name="T129" fmla="*/ 554 h 55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3" h="554">
                  <a:moveTo>
                    <a:pt x="32" y="211"/>
                  </a:moveTo>
                  <a:lnTo>
                    <a:pt x="33" y="224"/>
                  </a:lnTo>
                  <a:lnTo>
                    <a:pt x="36" y="256"/>
                  </a:lnTo>
                  <a:lnTo>
                    <a:pt x="40" y="302"/>
                  </a:lnTo>
                  <a:lnTo>
                    <a:pt x="45" y="356"/>
                  </a:lnTo>
                  <a:lnTo>
                    <a:pt x="51" y="413"/>
                  </a:lnTo>
                  <a:lnTo>
                    <a:pt x="57" y="466"/>
                  </a:lnTo>
                  <a:lnTo>
                    <a:pt x="64" y="512"/>
                  </a:lnTo>
                  <a:lnTo>
                    <a:pt x="71" y="545"/>
                  </a:lnTo>
                  <a:lnTo>
                    <a:pt x="71" y="547"/>
                  </a:lnTo>
                  <a:lnTo>
                    <a:pt x="72" y="549"/>
                  </a:lnTo>
                  <a:lnTo>
                    <a:pt x="72" y="552"/>
                  </a:lnTo>
                  <a:lnTo>
                    <a:pt x="73" y="554"/>
                  </a:lnTo>
                  <a:lnTo>
                    <a:pt x="55" y="554"/>
                  </a:lnTo>
                  <a:lnTo>
                    <a:pt x="54" y="547"/>
                  </a:lnTo>
                  <a:lnTo>
                    <a:pt x="52" y="541"/>
                  </a:lnTo>
                  <a:lnTo>
                    <a:pt x="51" y="535"/>
                  </a:lnTo>
                  <a:lnTo>
                    <a:pt x="49" y="528"/>
                  </a:lnTo>
                  <a:lnTo>
                    <a:pt x="47" y="513"/>
                  </a:lnTo>
                  <a:lnTo>
                    <a:pt x="40" y="472"/>
                  </a:lnTo>
                  <a:lnTo>
                    <a:pt x="31" y="413"/>
                  </a:lnTo>
                  <a:lnTo>
                    <a:pt x="22" y="339"/>
                  </a:lnTo>
                  <a:lnTo>
                    <a:pt x="12" y="256"/>
                  </a:lnTo>
                  <a:lnTo>
                    <a:pt x="4" y="172"/>
                  </a:lnTo>
                  <a:lnTo>
                    <a:pt x="0" y="89"/>
                  </a:lnTo>
                  <a:lnTo>
                    <a:pt x="1" y="15"/>
                  </a:lnTo>
                  <a:lnTo>
                    <a:pt x="2" y="13"/>
                  </a:lnTo>
                  <a:lnTo>
                    <a:pt x="4" y="10"/>
                  </a:lnTo>
                  <a:lnTo>
                    <a:pt x="6" y="5"/>
                  </a:lnTo>
                  <a:lnTo>
                    <a:pt x="7" y="2"/>
                  </a:lnTo>
                  <a:lnTo>
                    <a:pt x="7" y="0"/>
                  </a:lnTo>
                  <a:lnTo>
                    <a:pt x="8" y="0"/>
                  </a:lnTo>
                  <a:lnTo>
                    <a:pt x="9" y="2"/>
                  </a:lnTo>
                  <a:lnTo>
                    <a:pt x="9" y="4"/>
                  </a:lnTo>
                  <a:lnTo>
                    <a:pt x="9" y="13"/>
                  </a:lnTo>
                  <a:lnTo>
                    <a:pt x="9" y="29"/>
                  </a:lnTo>
                  <a:lnTo>
                    <a:pt x="9" y="46"/>
                  </a:lnTo>
                  <a:lnTo>
                    <a:pt x="9" y="53"/>
                  </a:lnTo>
                  <a:lnTo>
                    <a:pt x="13" y="76"/>
                  </a:lnTo>
                  <a:lnTo>
                    <a:pt x="21" y="129"/>
                  </a:lnTo>
                  <a:lnTo>
                    <a:pt x="29" y="183"/>
                  </a:lnTo>
                  <a:lnTo>
                    <a:pt x="32" y="211"/>
                  </a:lnTo>
                  <a:close/>
                </a:path>
              </a:pathLst>
            </a:custGeom>
            <a:solidFill>
              <a:srgbClr val="000000"/>
            </a:solidFill>
            <a:ln w="9525">
              <a:noFill/>
              <a:round/>
              <a:headEnd/>
              <a:tailEnd/>
            </a:ln>
          </p:spPr>
          <p:txBody>
            <a:bodyPr/>
            <a:lstStyle/>
            <a:p>
              <a:endParaRPr lang="ar-SA"/>
            </a:p>
          </p:txBody>
        </p:sp>
        <p:sp>
          <p:nvSpPr>
            <p:cNvPr id="27" name="Freeform 84"/>
            <p:cNvSpPr>
              <a:spLocks/>
            </p:cNvSpPr>
            <p:nvPr/>
          </p:nvSpPr>
          <p:spPr bwMode="auto">
            <a:xfrm>
              <a:off x="3548" y="2263"/>
              <a:ext cx="148" cy="578"/>
            </a:xfrm>
            <a:custGeom>
              <a:avLst/>
              <a:gdLst>
                <a:gd name="T0" fmla="*/ 3 w 148"/>
                <a:gd name="T1" fmla="*/ 398 h 578"/>
                <a:gd name="T2" fmla="*/ 21 w 148"/>
                <a:gd name="T3" fmla="*/ 273 h 578"/>
                <a:gd name="T4" fmla="*/ 43 w 148"/>
                <a:gd name="T5" fmla="*/ 179 h 578"/>
                <a:gd name="T6" fmla="*/ 67 w 148"/>
                <a:gd name="T7" fmla="*/ 108 h 578"/>
                <a:gd name="T8" fmla="*/ 91 w 148"/>
                <a:gd name="T9" fmla="*/ 59 h 578"/>
                <a:gd name="T10" fmla="*/ 114 w 148"/>
                <a:gd name="T11" fmla="*/ 28 h 578"/>
                <a:gd name="T12" fmla="*/ 131 w 148"/>
                <a:gd name="T13" fmla="*/ 9 h 578"/>
                <a:gd name="T14" fmla="*/ 144 w 148"/>
                <a:gd name="T15" fmla="*/ 2 h 578"/>
                <a:gd name="T16" fmla="*/ 148 w 148"/>
                <a:gd name="T17" fmla="*/ 0 h 578"/>
                <a:gd name="T18" fmla="*/ 146 w 148"/>
                <a:gd name="T19" fmla="*/ 3 h 578"/>
                <a:gd name="T20" fmla="*/ 139 w 148"/>
                <a:gd name="T21" fmla="*/ 11 h 578"/>
                <a:gd name="T22" fmla="*/ 130 w 148"/>
                <a:gd name="T23" fmla="*/ 26 h 578"/>
                <a:gd name="T24" fmla="*/ 119 w 148"/>
                <a:gd name="T25" fmla="*/ 44 h 578"/>
                <a:gd name="T26" fmla="*/ 107 w 148"/>
                <a:gd name="T27" fmla="*/ 66 h 578"/>
                <a:gd name="T28" fmla="*/ 94 w 148"/>
                <a:gd name="T29" fmla="*/ 93 h 578"/>
                <a:gd name="T30" fmla="*/ 84 w 148"/>
                <a:gd name="T31" fmla="*/ 121 h 578"/>
                <a:gd name="T32" fmla="*/ 76 w 148"/>
                <a:gd name="T33" fmla="*/ 153 h 578"/>
                <a:gd name="T34" fmla="*/ 69 w 148"/>
                <a:gd name="T35" fmla="*/ 187 h 578"/>
                <a:gd name="T36" fmla="*/ 61 w 148"/>
                <a:gd name="T37" fmla="*/ 223 h 578"/>
                <a:gd name="T38" fmla="*/ 53 w 148"/>
                <a:gd name="T39" fmla="*/ 264 h 578"/>
                <a:gd name="T40" fmla="*/ 44 w 148"/>
                <a:gd name="T41" fmla="*/ 308 h 578"/>
                <a:gd name="T42" fmla="*/ 37 w 148"/>
                <a:gd name="T43" fmla="*/ 356 h 578"/>
                <a:gd name="T44" fmla="*/ 31 w 148"/>
                <a:gd name="T45" fmla="*/ 409 h 578"/>
                <a:gd name="T46" fmla="*/ 26 w 148"/>
                <a:gd name="T47" fmla="*/ 465 h 578"/>
                <a:gd name="T48" fmla="*/ 24 w 148"/>
                <a:gd name="T49" fmla="*/ 526 h 578"/>
                <a:gd name="T50" fmla="*/ 23 w 148"/>
                <a:gd name="T51" fmla="*/ 538 h 578"/>
                <a:gd name="T52" fmla="*/ 23 w 148"/>
                <a:gd name="T53" fmla="*/ 552 h 578"/>
                <a:gd name="T54" fmla="*/ 23 w 148"/>
                <a:gd name="T55" fmla="*/ 565 h 578"/>
                <a:gd name="T56" fmla="*/ 23 w 148"/>
                <a:gd name="T57" fmla="*/ 578 h 578"/>
                <a:gd name="T58" fmla="*/ 0 w 148"/>
                <a:gd name="T59" fmla="*/ 578 h 578"/>
                <a:gd name="T60" fmla="*/ 1 w 148"/>
                <a:gd name="T61" fmla="*/ 530 h 578"/>
                <a:gd name="T62" fmla="*/ 0 w 148"/>
                <a:gd name="T63" fmla="*/ 483 h 578"/>
                <a:gd name="T64" fmla="*/ 1 w 148"/>
                <a:gd name="T65" fmla="*/ 439 h 578"/>
                <a:gd name="T66" fmla="*/ 3 w 148"/>
                <a:gd name="T67" fmla="*/ 398 h 5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8"/>
                <a:gd name="T103" fmla="*/ 0 h 578"/>
                <a:gd name="T104" fmla="*/ 148 w 148"/>
                <a:gd name="T105" fmla="*/ 578 h 57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8" h="578">
                  <a:moveTo>
                    <a:pt x="3" y="398"/>
                  </a:moveTo>
                  <a:lnTo>
                    <a:pt x="21" y="273"/>
                  </a:lnTo>
                  <a:lnTo>
                    <a:pt x="43" y="179"/>
                  </a:lnTo>
                  <a:lnTo>
                    <a:pt x="67" y="108"/>
                  </a:lnTo>
                  <a:lnTo>
                    <a:pt x="91" y="59"/>
                  </a:lnTo>
                  <a:lnTo>
                    <a:pt x="114" y="28"/>
                  </a:lnTo>
                  <a:lnTo>
                    <a:pt x="131" y="9"/>
                  </a:lnTo>
                  <a:lnTo>
                    <a:pt x="144" y="2"/>
                  </a:lnTo>
                  <a:lnTo>
                    <a:pt x="148" y="0"/>
                  </a:lnTo>
                  <a:lnTo>
                    <a:pt x="146" y="3"/>
                  </a:lnTo>
                  <a:lnTo>
                    <a:pt x="139" y="11"/>
                  </a:lnTo>
                  <a:lnTo>
                    <a:pt x="130" y="26"/>
                  </a:lnTo>
                  <a:lnTo>
                    <a:pt x="119" y="44"/>
                  </a:lnTo>
                  <a:lnTo>
                    <a:pt x="107" y="66"/>
                  </a:lnTo>
                  <a:lnTo>
                    <a:pt x="94" y="93"/>
                  </a:lnTo>
                  <a:lnTo>
                    <a:pt x="84" y="121"/>
                  </a:lnTo>
                  <a:lnTo>
                    <a:pt x="76" y="153"/>
                  </a:lnTo>
                  <a:lnTo>
                    <a:pt x="69" y="187"/>
                  </a:lnTo>
                  <a:lnTo>
                    <a:pt x="61" y="223"/>
                  </a:lnTo>
                  <a:lnTo>
                    <a:pt x="53" y="264"/>
                  </a:lnTo>
                  <a:lnTo>
                    <a:pt x="44" y="308"/>
                  </a:lnTo>
                  <a:lnTo>
                    <a:pt x="37" y="356"/>
                  </a:lnTo>
                  <a:lnTo>
                    <a:pt x="31" y="409"/>
                  </a:lnTo>
                  <a:lnTo>
                    <a:pt x="26" y="465"/>
                  </a:lnTo>
                  <a:lnTo>
                    <a:pt x="24" y="526"/>
                  </a:lnTo>
                  <a:lnTo>
                    <a:pt x="23" y="538"/>
                  </a:lnTo>
                  <a:lnTo>
                    <a:pt x="23" y="552"/>
                  </a:lnTo>
                  <a:lnTo>
                    <a:pt x="23" y="565"/>
                  </a:lnTo>
                  <a:lnTo>
                    <a:pt x="23" y="578"/>
                  </a:lnTo>
                  <a:lnTo>
                    <a:pt x="0" y="578"/>
                  </a:lnTo>
                  <a:lnTo>
                    <a:pt x="1" y="530"/>
                  </a:lnTo>
                  <a:lnTo>
                    <a:pt x="0" y="483"/>
                  </a:lnTo>
                  <a:lnTo>
                    <a:pt x="1" y="439"/>
                  </a:lnTo>
                  <a:lnTo>
                    <a:pt x="3" y="398"/>
                  </a:lnTo>
                  <a:close/>
                </a:path>
              </a:pathLst>
            </a:custGeom>
            <a:solidFill>
              <a:srgbClr val="000000"/>
            </a:solidFill>
            <a:ln w="9525">
              <a:noFill/>
              <a:round/>
              <a:headEnd/>
              <a:tailEnd/>
            </a:ln>
          </p:spPr>
          <p:txBody>
            <a:bodyPr/>
            <a:lstStyle/>
            <a:p>
              <a:endParaRPr lang="ar-SA"/>
            </a:p>
          </p:txBody>
        </p:sp>
        <p:sp>
          <p:nvSpPr>
            <p:cNvPr id="28" name="Freeform 85"/>
            <p:cNvSpPr>
              <a:spLocks/>
            </p:cNvSpPr>
            <p:nvPr/>
          </p:nvSpPr>
          <p:spPr bwMode="auto">
            <a:xfrm>
              <a:off x="3948" y="1898"/>
              <a:ext cx="45" cy="207"/>
            </a:xfrm>
            <a:custGeom>
              <a:avLst/>
              <a:gdLst>
                <a:gd name="T0" fmla="*/ 29 w 45"/>
                <a:gd name="T1" fmla="*/ 2 h 207"/>
                <a:gd name="T2" fmla="*/ 29 w 45"/>
                <a:gd name="T3" fmla="*/ 2 h 207"/>
                <a:gd name="T4" fmla="*/ 29 w 45"/>
                <a:gd name="T5" fmla="*/ 1 h 207"/>
                <a:gd name="T6" fmla="*/ 29 w 45"/>
                <a:gd name="T7" fmla="*/ 0 h 207"/>
                <a:gd name="T8" fmla="*/ 30 w 45"/>
                <a:gd name="T9" fmla="*/ 0 h 207"/>
                <a:gd name="T10" fmla="*/ 31 w 45"/>
                <a:gd name="T11" fmla="*/ 1 h 207"/>
                <a:gd name="T12" fmla="*/ 33 w 45"/>
                <a:gd name="T13" fmla="*/ 3 h 207"/>
                <a:gd name="T14" fmla="*/ 34 w 45"/>
                <a:gd name="T15" fmla="*/ 4 h 207"/>
                <a:gd name="T16" fmla="*/ 35 w 45"/>
                <a:gd name="T17" fmla="*/ 5 h 207"/>
                <a:gd name="T18" fmla="*/ 36 w 45"/>
                <a:gd name="T19" fmla="*/ 10 h 207"/>
                <a:gd name="T20" fmla="*/ 39 w 45"/>
                <a:gd name="T21" fmla="*/ 20 h 207"/>
                <a:gd name="T22" fmla="*/ 41 w 45"/>
                <a:gd name="T23" fmla="*/ 31 h 207"/>
                <a:gd name="T24" fmla="*/ 42 w 45"/>
                <a:gd name="T25" fmla="*/ 38 h 207"/>
                <a:gd name="T26" fmla="*/ 43 w 45"/>
                <a:gd name="T27" fmla="*/ 44 h 207"/>
                <a:gd name="T28" fmla="*/ 44 w 45"/>
                <a:gd name="T29" fmla="*/ 55 h 207"/>
                <a:gd name="T30" fmla="*/ 45 w 45"/>
                <a:gd name="T31" fmla="*/ 70 h 207"/>
                <a:gd name="T32" fmla="*/ 45 w 45"/>
                <a:gd name="T33" fmla="*/ 83 h 207"/>
                <a:gd name="T34" fmla="*/ 44 w 45"/>
                <a:gd name="T35" fmla="*/ 97 h 207"/>
                <a:gd name="T36" fmla="*/ 43 w 45"/>
                <a:gd name="T37" fmla="*/ 115 h 207"/>
                <a:gd name="T38" fmla="*/ 41 w 45"/>
                <a:gd name="T39" fmla="*/ 130 h 207"/>
                <a:gd name="T40" fmla="*/ 39 w 45"/>
                <a:gd name="T41" fmla="*/ 141 h 207"/>
                <a:gd name="T42" fmla="*/ 35 w 45"/>
                <a:gd name="T43" fmla="*/ 152 h 207"/>
                <a:gd name="T44" fmla="*/ 29 w 45"/>
                <a:gd name="T45" fmla="*/ 168 h 207"/>
                <a:gd name="T46" fmla="*/ 24 w 45"/>
                <a:gd name="T47" fmla="*/ 181 h 207"/>
                <a:gd name="T48" fmla="*/ 21 w 45"/>
                <a:gd name="T49" fmla="*/ 188 h 207"/>
                <a:gd name="T50" fmla="*/ 19 w 45"/>
                <a:gd name="T51" fmla="*/ 192 h 207"/>
                <a:gd name="T52" fmla="*/ 16 w 45"/>
                <a:gd name="T53" fmla="*/ 198 h 207"/>
                <a:gd name="T54" fmla="*/ 12 w 45"/>
                <a:gd name="T55" fmla="*/ 204 h 207"/>
                <a:gd name="T56" fmla="*/ 10 w 45"/>
                <a:gd name="T57" fmla="*/ 207 h 207"/>
                <a:gd name="T58" fmla="*/ 8 w 45"/>
                <a:gd name="T59" fmla="*/ 207 h 207"/>
                <a:gd name="T60" fmla="*/ 7 w 45"/>
                <a:gd name="T61" fmla="*/ 207 h 207"/>
                <a:gd name="T62" fmla="*/ 7 w 45"/>
                <a:gd name="T63" fmla="*/ 207 h 207"/>
                <a:gd name="T64" fmla="*/ 7 w 45"/>
                <a:gd name="T65" fmla="*/ 207 h 207"/>
                <a:gd name="T66" fmla="*/ 3 w 45"/>
                <a:gd name="T67" fmla="*/ 204 h 207"/>
                <a:gd name="T68" fmla="*/ 1 w 45"/>
                <a:gd name="T69" fmla="*/ 205 h 207"/>
                <a:gd name="T70" fmla="*/ 0 w 45"/>
                <a:gd name="T71" fmla="*/ 196 h 207"/>
                <a:gd name="T72" fmla="*/ 2 w 45"/>
                <a:gd name="T73" fmla="*/ 192 h 207"/>
                <a:gd name="T74" fmla="*/ 7 w 45"/>
                <a:gd name="T75" fmla="*/ 183 h 207"/>
                <a:gd name="T76" fmla="*/ 12 w 45"/>
                <a:gd name="T77" fmla="*/ 172 h 207"/>
                <a:gd name="T78" fmla="*/ 16 w 45"/>
                <a:gd name="T79" fmla="*/ 161 h 207"/>
                <a:gd name="T80" fmla="*/ 19 w 45"/>
                <a:gd name="T81" fmla="*/ 151 h 207"/>
                <a:gd name="T82" fmla="*/ 22 w 45"/>
                <a:gd name="T83" fmla="*/ 136 h 207"/>
                <a:gd name="T84" fmla="*/ 26 w 45"/>
                <a:gd name="T85" fmla="*/ 119 h 207"/>
                <a:gd name="T86" fmla="*/ 29 w 45"/>
                <a:gd name="T87" fmla="*/ 101 h 207"/>
                <a:gd name="T88" fmla="*/ 30 w 45"/>
                <a:gd name="T89" fmla="*/ 82 h 207"/>
                <a:gd name="T90" fmla="*/ 30 w 45"/>
                <a:gd name="T91" fmla="*/ 59 h 207"/>
                <a:gd name="T92" fmla="*/ 28 w 45"/>
                <a:gd name="T93" fmla="*/ 36 h 207"/>
                <a:gd name="T94" fmla="*/ 24 w 45"/>
                <a:gd name="T95" fmla="*/ 16 h 207"/>
                <a:gd name="T96" fmla="*/ 22 w 45"/>
                <a:gd name="T97" fmla="*/ 4 h 207"/>
                <a:gd name="T98" fmla="*/ 22 w 45"/>
                <a:gd name="T99" fmla="*/ 3 h 207"/>
                <a:gd name="T100" fmla="*/ 23 w 45"/>
                <a:gd name="T101" fmla="*/ 7 h 207"/>
                <a:gd name="T102" fmla="*/ 24 w 45"/>
                <a:gd name="T103" fmla="*/ 9 h 207"/>
                <a:gd name="T104" fmla="*/ 26 w 45"/>
                <a:gd name="T105" fmla="*/ 5 h 207"/>
                <a:gd name="T106" fmla="*/ 24 w 45"/>
                <a:gd name="T107" fmla="*/ 1 h 207"/>
                <a:gd name="T108" fmla="*/ 29 w 45"/>
                <a:gd name="T109" fmla="*/ 2 h 20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5"/>
                <a:gd name="T166" fmla="*/ 0 h 207"/>
                <a:gd name="T167" fmla="*/ 45 w 45"/>
                <a:gd name="T168" fmla="*/ 207 h 20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5" h="207">
                  <a:moveTo>
                    <a:pt x="29" y="2"/>
                  </a:moveTo>
                  <a:lnTo>
                    <a:pt x="29" y="2"/>
                  </a:lnTo>
                  <a:lnTo>
                    <a:pt x="29" y="1"/>
                  </a:lnTo>
                  <a:lnTo>
                    <a:pt x="29" y="0"/>
                  </a:lnTo>
                  <a:lnTo>
                    <a:pt x="30" y="0"/>
                  </a:lnTo>
                  <a:lnTo>
                    <a:pt x="31" y="1"/>
                  </a:lnTo>
                  <a:lnTo>
                    <a:pt x="33" y="3"/>
                  </a:lnTo>
                  <a:lnTo>
                    <a:pt x="34" y="4"/>
                  </a:lnTo>
                  <a:lnTo>
                    <a:pt x="35" y="5"/>
                  </a:lnTo>
                  <a:lnTo>
                    <a:pt x="36" y="10"/>
                  </a:lnTo>
                  <a:lnTo>
                    <a:pt x="39" y="20"/>
                  </a:lnTo>
                  <a:lnTo>
                    <a:pt x="41" y="31"/>
                  </a:lnTo>
                  <a:lnTo>
                    <a:pt x="42" y="38"/>
                  </a:lnTo>
                  <a:lnTo>
                    <a:pt x="43" y="44"/>
                  </a:lnTo>
                  <a:lnTo>
                    <a:pt x="44" y="55"/>
                  </a:lnTo>
                  <a:lnTo>
                    <a:pt x="45" y="70"/>
                  </a:lnTo>
                  <a:lnTo>
                    <a:pt x="45" y="83"/>
                  </a:lnTo>
                  <a:lnTo>
                    <a:pt x="44" y="97"/>
                  </a:lnTo>
                  <a:lnTo>
                    <a:pt x="43" y="115"/>
                  </a:lnTo>
                  <a:lnTo>
                    <a:pt x="41" y="130"/>
                  </a:lnTo>
                  <a:lnTo>
                    <a:pt x="39" y="141"/>
                  </a:lnTo>
                  <a:lnTo>
                    <a:pt x="35" y="152"/>
                  </a:lnTo>
                  <a:lnTo>
                    <a:pt x="29" y="168"/>
                  </a:lnTo>
                  <a:lnTo>
                    <a:pt x="24" y="181"/>
                  </a:lnTo>
                  <a:lnTo>
                    <a:pt x="21" y="188"/>
                  </a:lnTo>
                  <a:lnTo>
                    <a:pt x="19" y="192"/>
                  </a:lnTo>
                  <a:lnTo>
                    <a:pt x="16" y="198"/>
                  </a:lnTo>
                  <a:lnTo>
                    <a:pt x="12" y="204"/>
                  </a:lnTo>
                  <a:lnTo>
                    <a:pt x="10" y="207"/>
                  </a:lnTo>
                  <a:lnTo>
                    <a:pt x="8" y="207"/>
                  </a:lnTo>
                  <a:lnTo>
                    <a:pt x="7" y="207"/>
                  </a:lnTo>
                  <a:lnTo>
                    <a:pt x="3" y="204"/>
                  </a:lnTo>
                  <a:lnTo>
                    <a:pt x="1" y="205"/>
                  </a:lnTo>
                  <a:lnTo>
                    <a:pt x="0" y="196"/>
                  </a:lnTo>
                  <a:lnTo>
                    <a:pt x="2" y="192"/>
                  </a:lnTo>
                  <a:lnTo>
                    <a:pt x="7" y="183"/>
                  </a:lnTo>
                  <a:lnTo>
                    <a:pt x="12" y="172"/>
                  </a:lnTo>
                  <a:lnTo>
                    <a:pt x="16" y="161"/>
                  </a:lnTo>
                  <a:lnTo>
                    <a:pt x="19" y="151"/>
                  </a:lnTo>
                  <a:lnTo>
                    <a:pt x="22" y="136"/>
                  </a:lnTo>
                  <a:lnTo>
                    <a:pt x="26" y="119"/>
                  </a:lnTo>
                  <a:lnTo>
                    <a:pt x="29" y="101"/>
                  </a:lnTo>
                  <a:lnTo>
                    <a:pt x="30" y="82"/>
                  </a:lnTo>
                  <a:lnTo>
                    <a:pt x="30" y="59"/>
                  </a:lnTo>
                  <a:lnTo>
                    <a:pt x="28" y="36"/>
                  </a:lnTo>
                  <a:lnTo>
                    <a:pt x="24" y="16"/>
                  </a:lnTo>
                  <a:lnTo>
                    <a:pt x="22" y="4"/>
                  </a:lnTo>
                  <a:lnTo>
                    <a:pt x="22" y="3"/>
                  </a:lnTo>
                  <a:lnTo>
                    <a:pt x="23" y="7"/>
                  </a:lnTo>
                  <a:lnTo>
                    <a:pt x="24" y="9"/>
                  </a:lnTo>
                  <a:lnTo>
                    <a:pt x="26" y="5"/>
                  </a:lnTo>
                  <a:lnTo>
                    <a:pt x="24" y="1"/>
                  </a:lnTo>
                  <a:lnTo>
                    <a:pt x="29" y="2"/>
                  </a:lnTo>
                  <a:close/>
                </a:path>
              </a:pathLst>
            </a:custGeom>
            <a:solidFill>
              <a:srgbClr val="000000"/>
            </a:solidFill>
            <a:ln w="9525">
              <a:noFill/>
              <a:round/>
              <a:headEnd/>
              <a:tailEnd/>
            </a:ln>
          </p:spPr>
          <p:txBody>
            <a:bodyPr/>
            <a:lstStyle/>
            <a:p>
              <a:endParaRPr lang="ar-SA"/>
            </a:p>
          </p:txBody>
        </p:sp>
        <p:sp>
          <p:nvSpPr>
            <p:cNvPr id="29" name="Freeform 86"/>
            <p:cNvSpPr>
              <a:spLocks/>
            </p:cNvSpPr>
            <p:nvPr/>
          </p:nvSpPr>
          <p:spPr bwMode="auto">
            <a:xfrm>
              <a:off x="3669" y="1632"/>
              <a:ext cx="345" cy="462"/>
            </a:xfrm>
            <a:custGeom>
              <a:avLst/>
              <a:gdLst>
                <a:gd name="T0" fmla="*/ 341 w 345"/>
                <a:gd name="T1" fmla="*/ 224 h 462"/>
                <a:gd name="T2" fmla="*/ 316 w 345"/>
                <a:gd name="T3" fmla="*/ 229 h 462"/>
                <a:gd name="T4" fmla="*/ 279 w 345"/>
                <a:gd name="T5" fmla="*/ 237 h 462"/>
                <a:gd name="T6" fmla="*/ 244 w 345"/>
                <a:gd name="T7" fmla="*/ 245 h 462"/>
                <a:gd name="T8" fmla="*/ 223 w 345"/>
                <a:gd name="T9" fmla="*/ 251 h 462"/>
                <a:gd name="T10" fmla="*/ 205 w 345"/>
                <a:gd name="T11" fmla="*/ 257 h 462"/>
                <a:gd name="T12" fmla="*/ 185 w 345"/>
                <a:gd name="T13" fmla="*/ 263 h 462"/>
                <a:gd name="T14" fmla="*/ 166 w 345"/>
                <a:gd name="T15" fmla="*/ 271 h 462"/>
                <a:gd name="T16" fmla="*/ 144 w 345"/>
                <a:gd name="T17" fmla="*/ 282 h 462"/>
                <a:gd name="T18" fmla="*/ 120 w 345"/>
                <a:gd name="T19" fmla="*/ 296 h 462"/>
                <a:gd name="T20" fmla="*/ 95 w 345"/>
                <a:gd name="T21" fmla="*/ 315 h 462"/>
                <a:gd name="T22" fmla="*/ 67 w 345"/>
                <a:gd name="T23" fmla="*/ 341 h 462"/>
                <a:gd name="T24" fmla="*/ 42 w 345"/>
                <a:gd name="T25" fmla="*/ 366 h 462"/>
                <a:gd name="T26" fmla="*/ 34 w 345"/>
                <a:gd name="T27" fmla="*/ 378 h 462"/>
                <a:gd name="T28" fmla="*/ 38 w 345"/>
                <a:gd name="T29" fmla="*/ 353 h 462"/>
                <a:gd name="T30" fmla="*/ 57 w 345"/>
                <a:gd name="T31" fmla="*/ 225 h 462"/>
                <a:gd name="T32" fmla="*/ 62 w 345"/>
                <a:gd name="T33" fmla="*/ 161 h 462"/>
                <a:gd name="T34" fmla="*/ 56 w 345"/>
                <a:gd name="T35" fmla="*/ 66 h 462"/>
                <a:gd name="T36" fmla="*/ 41 w 345"/>
                <a:gd name="T37" fmla="*/ 22 h 462"/>
                <a:gd name="T38" fmla="*/ 36 w 345"/>
                <a:gd name="T39" fmla="*/ 15 h 462"/>
                <a:gd name="T40" fmla="*/ 33 w 345"/>
                <a:gd name="T41" fmla="*/ 12 h 462"/>
                <a:gd name="T42" fmla="*/ 30 w 345"/>
                <a:gd name="T43" fmla="*/ 10 h 462"/>
                <a:gd name="T44" fmla="*/ 22 w 345"/>
                <a:gd name="T45" fmla="*/ 0 h 462"/>
                <a:gd name="T46" fmla="*/ 24 w 345"/>
                <a:gd name="T47" fmla="*/ 3 h 462"/>
                <a:gd name="T48" fmla="*/ 25 w 345"/>
                <a:gd name="T49" fmla="*/ 8 h 462"/>
                <a:gd name="T50" fmla="*/ 22 w 345"/>
                <a:gd name="T51" fmla="*/ 7 h 462"/>
                <a:gd name="T52" fmla="*/ 20 w 345"/>
                <a:gd name="T53" fmla="*/ 6 h 462"/>
                <a:gd name="T54" fmla="*/ 25 w 345"/>
                <a:gd name="T55" fmla="*/ 15 h 462"/>
                <a:gd name="T56" fmla="*/ 38 w 345"/>
                <a:gd name="T57" fmla="*/ 54 h 462"/>
                <a:gd name="T58" fmla="*/ 45 w 345"/>
                <a:gd name="T59" fmla="*/ 116 h 462"/>
                <a:gd name="T60" fmla="*/ 44 w 345"/>
                <a:gd name="T61" fmla="*/ 187 h 462"/>
                <a:gd name="T62" fmla="*/ 42 w 345"/>
                <a:gd name="T63" fmla="*/ 215 h 462"/>
                <a:gd name="T64" fmla="*/ 36 w 345"/>
                <a:gd name="T65" fmla="*/ 261 h 462"/>
                <a:gd name="T66" fmla="*/ 28 w 345"/>
                <a:gd name="T67" fmla="*/ 324 h 462"/>
                <a:gd name="T68" fmla="*/ 17 w 345"/>
                <a:gd name="T69" fmla="*/ 383 h 462"/>
                <a:gd name="T70" fmla="*/ 4 w 345"/>
                <a:gd name="T71" fmla="*/ 431 h 462"/>
                <a:gd name="T72" fmla="*/ 0 w 345"/>
                <a:gd name="T73" fmla="*/ 455 h 462"/>
                <a:gd name="T74" fmla="*/ 2 w 345"/>
                <a:gd name="T75" fmla="*/ 458 h 462"/>
                <a:gd name="T76" fmla="*/ 11 w 345"/>
                <a:gd name="T77" fmla="*/ 462 h 462"/>
                <a:gd name="T78" fmla="*/ 16 w 345"/>
                <a:gd name="T79" fmla="*/ 456 h 462"/>
                <a:gd name="T80" fmla="*/ 20 w 345"/>
                <a:gd name="T81" fmla="*/ 441 h 462"/>
                <a:gd name="T82" fmla="*/ 26 w 345"/>
                <a:gd name="T83" fmla="*/ 419 h 462"/>
                <a:gd name="T84" fmla="*/ 39 w 345"/>
                <a:gd name="T85" fmla="*/ 397 h 462"/>
                <a:gd name="T86" fmla="*/ 52 w 345"/>
                <a:gd name="T87" fmla="*/ 383 h 462"/>
                <a:gd name="T88" fmla="*/ 63 w 345"/>
                <a:gd name="T89" fmla="*/ 369 h 462"/>
                <a:gd name="T90" fmla="*/ 79 w 345"/>
                <a:gd name="T91" fmla="*/ 352 h 462"/>
                <a:gd name="T92" fmla="*/ 101 w 345"/>
                <a:gd name="T93" fmla="*/ 332 h 462"/>
                <a:gd name="T94" fmla="*/ 131 w 345"/>
                <a:gd name="T95" fmla="*/ 310 h 462"/>
                <a:gd name="T96" fmla="*/ 171 w 345"/>
                <a:gd name="T97" fmla="*/ 287 h 462"/>
                <a:gd name="T98" fmla="*/ 223 w 345"/>
                <a:gd name="T99" fmla="*/ 263 h 462"/>
                <a:gd name="T100" fmla="*/ 288 w 345"/>
                <a:gd name="T101" fmla="*/ 241 h 462"/>
                <a:gd name="T102" fmla="*/ 334 w 345"/>
                <a:gd name="T103" fmla="*/ 230 h 462"/>
                <a:gd name="T104" fmla="*/ 343 w 345"/>
                <a:gd name="T105" fmla="*/ 227 h 462"/>
                <a:gd name="T106" fmla="*/ 345 w 345"/>
                <a:gd name="T107" fmla="*/ 227 h 462"/>
                <a:gd name="T108" fmla="*/ 345 w 345"/>
                <a:gd name="T109" fmla="*/ 225 h 46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45"/>
                <a:gd name="T166" fmla="*/ 0 h 462"/>
                <a:gd name="T167" fmla="*/ 345 w 345"/>
                <a:gd name="T168" fmla="*/ 462 h 46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45" h="462">
                  <a:moveTo>
                    <a:pt x="345" y="223"/>
                  </a:moveTo>
                  <a:lnTo>
                    <a:pt x="341" y="224"/>
                  </a:lnTo>
                  <a:lnTo>
                    <a:pt x="331" y="226"/>
                  </a:lnTo>
                  <a:lnTo>
                    <a:pt x="316" y="229"/>
                  </a:lnTo>
                  <a:lnTo>
                    <a:pt x="298" y="232"/>
                  </a:lnTo>
                  <a:lnTo>
                    <a:pt x="279" y="237"/>
                  </a:lnTo>
                  <a:lnTo>
                    <a:pt x="260" y="241"/>
                  </a:lnTo>
                  <a:lnTo>
                    <a:pt x="244" y="245"/>
                  </a:lnTo>
                  <a:lnTo>
                    <a:pt x="232" y="248"/>
                  </a:lnTo>
                  <a:lnTo>
                    <a:pt x="223" y="251"/>
                  </a:lnTo>
                  <a:lnTo>
                    <a:pt x="214" y="254"/>
                  </a:lnTo>
                  <a:lnTo>
                    <a:pt x="205" y="257"/>
                  </a:lnTo>
                  <a:lnTo>
                    <a:pt x="195" y="259"/>
                  </a:lnTo>
                  <a:lnTo>
                    <a:pt x="185" y="263"/>
                  </a:lnTo>
                  <a:lnTo>
                    <a:pt x="176" y="266"/>
                  </a:lnTo>
                  <a:lnTo>
                    <a:pt x="166" y="271"/>
                  </a:lnTo>
                  <a:lnTo>
                    <a:pt x="155" y="276"/>
                  </a:lnTo>
                  <a:lnTo>
                    <a:pt x="144" y="282"/>
                  </a:lnTo>
                  <a:lnTo>
                    <a:pt x="132" y="289"/>
                  </a:lnTo>
                  <a:lnTo>
                    <a:pt x="120" y="296"/>
                  </a:lnTo>
                  <a:lnTo>
                    <a:pt x="108" y="305"/>
                  </a:lnTo>
                  <a:lnTo>
                    <a:pt x="95" y="315"/>
                  </a:lnTo>
                  <a:lnTo>
                    <a:pt x="81" y="328"/>
                  </a:lnTo>
                  <a:lnTo>
                    <a:pt x="67" y="341"/>
                  </a:lnTo>
                  <a:lnTo>
                    <a:pt x="52" y="356"/>
                  </a:lnTo>
                  <a:lnTo>
                    <a:pt x="42" y="366"/>
                  </a:lnTo>
                  <a:lnTo>
                    <a:pt x="36" y="374"/>
                  </a:lnTo>
                  <a:lnTo>
                    <a:pt x="34" y="378"/>
                  </a:lnTo>
                  <a:lnTo>
                    <a:pt x="33" y="381"/>
                  </a:lnTo>
                  <a:lnTo>
                    <a:pt x="38" y="353"/>
                  </a:lnTo>
                  <a:lnTo>
                    <a:pt x="48" y="290"/>
                  </a:lnTo>
                  <a:lnTo>
                    <a:pt x="57" y="225"/>
                  </a:lnTo>
                  <a:lnTo>
                    <a:pt x="61" y="188"/>
                  </a:lnTo>
                  <a:lnTo>
                    <a:pt x="62" y="161"/>
                  </a:lnTo>
                  <a:lnTo>
                    <a:pt x="61" y="116"/>
                  </a:lnTo>
                  <a:lnTo>
                    <a:pt x="56" y="66"/>
                  </a:lnTo>
                  <a:lnTo>
                    <a:pt x="43" y="26"/>
                  </a:lnTo>
                  <a:lnTo>
                    <a:pt x="41" y="22"/>
                  </a:lnTo>
                  <a:lnTo>
                    <a:pt x="39" y="18"/>
                  </a:lnTo>
                  <a:lnTo>
                    <a:pt x="36" y="15"/>
                  </a:lnTo>
                  <a:lnTo>
                    <a:pt x="34" y="13"/>
                  </a:lnTo>
                  <a:lnTo>
                    <a:pt x="33" y="12"/>
                  </a:lnTo>
                  <a:lnTo>
                    <a:pt x="31" y="11"/>
                  </a:lnTo>
                  <a:lnTo>
                    <a:pt x="30" y="10"/>
                  </a:lnTo>
                  <a:lnTo>
                    <a:pt x="22" y="0"/>
                  </a:lnTo>
                  <a:lnTo>
                    <a:pt x="23" y="1"/>
                  </a:lnTo>
                  <a:lnTo>
                    <a:pt x="24" y="3"/>
                  </a:lnTo>
                  <a:lnTo>
                    <a:pt x="25" y="7"/>
                  </a:lnTo>
                  <a:lnTo>
                    <a:pt x="25" y="8"/>
                  </a:lnTo>
                  <a:lnTo>
                    <a:pt x="24" y="8"/>
                  </a:lnTo>
                  <a:lnTo>
                    <a:pt x="22" y="7"/>
                  </a:lnTo>
                  <a:lnTo>
                    <a:pt x="21" y="6"/>
                  </a:lnTo>
                  <a:lnTo>
                    <a:pt x="20" y="6"/>
                  </a:lnTo>
                  <a:lnTo>
                    <a:pt x="22" y="9"/>
                  </a:lnTo>
                  <a:lnTo>
                    <a:pt x="25" y="15"/>
                  </a:lnTo>
                  <a:lnTo>
                    <a:pt x="30" y="32"/>
                  </a:lnTo>
                  <a:lnTo>
                    <a:pt x="38" y="54"/>
                  </a:lnTo>
                  <a:lnTo>
                    <a:pt x="42" y="78"/>
                  </a:lnTo>
                  <a:lnTo>
                    <a:pt x="45" y="116"/>
                  </a:lnTo>
                  <a:lnTo>
                    <a:pt x="45" y="154"/>
                  </a:lnTo>
                  <a:lnTo>
                    <a:pt x="44" y="187"/>
                  </a:lnTo>
                  <a:lnTo>
                    <a:pt x="43" y="205"/>
                  </a:lnTo>
                  <a:lnTo>
                    <a:pt x="42" y="215"/>
                  </a:lnTo>
                  <a:lnTo>
                    <a:pt x="40" y="235"/>
                  </a:lnTo>
                  <a:lnTo>
                    <a:pt x="36" y="261"/>
                  </a:lnTo>
                  <a:lnTo>
                    <a:pt x="32" y="292"/>
                  </a:lnTo>
                  <a:lnTo>
                    <a:pt x="28" y="324"/>
                  </a:lnTo>
                  <a:lnTo>
                    <a:pt x="23" y="356"/>
                  </a:lnTo>
                  <a:lnTo>
                    <a:pt x="17" y="383"/>
                  </a:lnTo>
                  <a:lnTo>
                    <a:pt x="12" y="404"/>
                  </a:lnTo>
                  <a:lnTo>
                    <a:pt x="4" y="431"/>
                  </a:lnTo>
                  <a:lnTo>
                    <a:pt x="1" y="447"/>
                  </a:lnTo>
                  <a:lnTo>
                    <a:pt x="0" y="455"/>
                  </a:lnTo>
                  <a:lnTo>
                    <a:pt x="0" y="457"/>
                  </a:lnTo>
                  <a:lnTo>
                    <a:pt x="2" y="458"/>
                  </a:lnTo>
                  <a:lnTo>
                    <a:pt x="6" y="461"/>
                  </a:lnTo>
                  <a:lnTo>
                    <a:pt x="11" y="462"/>
                  </a:lnTo>
                  <a:lnTo>
                    <a:pt x="15" y="460"/>
                  </a:lnTo>
                  <a:lnTo>
                    <a:pt x="16" y="456"/>
                  </a:lnTo>
                  <a:lnTo>
                    <a:pt x="18" y="450"/>
                  </a:lnTo>
                  <a:lnTo>
                    <a:pt x="20" y="441"/>
                  </a:lnTo>
                  <a:lnTo>
                    <a:pt x="22" y="430"/>
                  </a:lnTo>
                  <a:lnTo>
                    <a:pt x="26" y="419"/>
                  </a:lnTo>
                  <a:lnTo>
                    <a:pt x="31" y="408"/>
                  </a:lnTo>
                  <a:lnTo>
                    <a:pt x="39" y="397"/>
                  </a:lnTo>
                  <a:lnTo>
                    <a:pt x="47" y="388"/>
                  </a:lnTo>
                  <a:lnTo>
                    <a:pt x="52" y="383"/>
                  </a:lnTo>
                  <a:lnTo>
                    <a:pt x="57" y="376"/>
                  </a:lnTo>
                  <a:lnTo>
                    <a:pt x="63" y="369"/>
                  </a:lnTo>
                  <a:lnTo>
                    <a:pt x="70" y="361"/>
                  </a:lnTo>
                  <a:lnTo>
                    <a:pt x="79" y="352"/>
                  </a:lnTo>
                  <a:lnTo>
                    <a:pt x="89" y="342"/>
                  </a:lnTo>
                  <a:lnTo>
                    <a:pt x="101" y="332"/>
                  </a:lnTo>
                  <a:lnTo>
                    <a:pt x="115" y="321"/>
                  </a:lnTo>
                  <a:lnTo>
                    <a:pt x="131" y="310"/>
                  </a:lnTo>
                  <a:lnTo>
                    <a:pt x="150" y="298"/>
                  </a:lnTo>
                  <a:lnTo>
                    <a:pt x="171" y="287"/>
                  </a:lnTo>
                  <a:lnTo>
                    <a:pt x="195" y="276"/>
                  </a:lnTo>
                  <a:lnTo>
                    <a:pt x="223" y="263"/>
                  </a:lnTo>
                  <a:lnTo>
                    <a:pt x="254" y="252"/>
                  </a:lnTo>
                  <a:lnTo>
                    <a:pt x="288" y="241"/>
                  </a:lnTo>
                  <a:lnTo>
                    <a:pt x="327" y="231"/>
                  </a:lnTo>
                  <a:lnTo>
                    <a:pt x="334" y="230"/>
                  </a:lnTo>
                  <a:lnTo>
                    <a:pt x="339" y="228"/>
                  </a:lnTo>
                  <a:lnTo>
                    <a:pt x="343" y="227"/>
                  </a:lnTo>
                  <a:lnTo>
                    <a:pt x="345" y="227"/>
                  </a:lnTo>
                  <a:lnTo>
                    <a:pt x="345" y="226"/>
                  </a:lnTo>
                  <a:lnTo>
                    <a:pt x="345" y="225"/>
                  </a:lnTo>
                  <a:lnTo>
                    <a:pt x="345" y="223"/>
                  </a:lnTo>
                  <a:close/>
                </a:path>
              </a:pathLst>
            </a:custGeom>
            <a:solidFill>
              <a:schemeClr val="folHlink"/>
            </a:solidFill>
            <a:ln w="9525">
              <a:noFill/>
              <a:round/>
              <a:headEnd/>
              <a:tailEnd/>
            </a:ln>
          </p:spPr>
          <p:txBody>
            <a:bodyPr/>
            <a:lstStyle/>
            <a:p>
              <a:endParaRPr lang="ar-SA"/>
            </a:p>
          </p:txBody>
        </p:sp>
        <p:sp>
          <p:nvSpPr>
            <p:cNvPr id="30" name="Freeform 87"/>
            <p:cNvSpPr>
              <a:spLocks/>
            </p:cNvSpPr>
            <p:nvPr/>
          </p:nvSpPr>
          <p:spPr bwMode="auto">
            <a:xfrm>
              <a:off x="3360" y="1233"/>
              <a:ext cx="306" cy="541"/>
            </a:xfrm>
            <a:custGeom>
              <a:avLst/>
              <a:gdLst>
                <a:gd name="T0" fmla="*/ 2 w 306"/>
                <a:gd name="T1" fmla="*/ 51 h 541"/>
                <a:gd name="T2" fmla="*/ 0 w 306"/>
                <a:gd name="T3" fmla="*/ 95 h 541"/>
                <a:gd name="T4" fmla="*/ 1 w 306"/>
                <a:gd name="T5" fmla="*/ 161 h 541"/>
                <a:gd name="T6" fmla="*/ 4 w 306"/>
                <a:gd name="T7" fmla="*/ 229 h 541"/>
                <a:gd name="T8" fmla="*/ 11 w 306"/>
                <a:gd name="T9" fmla="*/ 277 h 541"/>
                <a:gd name="T10" fmla="*/ 29 w 306"/>
                <a:gd name="T11" fmla="*/ 328 h 541"/>
                <a:gd name="T12" fmla="*/ 48 w 306"/>
                <a:gd name="T13" fmla="*/ 373 h 541"/>
                <a:gd name="T14" fmla="*/ 69 w 306"/>
                <a:gd name="T15" fmla="*/ 411 h 541"/>
                <a:gd name="T16" fmla="*/ 92 w 306"/>
                <a:gd name="T17" fmla="*/ 442 h 541"/>
                <a:gd name="T18" fmla="*/ 115 w 306"/>
                <a:gd name="T19" fmla="*/ 468 h 541"/>
                <a:gd name="T20" fmla="*/ 140 w 306"/>
                <a:gd name="T21" fmla="*/ 489 h 541"/>
                <a:gd name="T22" fmla="*/ 164 w 306"/>
                <a:gd name="T23" fmla="*/ 505 h 541"/>
                <a:gd name="T24" fmla="*/ 188 w 306"/>
                <a:gd name="T25" fmla="*/ 518 h 541"/>
                <a:gd name="T26" fmla="*/ 210 w 306"/>
                <a:gd name="T27" fmla="*/ 527 h 541"/>
                <a:gd name="T28" fmla="*/ 231 w 306"/>
                <a:gd name="T29" fmla="*/ 533 h 541"/>
                <a:gd name="T30" fmla="*/ 251 w 306"/>
                <a:gd name="T31" fmla="*/ 537 h 541"/>
                <a:gd name="T32" fmla="*/ 268 w 306"/>
                <a:gd name="T33" fmla="*/ 539 h 541"/>
                <a:gd name="T34" fmla="*/ 282 w 306"/>
                <a:gd name="T35" fmla="*/ 540 h 541"/>
                <a:gd name="T36" fmla="*/ 294 w 306"/>
                <a:gd name="T37" fmla="*/ 541 h 541"/>
                <a:gd name="T38" fmla="*/ 302 w 306"/>
                <a:gd name="T39" fmla="*/ 541 h 541"/>
                <a:gd name="T40" fmla="*/ 306 w 306"/>
                <a:gd name="T41" fmla="*/ 541 h 541"/>
                <a:gd name="T42" fmla="*/ 305 w 306"/>
                <a:gd name="T43" fmla="*/ 537 h 541"/>
                <a:gd name="T44" fmla="*/ 299 w 306"/>
                <a:gd name="T45" fmla="*/ 528 h 541"/>
                <a:gd name="T46" fmla="*/ 289 w 306"/>
                <a:gd name="T47" fmla="*/ 514 h 541"/>
                <a:gd name="T48" fmla="*/ 280 w 306"/>
                <a:gd name="T49" fmla="*/ 496 h 541"/>
                <a:gd name="T50" fmla="*/ 269 w 306"/>
                <a:gd name="T51" fmla="*/ 479 h 541"/>
                <a:gd name="T52" fmla="*/ 260 w 306"/>
                <a:gd name="T53" fmla="*/ 463 h 541"/>
                <a:gd name="T54" fmla="*/ 254 w 306"/>
                <a:gd name="T55" fmla="*/ 449 h 541"/>
                <a:gd name="T56" fmla="*/ 251 w 306"/>
                <a:gd name="T57" fmla="*/ 440 h 541"/>
                <a:gd name="T58" fmla="*/ 248 w 306"/>
                <a:gd name="T59" fmla="*/ 436 h 541"/>
                <a:gd name="T60" fmla="*/ 242 w 306"/>
                <a:gd name="T61" fmla="*/ 433 h 541"/>
                <a:gd name="T62" fmla="*/ 232 w 306"/>
                <a:gd name="T63" fmla="*/ 429 h 541"/>
                <a:gd name="T64" fmla="*/ 220 w 306"/>
                <a:gd name="T65" fmla="*/ 425 h 541"/>
                <a:gd name="T66" fmla="*/ 205 w 306"/>
                <a:gd name="T67" fmla="*/ 418 h 541"/>
                <a:gd name="T68" fmla="*/ 188 w 306"/>
                <a:gd name="T69" fmla="*/ 408 h 541"/>
                <a:gd name="T70" fmla="*/ 169 w 306"/>
                <a:gd name="T71" fmla="*/ 392 h 541"/>
                <a:gd name="T72" fmla="*/ 149 w 306"/>
                <a:gd name="T73" fmla="*/ 371 h 541"/>
                <a:gd name="T74" fmla="*/ 105 w 306"/>
                <a:gd name="T75" fmla="*/ 313 h 541"/>
                <a:gd name="T76" fmla="*/ 71 w 306"/>
                <a:gd name="T77" fmla="*/ 258 h 541"/>
                <a:gd name="T78" fmla="*/ 46 w 306"/>
                <a:gd name="T79" fmla="*/ 206 h 541"/>
                <a:gd name="T80" fmla="*/ 30 w 306"/>
                <a:gd name="T81" fmla="*/ 158 h 541"/>
                <a:gd name="T82" fmla="*/ 18 w 306"/>
                <a:gd name="T83" fmla="*/ 113 h 541"/>
                <a:gd name="T84" fmla="*/ 12 w 306"/>
                <a:gd name="T85" fmla="*/ 72 h 541"/>
                <a:gd name="T86" fmla="*/ 8 w 306"/>
                <a:gd name="T87" fmla="*/ 35 h 541"/>
                <a:gd name="T88" fmla="*/ 6 w 306"/>
                <a:gd name="T89" fmla="*/ 0 h 541"/>
                <a:gd name="T90" fmla="*/ 1 w 306"/>
                <a:gd name="T91" fmla="*/ 6 h 541"/>
                <a:gd name="T92" fmla="*/ 1 w 306"/>
                <a:gd name="T93" fmla="*/ 20 h 541"/>
                <a:gd name="T94" fmla="*/ 2 w 306"/>
                <a:gd name="T95" fmla="*/ 38 h 541"/>
                <a:gd name="T96" fmla="*/ 2 w 306"/>
                <a:gd name="T97" fmla="*/ 51 h 54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06"/>
                <a:gd name="T148" fmla="*/ 0 h 541"/>
                <a:gd name="T149" fmla="*/ 306 w 306"/>
                <a:gd name="T150" fmla="*/ 541 h 54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06" h="541">
                  <a:moveTo>
                    <a:pt x="2" y="51"/>
                  </a:moveTo>
                  <a:lnTo>
                    <a:pt x="0" y="95"/>
                  </a:lnTo>
                  <a:lnTo>
                    <a:pt x="1" y="161"/>
                  </a:lnTo>
                  <a:lnTo>
                    <a:pt x="4" y="229"/>
                  </a:lnTo>
                  <a:lnTo>
                    <a:pt x="11" y="277"/>
                  </a:lnTo>
                  <a:lnTo>
                    <a:pt x="29" y="328"/>
                  </a:lnTo>
                  <a:lnTo>
                    <a:pt x="48" y="373"/>
                  </a:lnTo>
                  <a:lnTo>
                    <a:pt x="69" y="411"/>
                  </a:lnTo>
                  <a:lnTo>
                    <a:pt x="92" y="442"/>
                  </a:lnTo>
                  <a:lnTo>
                    <a:pt x="115" y="468"/>
                  </a:lnTo>
                  <a:lnTo>
                    <a:pt x="140" y="489"/>
                  </a:lnTo>
                  <a:lnTo>
                    <a:pt x="164" y="505"/>
                  </a:lnTo>
                  <a:lnTo>
                    <a:pt x="188" y="518"/>
                  </a:lnTo>
                  <a:lnTo>
                    <a:pt x="210" y="527"/>
                  </a:lnTo>
                  <a:lnTo>
                    <a:pt x="231" y="533"/>
                  </a:lnTo>
                  <a:lnTo>
                    <a:pt x="251" y="537"/>
                  </a:lnTo>
                  <a:lnTo>
                    <a:pt x="268" y="539"/>
                  </a:lnTo>
                  <a:lnTo>
                    <a:pt x="282" y="540"/>
                  </a:lnTo>
                  <a:lnTo>
                    <a:pt x="294" y="541"/>
                  </a:lnTo>
                  <a:lnTo>
                    <a:pt x="302" y="541"/>
                  </a:lnTo>
                  <a:lnTo>
                    <a:pt x="306" y="541"/>
                  </a:lnTo>
                  <a:lnTo>
                    <a:pt x="305" y="537"/>
                  </a:lnTo>
                  <a:lnTo>
                    <a:pt x="299" y="528"/>
                  </a:lnTo>
                  <a:lnTo>
                    <a:pt x="289" y="514"/>
                  </a:lnTo>
                  <a:lnTo>
                    <a:pt x="280" y="496"/>
                  </a:lnTo>
                  <a:lnTo>
                    <a:pt x="269" y="479"/>
                  </a:lnTo>
                  <a:lnTo>
                    <a:pt x="260" y="463"/>
                  </a:lnTo>
                  <a:lnTo>
                    <a:pt x="254" y="449"/>
                  </a:lnTo>
                  <a:lnTo>
                    <a:pt x="251" y="440"/>
                  </a:lnTo>
                  <a:lnTo>
                    <a:pt x="248" y="436"/>
                  </a:lnTo>
                  <a:lnTo>
                    <a:pt x="242" y="433"/>
                  </a:lnTo>
                  <a:lnTo>
                    <a:pt x="232" y="429"/>
                  </a:lnTo>
                  <a:lnTo>
                    <a:pt x="220" y="425"/>
                  </a:lnTo>
                  <a:lnTo>
                    <a:pt x="205" y="418"/>
                  </a:lnTo>
                  <a:lnTo>
                    <a:pt x="188" y="408"/>
                  </a:lnTo>
                  <a:lnTo>
                    <a:pt x="169" y="392"/>
                  </a:lnTo>
                  <a:lnTo>
                    <a:pt x="149" y="371"/>
                  </a:lnTo>
                  <a:lnTo>
                    <a:pt x="105" y="313"/>
                  </a:lnTo>
                  <a:lnTo>
                    <a:pt x="71" y="258"/>
                  </a:lnTo>
                  <a:lnTo>
                    <a:pt x="46" y="206"/>
                  </a:lnTo>
                  <a:lnTo>
                    <a:pt x="30" y="158"/>
                  </a:lnTo>
                  <a:lnTo>
                    <a:pt x="18" y="113"/>
                  </a:lnTo>
                  <a:lnTo>
                    <a:pt x="12" y="72"/>
                  </a:lnTo>
                  <a:lnTo>
                    <a:pt x="8" y="35"/>
                  </a:lnTo>
                  <a:lnTo>
                    <a:pt x="6" y="0"/>
                  </a:lnTo>
                  <a:lnTo>
                    <a:pt x="1" y="6"/>
                  </a:lnTo>
                  <a:lnTo>
                    <a:pt x="1" y="20"/>
                  </a:lnTo>
                  <a:lnTo>
                    <a:pt x="2" y="38"/>
                  </a:lnTo>
                  <a:lnTo>
                    <a:pt x="2" y="51"/>
                  </a:lnTo>
                  <a:close/>
                </a:path>
              </a:pathLst>
            </a:custGeom>
            <a:solidFill>
              <a:schemeClr val="folHlink"/>
            </a:solidFill>
            <a:ln w="9525">
              <a:noFill/>
              <a:round/>
              <a:headEnd/>
              <a:tailEnd/>
            </a:ln>
          </p:spPr>
          <p:txBody>
            <a:bodyPr/>
            <a:lstStyle/>
            <a:p>
              <a:endParaRPr lang="ar-SA"/>
            </a:p>
          </p:txBody>
        </p:sp>
        <p:sp>
          <p:nvSpPr>
            <p:cNvPr id="31" name="Freeform 88"/>
            <p:cNvSpPr>
              <a:spLocks/>
            </p:cNvSpPr>
            <p:nvPr/>
          </p:nvSpPr>
          <p:spPr bwMode="auto">
            <a:xfrm>
              <a:off x="3448" y="1371"/>
              <a:ext cx="131" cy="221"/>
            </a:xfrm>
            <a:custGeom>
              <a:avLst/>
              <a:gdLst>
                <a:gd name="T0" fmla="*/ 4 w 131"/>
                <a:gd name="T1" fmla="*/ 3 h 221"/>
                <a:gd name="T2" fmla="*/ 7 w 131"/>
                <a:gd name="T3" fmla="*/ 3 h 221"/>
                <a:gd name="T4" fmla="*/ 11 w 131"/>
                <a:gd name="T5" fmla="*/ 16 h 221"/>
                <a:gd name="T6" fmla="*/ 21 w 131"/>
                <a:gd name="T7" fmla="*/ 55 h 221"/>
                <a:gd name="T8" fmla="*/ 27 w 131"/>
                <a:gd name="T9" fmla="*/ 75 h 221"/>
                <a:gd name="T10" fmla="*/ 36 w 131"/>
                <a:gd name="T11" fmla="*/ 104 h 221"/>
                <a:gd name="T12" fmla="*/ 54 w 131"/>
                <a:gd name="T13" fmla="*/ 145 h 221"/>
                <a:gd name="T14" fmla="*/ 85 w 131"/>
                <a:gd name="T15" fmla="*/ 184 h 221"/>
                <a:gd name="T16" fmla="*/ 114 w 131"/>
                <a:gd name="T17" fmla="*/ 204 h 221"/>
                <a:gd name="T18" fmla="*/ 126 w 131"/>
                <a:gd name="T19" fmla="*/ 210 h 221"/>
                <a:gd name="T20" fmla="*/ 129 w 131"/>
                <a:gd name="T21" fmla="*/ 214 h 221"/>
                <a:gd name="T22" fmla="*/ 130 w 131"/>
                <a:gd name="T23" fmla="*/ 217 h 221"/>
                <a:gd name="T24" fmla="*/ 128 w 131"/>
                <a:gd name="T25" fmla="*/ 219 h 221"/>
                <a:gd name="T26" fmla="*/ 130 w 131"/>
                <a:gd name="T27" fmla="*/ 220 h 221"/>
                <a:gd name="T28" fmla="*/ 131 w 131"/>
                <a:gd name="T29" fmla="*/ 221 h 221"/>
                <a:gd name="T30" fmla="*/ 128 w 131"/>
                <a:gd name="T31" fmla="*/ 221 h 221"/>
                <a:gd name="T32" fmla="*/ 126 w 131"/>
                <a:gd name="T33" fmla="*/ 220 h 221"/>
                <a:gd name="T34" fmla="*/ 123 w 131"/>
                <a:gd name="T35" fmla="*/ 221 h 221"/>
                <a:gd name="T36" fmla="*/ 117 w 131"/>
                <a:gd name="T37" fmla="*/ 221 h 221"/>
                <a:gd name="T38" fmla="*/ 109 w 131"/>
                <a:gd name="T39" fmla="*/ 218 h 221"/>
                <a:gd name="T40" fmla="*/ 93 w 131"/>
                <a:gd name="T41" fmla="*/ 210 h 221"/>
                <a:gd name="T42" fmla="*/ 74 w 131"/>
                <a:gd name="T43" fmla="*/ 196 h 221"/>
                <a:gd name="T44" fmla="*/ 55 w 131"/>
                <a:gd name="T45" fmla="*/ 174 h 221"/>
                <a:gd name="T46" fmla="*/ 42 w 131"/>
                <a:gd name="T47" fmla="*/ 153 h 221"/>
                <a:gd name="T48" fmla="*/ 29 w 131"/>
                <a:gd name="T49" fmla="*/ 129 h 221"/>
                <a:gd name="T50" fmla="*/ 17 w 131"/>
                <a:gd name="T51" fmla="*/ 99 h 221"/>
                <a:gd name="T52" fmla="*/ 7 w 131"/>
                <a:gd name="T53" fmla="*/ 61 h 221"/>
                <a:gd name="T54" fmla="*/ 1 w 131"/>
                <a:gd name="T55" fmla="*/ 22 h 221"/>
                <a:gd name="T56" fmla="*/ 0 w 131"/>
                <a:gd name="T57" fmla="*/ 9 h 221"/>
                <a:gd name="T58" fmla="*/ 1 w 131"/>
                <a:gd name="T59" fmla="*/ 9 h 221"/>
                <a:gd name="T60" fmla="*/ 2 w 131"/>
                <a:gd name="T61" fmla="*/ 7 h 221"/>
                <a:gd name="T62" fmla="*/ 2 w 131"/>
                <a:gd name="T63" fmla="*/ 3 h 221"/>
                <a:gd name="T64" fmla="*/ 1 w 131"/>
                <a:gd name="T65" fmla="*/ 0 h 2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1"/>
                <a:gd name="T100" fmla="*/ 0 h 221"/>
                <a:gd name="T101" fmla="*/ 131 w 131"/>
                <a:gd name="T102" fmla="*/ 221 h 22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1" h="221">
                  <a:moveTo>
                    <a:pt x="4" y="4"/>
                  </a:moveTo>
                  <a:lnTo>
                    <a:pt x="4" y="3"/>
                  </a:lnTo>
                  <a:lnTo>
                    <a:pt x="5" y="3"/>
                  </a:lnTo>
                  <a:lnTo>
                    <a:pt x="7" y="3"/>
                  </a:lnTo>
                  <a:lnTo>
                    <a:pt x="8" y="5"/>
                  </a:lnTo>
                  <a:lnTo>
                    <a:pt x="11" y="16"/>
                  </a:lnTo>
                  <a:lnTo>
                    <a:pt x="15" y="34"/>
                  </a:lnTo>
                  <a:lnTo>
                    <a:pt x="21" y="55"/>
                  </a:lnTo>
                  <a:lnTo>
                    <a:pt x="25" y="68"/>
                  </a:lnTo>
                  <a:lnTo>
                    <a:pt x="27" y="75"/>
                  </a:lnTo>
                  <a:lnTo>
                    <a:pt x="30" y="87"/>
                  </a:lnTo>
                  <a:lnTo>
                    <a:pt x="36" y="104"/>
                  </a:lnTo>
                  <a:lnTo>
                    <a:pt x="43" y="124"/>
                  </a:lnTo>
                  <a:lnTo>
                    <a:pt x="54" y="145"/>
                  </a:lnTo>
                  <a:lnTo>
                    <a:pt x="68" y="166"/>
                  </a:lnTo>
                  <a:lnTo>
                    <a:pt x="85" y="184"/>
                  </a:lnTo>
                  <a:lnTo>
                    <a:pt x="107" y="200"/>
                  </a:lnTo>
                  <a:lnTo>
                    <a:pt x="114" y="204"/>
                  </a:lnTo>
                  <a:lnTo>
                    <a:pt x="121" y="207"/>
                  </a:lnTo>
                  <a:lnTo>
                    <a:pt x="126" y="210"/>
                  </a:lnTo>
                  <a:lnTo>
                    <a:pt x="128" y="213"/>
                  </a:lnTo>
                  <a:lnTo>
                    <a:pt x="129" y="214"/>
                  </a:lnTo>
                  <a:lnTo>
                    <a:pt x="129" y="216"/>
                  </a:lnTo>
                  <a:lnTo>
                    <a:pt x="130" y="217"/>
                  </a:lnTo>
                  <a:lnTo>
                    <a:pt x="130" y="218"/>
                  </a:lnTo>
                  <a:lnTo>
                    <a:pt x="128" y="219"/>
                  </a:lnTo>
                  <a:lnTo>
                    <a:pt x="129" y="219"/>
                  </a:lnTo>
                  <a:lnTo>
                    <a:pt x="130" y="220"/>
                  </a:lnTo>
                  <a:lnTo>
                    <a:pt x="131" y="220"/>
                  </a:lnTo>
                  <a:lnTo>
                    <a:pt x="131" y="221"/>
                  </a:lnTo>
                  <a:lnTo>
                    <a:pt x="130" y="221"/>
                  </a:lnTo>
                  <a:lnTo>
                    <a:pt x="128" y="221"/>
                  </a:lnTo>
                  <a:lnTo>
                    <a:pt x="127" y="220"/>
                  </a:lnTo>
                  <a:lnTo>
                    <a:pt x="126" y="220"/>
                  </a:lnTo>
                  <a:lnTo>
                    <a:pt x="125" y="220"/>
                  </a:lnTo>
                  <a:lnTo>
                    <a:pt x="123" y="221"/>
                  </a:lnTo>
                  <a:lnTo>
                    <a:pt x="120" y="221"/>
                  </a:lnTo>
                  <a:lnTo>
                    <a:pt x="117" y="221"/>
                  </a:lnTo>
                  <a:lnTo>
                    <a:pt x="114" y="220"/>
                  </a:lnTo>
                  <a:lnTo>
                    <a:pt x="109" y="218"/>
                  </a:lnTo>
                  <a:lnTo>
                    <a:pt x="102" y="215"/>
                  </a:lnTo>
                  <a:lnTo>
                    <a:pt x="93" y="210"/>
                  </a:lnTo>
                  <a:lnTo>
                    <a:pt x="83" y="204"/>
                  </a:lnTo>
                  <a:lnTo>
                    <a:pt x="74" y="196"/>
                  </a:lnTo>
                  <a:lnTo>
                    <a:pt x="64" y="186"/>
                  </a:lnTo>
                  <a:lnTo>
                    <a:pt x="55" y="174"/>
                  </a:lnTo>
                  <a:lnTo>
                    <a:pt x="49" y="165"/>
                  </a:lnTo>
                  <a:lnTo>
                    <a:pt x="42" y="153"/>
                  </a:lnTo>
                  <a:lnTo>
                    <a:pt x="35" y="142"/>
                  </a:lnTo>
                  <a:lnTo>
                    <a:pt x="29" y="129"/>
                  </a:lnTo>
                  <a:lnTo>
                    <a:pt x="23" y="115"/>
                  </a:lnTo>
                  <a:lnTo>
                    <a:pt x="17" y="99"/>
                  </a:lnTo>
                  <a:lnTo>
                    <a:pt x="12" y="81"/>
                  </a:lnTo>
                  <a:lnTo>
                    <a:pt x="7" y="61"/>
                  </a:lnTo>
                  <a:lnTo>
                    <a:pt x="3" y="38"/>
                  </a:lnTo>
                  <a:lnTo>
                    <a:pt x="1" y="22"/>
                  </a:lnTo>
                  <a:lnTo>
                    <a:pt x="0" y="12"/>
                  </a:lnTo>
                  <a:lnTo>
                    <a:pt x="0" y="9"/>
                  </a:lnTo>
                  <a:lnTo>
                    <a:pt x="1" y="9"/>
                  </a:lnTo>
                  <a:lnTo>
                    <a:pt x="2" y="8"/>
                  </a:lnTo>
                  <a:lnTo>
                    <a:pt x="2" y="7"/>
                  </a:lnTo>
                  <a:lnTo>
                    <a:pt x="2" y="5"/>
                  </a:lnTo>
                  <a:lnTo>
                    <a:pt x="2" y="3"/>
                  </a:lnTo>
                  <a:lnTo>
                    <a:pt x="1" y="1"/>
                  </a:lnTo>
                  <a:lnTo>
                    <a:pt x="1" y="0"/>
                  </a:lnTo>
                  <a:lnTo>
                    <a:pt x="4" y="4"/>
                  </a:lnTo>
                  <a:close/>
                </a:path>
              </a:pathLst>
            </a:custGeom>
            <a:solidFill>
              <a:srgbClr val="000000"/>
            </a:solidFill>
            <a:ln w="9525">
              <a:noFill/>
              <a:round/>
              <a:headEnd/>
              <a:tailEnd/>
            </a:ln>
          </p:spPr>
          <p:txBody>
            <a:bodyPr/>
            <a:lstStyle/>
            <a:p>
              <a:endParaRPr lang="ar-SA"/>
            </a:p>
          </p:txBody>
        </p:sp>
        <p:sp>
          <p:nvSpPr>
            <p:cNvPr id="32" name="Freeform 89"/>
            <p:cNvSpPr>
              <a:spLocks/>
            </p:cNvSpPr>
            <p:nvPr/>
          </p:nvSpPr>
          <p:spPr bwMode="auto">
            <a:xfrm>
              <a:off x="3355" y="1266"/>
              <a:ext cx="303" cy="483"/>
            </a:xfrm>
            <a:custGeom>
              <a:avLst/>
              <a:gdLst>
                <a:gd name="T0" fmla="*/ 15 w 303"/>
                <a:gd name="T1" fmla="*/ 14 h 483"/>
                <a:gd name="T2" fmla="*/ 13 w 303"/>
                <a:gd name="T3" fmla="*/ 52 h 483"/>
                <a:gd name="T4" fmla="*/ 14 w 303"/>
                <a:gd name="T5" fmla="*/ 70 h 483"/>
                <a:gd name="T6" fmla="*/ 14 w 303"/>
                <a:gd name="T7" fmla="*/ 95 h 483"/>
                <a:gd name="T8" fmla="*/ 14 w 303"/>
                <a:gd name="T9" fmla="*/ 118 h 483"/>
                <a:gd name="T10" fmla="*/ 22 w 303"/>
                <a:gd name="T11" fmla="*/ 190 h 483"/>
                <a:gd name="T12" fmla="*/ 27 w 303"/>
                <a:gd name="T13" fmla="*/ 215 h 483"/>
                <a:gd name="T14" fmla="*/ 33 w 303"/>
                <a:gd name="T15" fmla="*/ 234 h 483"/>
                <a:gd name="T16" fmla="*/ 44 w 303"/>
                <a:gd name="T17" fmla="*/ 266 h 483"/>
                <a:gd name="T18" fmla="*/ 62 w 303"/>
                <a:gd name="T19" fmla="*/ 304 h 483"/>
                <a:gd name="T20" fmla="*/ 88 w 303"/>
                <a:gd name="T21" fmla="*/ 347 h 483"/>
                <a:gd name="T22" fmla="*/ 124 w 303"/>
                <a:gd name="T23" fmla="*/ 390 h 483"/>
                <a:gd name="T24" fmla="*/ 172 w 303"/>
                <a:gd name="T25" fmla="*/ 428 h 483"/>
                <a:gd name="T26" fmla="*/ 234 w 303"/>
                <a:gd name="T27" fmla="*/ 457 h 483"/>
                <a:gd name="T28" fmla="*/ 277 w 303"/>
                <a:gd name="T29" fmla="*/ 469 h 483"/>
                <a:gd name="T30" fmla="*/ 289 w 303"/>
                <a:gd name="T31" fmla="*/ 472 h 483"/>
                <a:gd name="T32" fmla="*/ 298 w 303"/>
                <a:gd name="T33" fmla="*/ 475 h 483"/>
                <a:gd name="T34" fmla="*/ 303 w 303"/>
                <a:gd name="T35" fmla="*/ 477 h 483"/>
                <a:gd name="T36" fmla="*/ 303 w 303"/>
                <a:gd name="T37" fmla="*/ 480 h 483"/>
                <a:gd name="T38" fmla="*/ 303 w 303"/>
                <a:gd name="T39" fmla="*/ 483 h 483"/>
                <a:gd name="T40" fmla="*/ 301 w 303"/>
                <a:gd name="T41" fmla="*/ 483 h 483"/>
                <a:gd name="T42" fmla="*/ 289 w 303"/>
                <a:gd name="T43" fmla="*/ 483 h 483"/>
                <a:gd name="T44" fmla="*/ 272 w 303"/>
                <a:gd name="T45" fmla="*/ 482 h 483"/>
                <a:gd name="T46" fmla="*/ 257 w 303"/>
                <a:gd name="T47" fmla="*/ 479 h 483"/>
                <a:gd name="T48" fmla="*/ 242 w 303"/>
                <a:gd name="T49" fmla="*/ 473 h 483"/>
                <a:gd name="T50" fmla="*/ 207 w 303"/>
                <a:gd name="T51" fmla="*/ 459 h 483"/>
                <a:gd name="T52" fmla="*/ 158 w 303"/>
                <a:gd name="T53" fmla="*/ 434 h 483"/>
                <a:gd name="T54" fmla="*/ 109 w 303"/>
                <a:gd name="T55" fmla="*/ 397 h 483"/>
                <a:gd name="T56" fmla="*/ 70 w 303"/>
                <a:gd name="T57" fmla="*/ 349 h 483"/>
                <a:gd name="T58" fmla="*/ 35 w 303"/>
                <a:gd name="T59" fmla="*/ 289 h 483"/>
                <a:gd name="T60" fmla="*/ 8 w 303"/>
                <a:gd name="T61" fmla="*/ 206 h 483"/>
                <a:gd name="T62" fmla="*/ 0 w 303"/>
                <a:gd name="T63" fmla="*/ 93 h 483"/>
                <a:gd name="T64" fmla="*/ 7 w 303"/>
                <a:gd name="T65" fmla="*/ 19 h 483"/>
                <a:gd name="T66" fmla="*/ 11 w 303"/>
                <a:gd name="T67" fmla="*/ 7 h 483"/>
                <a:gd name="T68" fmla="*/ 11 w 303"/>
                <a:gd name="T69" fmla="*/ 0 h 483"/>
                <a:gd name="T70" fmla="*/ 12 w 303"/>
                <a:gd name="T71" fmla="*/ 1 h 483"/>
                <a:gd name="T72" fmla="*/ 13 w 303"/>
                <a:gd name="T73" fmla="*/ 7 h 483"/>
                <a:gd name="T74" fmla="*/ 12 w 303"/>
                <a:gd name="T75" fmla="*/ 3 h 483"/>
                <a:gd name="T76" fmla="*/ 14 w 303"/>
                <a:gd name="T77" fmla="*/ 4 h 48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03"/>
                <a:gd name="T118" fmla="*/ 0 h 483"/>
                <a:gd name="T119" fmla="*/ 303 w 303"/>
                <a:gd name="T120" fmla="*/ 483 h 48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03" h="483">
                  <a:moveTo>
                    <a:pt x="16" y="6"/>
                  </a:moveTo>
                  <a:lnTo>
                    <a:pt x="15" y="14"/>
                  </a:lnTo>
                  <a:lnTo>
                    <a:pt x="14" y="32"/>
                  </a:lnTo>
                  <a:lnTo>
                    <a:pt x="13" y="52"/>
                  </a:lnTo>
                  <a:lnTo>
                    <a:pt x="13" y="62"/>
                  </a:lnTo>
                  <a:lnTo>
                    <a:pt x="14" y="70"/>
                  </a:lnTo>
                  <a:lnTo>
                    <a:pt x="14" y="83"/>
                  </a:lnTo>
                  <a:lnTo>
                    <a:pt x="14" y="95"/>
                  </a:lnTo>
                  <a:lnTo>
                    <a:pt x="13" y="101"/>
                  </a:lnTo>
                  <a:lnTo>
                    <a:pt x="14" y="118"/>
                  </a:lnTo>
                  <a:lnTo>
                    <a:pt x="18" y="153"/>
                  </a:lnTo>
                  <a:lnTo>
                    <a:pt x="22" y="190"/>
                  </a:lnTo>
                  <a:lnTo>
                    <a:pt x="26" y="211"/>
                  </a:lnTo>
                  <a:lnTo>
                    <a:pt x="27" y="215"/>
                  </a:lnTo>
                  <a:lnTo>
                    <a:pt x="29" y="223"/>
                  </a:lnTo>
                  <a:lnTo>
                    <a:pt x="33" y="234"/>
                  </a:lnTo>
                  <a:lnTo>
                    <a:pt x="38" y="248"/>
                  </a:lnTo>
                  <a:lnTo>
                    <a:pt x="44" y="266"/>
                  </a:lnTo>
                  <a:lnTo>
                    <a:pt x="52" y="284"/>
                  </a:lnTo>
                  <a:lnTo>
                    <a:pt x="62" y="304"/>
                  </a:lnTo>
                  <a:lnTo>
                    <a:pt x="73" y="326"/>
                  </a:lnTo>
                  <a:lnTo>
                    <a:pt x="88" y="347"/>
                  </a:lnTo>
                  <a:lnTo>
                    <a:pt x="105" y="368"/>
                  </a:lnTo>
                  <a:lnTo>
                    <a:pt x="124" y="390"/>
                  </a:lnTo>
                  <a:lnTo>
                    <a:pt x="147" y="409"/>
                  </a:lnTo>
                  <a:lnTo>
                    <a:pt x="172" y="428"/>
                  </a:lnTo>
                  <a:lnTo>
                    <a:pt x="202" y="444"/>
                  </a:lnTo>
                  <a:lnTo>
                    <a:pt x="234" y="457"/>
                  </a:lnTo>
                  <a:lnTo>
                    <a:pt x="270" y="467"/>
                  </a:lnTo>
                  <a:lnTo>
                    <a:pt x="277" y="469"/>
                  </a:lnTo>
                  <a:lnTo>
                    <a:pt x="283" y="470"/>
                  </a:lnTo>
                  <a:lnTo>
                    <a:pt x="289" y="472"/>
                  </a:lnTo>
                  <a:lnTo>
                    <a:pt x="294" y="473"/>
                  </a:lnTo>
                  <a:lnTo>
                    <a:pt x="298" y="475"/>
                  </a:lnTo>
                  <a:lnTo>
                    <a:pt x="301" y="476"/>
                  </a:lnTo>
                  <a:lnTo>
                    <a:pt x="303" y="477"/>
                  </a:lnTo>
                  <a:lnTo>
                    <a:pt x="303" y="479"/>
                  </a:lnTo>
                  <a:lnTo>
                    <a:pt x="303" y="480"/>
                  </a:lnTo>
                  <a:lnTo>
                    <a:pt x="303" y="482"/>
                  </a:lnTo>
                  <a:lnTo>
                    <a:pt x="303" y="483"/>
                  </a:lnTo>
                  <a:lnTo>
                    <a:pt x="301" y="483"/>
                  </a:lnTo>
                  <a:lnTo>
                    <a:pt x="296" y="483"/>
                  </a:lnTo>
                  <a:lnTo>
                    <a:pt x="289" y="483"/>
                  </a:lnTo>
                  <a:lnTo>
                    <a:pt x="281" y="482"/>
                  </a:lnTo>
                  <a:lnTo>
                    <a:pt x="272" y="482"/>
                  </a:lnTo>
                  <a:lnTo>
                    <a:pt x="264" y="480"/>
                  </a:lnTo>
                  <a:lnTo>
                    <a:pt x="257" y="479"/>
                  </a:lnTo>
                  <a:lnTo>
                    <a:pt x="251" y="476"/>
                  </a:lnTo>
                  <a:lnTo>
                    <a:pt x="242" y="473"/>
                  </a:lnTo>
                  <a:lnTo>
                    <a:pt x="227" y="467"/>
                  </a:lnTo>
                  <a:lnTo>
                    <a:pt x="207" y="459"/>
                  </a:lnTo>
                  <a:lnTo>
                    <a:pt x="183" y="447"/>
                  </a:lnTo>
                  <a:lnTo>
                    <a:pt x="158" y="434"/>
                  </a:lnTo>
                  <a:lnTo>
                    <a:pt x="132" y="416"/>
                  </a:lnTo>
                  <a:lnTo>
                    <a:pt x="109" y="397"/>
                  </a:lnTo>
                  <a:lnTo>
                    <a:pt x="89" y="375"/>
                  </a:lnTo>
                  <a:lnTo>
                    <a:pt x="70" y="349"/>
                  </a:lnTo>
                  <a:lnTo>
                    <a:pt x="52" y="321"/>
                  </a:lnTo>
                  <a:lnTo>
                    <a:pt x="35" y="289"/>
                  </a:lnTo>
                  <a:lnTo>
                    <a:pt x="20" y="250"/>
                  </a:lnTo>
                  <a:lnTo>
                    <a:pt x="8" y="206"/>
                  </a:lnTo>
                  <a:lnTo>
                    <a:pt x="2" y="154"/>
                  </a:lnTo>
                  <a:lnTo>
                    <a:pt x="0" y="93"/>
                  </a:lnTo>
                  <a:lnTo>
                    <a:pt x="6" y="22"/>
                  </a:lnTo>
                  <a:lnTo>
                    <a:pt x="7" y="19"/>
                  </a:lnTo>
                  <a:lnTo>
                    <a:pt x="9" y="13"/>
                  </a:lnTo>
                  <a:lnTo>
                    <a:pt x="11" y="7"/>
                  </a:lnTo>
                  <a:lnTo>
                    <a:pt x="11" y="2"/>
                  </a:lnTo>
                  <a:lnTo>
                    <a:pt x="11" y="0"/>
                  </a:lnTo>
                  <a:lnTo>
                    <a:pt x="12" y="1"/>
                  </a:lnTo>
                  <a:lnTo>
                    <a:pt x="13" y="7"/>
                  </a:lnTo>
                  <a:lnTo>
                    <a:pt x="13" y="6"/>
                  </a:lnTo>
                  <a:lnTo>
                    <a:pt x="12" y="3"/>
                  </a:lnTo>
                  <a:lnTo>
                    <a:pt x="13" y="2"/>
                  </a:lnTo>
                  <a:lnTo>
                    <a:pt x="14" y="4"/>
                  </a:lnTo>
                  <a:lnTo>
                    <a:pt x="16" y="6"/>
                  </a:lnTo>
                  <a:close/>
                </a:path>
              </a:pathLst>
            </a:custGeom>
            <a:solidFill>
              <a:srgbClr val="000000"/>
            </a:solidFill>
            <a:ln w="9525">
              <a:noFill/>
              <a:round/>
              <a:headEnd/>
              <a:tailEnd/>
            </a:ln>
          </p:spPr>
          <p:txBody>
            <a:bodyPr/>
            <a:lstStyle/>
            <a:p>
              <a:endParaRPr lang="ar-SA"/>
            </a:p>
          </p:txBody>
        </p:sp>
        <p:sp>
          <p:nvSpPr>
            <p:cNvPr id="33" name="Freeform 90"/>
            <p:cNvSpPr>
              <a:spLocks/>
            </p:cNvSpPr>
            <p:nvPr/>
          </p:nvSpPr>
          <p:spPr bwMode="auto">
            <a:xfrm>
              <a:off x="3695" y="1556"/>
              <a:ext cx="323" cy="199"/>
            </a:xfrm>
            <a:custGeom>
              <a:avLst/>
              <a:gdLst>
                <a:gd name="T0" fmla="*/ 5 w 323"/>
                <a:gd name="T1" fmla="*/ 4 h 199"/>
                <a:gd name="T2" fmla="*/ 12 w 323"/>
                <a:gd name="T3" fmla="*/ 1 h 199"/>
                <a:gd name="T4" fmla="*/ 28 w 323"/>
                <a:gd name="T5" fmla="*/ 0 h 199"/>
                <a:gd name="T6" fmla="*/ 39 w 323"/>
                <a:gd name="T7" fmla="*/ 1 h 199"/>
                <a:gd name="T8" fmla="*/ 54 w 323"/>
                <a:gd name="T9" fmla="*/ 5 h 199"/>
                <a:gd name="T10" fmla="*/ 75 w 323"/>
                <a:gd name="T11" fmla="*/ 10 h 199"/>
                <a:gd name="T12" fmla="*/ 97 w 323"/>
                <a:gd name="T13" fmla="*/ 18 h 199"/>
                <a:gd name="T14" fmla="*/ 124 w 323"/>
                <a:gd name="T15" fmla="*/ 31 h 199"/>
                <a:gd name="T16" fmla="*/ 154 w 323"/>
                <a:gd name="T17" fmla="*/ 46 h 199"/>
                <a:gd name="T18" fmla="*/ 187 w 323"/>
                <a:gd name="T19" fmla="*/ 67 h 199"/>
                <a:gd name="T20" fmla="*/ 221 w 323"/>
                <a:gd name="T21" fmla="*/ 93 h 199"/>
                <a:gd name="T22" fmla="*/ 258 w 323"/>
                <a:gd name="T23" fmla="*/ 124 h 199"/>
                <a:gd name="T24" fmla="*/ 289 w 323"/>
                <a:gd name="T25" fmla="*/ 155 h 199"/>
                <a:gd name="T26" fmla="*/ 309 w 323"/>
                <a:gd name="T27" fmla="*/ 178 h 199"/>
                <a:gd name="T28" fmla="*/ 317 w 323"/>
                <a:gd name="T29" fmla="*/ 187 h 199"/>
                <a:gd name="T30" fmla="*/ 317 w 323"/>
                <a:gd name="T31" fmla="*/ 190 h 199"/>
                <a:gd name="T32" fmla="*/ 318 w 323"/>
                <a:gd name="T33" fmla="*/ 193 h 199"/>
                <a:gd name="T34" fmla="*/ 322 w 323"/>
                <a:gd name="T35" fmla="*/ 196 h 199"/>
                <a:gd name="T36" fmla="*/ 323 w 323"/>
                <a:gd name="T37" fmla="*/ 198 h 199"/>
                <a:gd name="T38" fmla="*/ 321 w 323"/>
                <a:gd name="T39" fmla="*/ 198 h 199"/>
                <a:gd name="T40" fmla="*/ 319 w 323"/>
                <a:gd name="T41" fmla="*/ 198 h 199"/>
                <a:gd name="T42" fmla="*/ 313 w 323"/>
                <a:gd name="T43" fmla="*/ 195 h 199"/>
                <a:gd name="T44" fmla="*/ 306 w 323"/>
                <a:gd name="T45" fmla="*/ 189 h 199"/>
                <a:gd name="T46" fmla="*/ 291 w 323"/>
                <a:gd name="T47" fmla="*/ 174 h 199"/>
                <a:gd name="T48" fmla="*/ 274 w 323"/>
                <a:gd name="T49" fmla="*/ 159 h 199"/>
                <a:gd name="T50" fmla="*/ 264 w 323"/>
                <a:gd name="T51" fmla="*/ 151 h 199"/>
                <a:gd name="T52" fmla="*/ 248 w 323"/>
                <a:gd name="T53" fmla="*/ 138 h 199"/>
                <a:gd name="T54" fmla="*/ 215 w 323"/>
                <a:gd name="T55" fmla="*/ 111 h 199"/>
                <a:gd name="T56" fmla="*/ 180 w 323"/>
                <a:gd name="T57" fmla="*/ 84 h 199"/>
                <a:gd name="T58" fmla="*/ 156 w 323"/>
                <a:gd name="T59" fmla="*/ 65 h 199"/>
                <a:gd name="T60" fmla="*/ 130 w 323"/>
                <a:gd name="T61" fmla="*/ 50 h 199"/>
                <a:gd name="T62" fmla="*/ 98 w 323"/>
                <a:gd name="T63" fmla="*/ 35 h 199"/>
                <a:gd name="T64" fmla="*/ 67 w 323"/>
                <a:gd name="T65" fmla="*/ 22 h 199"/>
                <a:gd name="T66" fmla="*/ 40 w 323"/>
                <a:gd name="T67" fmla="*/ 15 h 199"/>
                <a:gd name="T68" fmla="*/ 23 w 323"/>
                <a:gd name="T69" fmla="*/ 13 h 199"/>
                <a:gd name="T70" fmla="*/ 10 w 323"/>
                <a:gd name="T71" fmla="*/ 12 h 199"/>
                <a:gd name="T72" fmla="*/ 4 w 323"/>
                <a:gd name="T73" fmla="*/ 11 h 199"/>
                <a:gd name="T74" fmla="*/ 2 w 323"/>
                <a:gd name="T75" fmla="*/ 9 h 199"/>
                <a:gd name="T76" fmla="*/ 3 w 323"/>
                <a:gd name="T77" fmla="*/ 6 h 199"/>
                <a:gd name="T78" fmla="*/ 3 w 323"/>
                <a:gd name="T79" fmla="*/ 6 h 199"/>
                <a:gd name="T80" fmla="*/ 2 w 323"/>
                <a:gd name="T81" fmla="*/ 6 h 199"/>
                <a:gd name="T82" fmla="*/ 0 w 323"/>
                <a:gd name="T83" fmla="*/ 4 h 19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23"/>
                <a:gd name="T127" fmla="*/ 0 h 199"/>
                <a:gd name="T128" fmla="*/ 323 w 323"/>
                <a:gd name="T129" fmla="*/ 199 h 19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23" h="199">
                  <a:moveTo>
                    <a:pt x="0" y="4"/>
                  </a:moveTo>
                  <a:lnTo>
                    <a:pt x="5" y="4"/>
                  </a:lnTo>
                  <a:lnTo>
                    <a:pt x="7" y="3"/>
                  </a:lnTo>
                  <a:lnTo>
                    <a:pt x="12" y="1"/>
                  </a:lnTo>
                  <a:lnTo>
                    <a:pt x="19" y="0"/>
                  </a:lnTo>
                  <a:lnTo>
                    <a:pt x="28" y="0"/>
                  </a:lnTo>
                  <a:lnTo>
                    <a:pt x="33" y="1"/>
                  </a:lnTo>
                  <a:lnTo>
                    <a:pt x="39" y="1"/>
                  </a:lnTo>
                  <a:lnTo>
                    <a:pt x="46" y="3"/>
                  </a:lnTo>
                  <a:lnTo>
                    <a:pt x="54" y="5"/>
                  </a:lnTo>
                  <a:lnTo>
                    <a:pt x="65" y="7"/>
                  </a:lnTo>
                  <a:lnTo>
                    <a:pt x="75" y="10"/>
                  </a:lnTo>
                  <a:lnTo>
                    <a:pt x="86" y="14"/>
                  </a:lnTo>
                  <a:lnTo>
                    <a:pt x="97" y="18"/>
                  </a:lnTo>
                  <a:lnTo>
                    <a:pt x="110" y="23"/>
                  </a:lnTo>
                  <a:lnTo>
                    <a:pt x="124" y="31"/>
                  </a:lnTo>
                  <a:lnTo>
                    <a:pt x="139" y="38"/>
                  </a:lnTo>
                  <a:lnTo>
                    <a:pt x="154" y="46"/>
                  </a:lnTo>
                  <a:lnTo>
                    <a:pt x="169" y="56"/>
                  </a:lnTo>
                  <a:lnTo>
                    <a:pt x="187" y="67"/>
                  </a:lnTo>
                  <a:lnTo>
                    <a:pt x="203" y="79"/>
                  </a:lnTo>
                  <a:lnTo>
                    <a:pt x="221" y="93"/>
                  </a:lnTo>
                  <a:lnTo>
                    <a:pt x="241" y="108"/>
                  </a:lnTo>
                  <a:lnTo>
                    <a:pt x="258" y="124"/>
                  </a:lnTo>
                  <a:lnTo>
                    <a:pt x="274" y="141"/>
                  </a:lnTo>
                  <a:lnTo>
                    <a:pt x="289" y="155"/>
                  </a:lnTo>
                  <a:lnTo>
                    <a:pt x="301" y="168"/>
                  </a:lnTo>
                  <a:lnTo>
                    <a:pt x="309" y="178"/>
                  </a:lnTo>
                  <a:lnTo>
                    <a:pt x="315" y="185"/>
                  </a:lnTo>
                  <a:lnTo>
                    <a:pt x="317" y="187"/>
                  </a:lnTo>
                  <a:lnTo>
                    <a:pt x="317" y="189"/>
                  </a:lnTo>
                  <a:lnTo>
                    <a:pt x="317" y="190"/>
                  </a:lnTo>
                  <a:lnTo>
                    <a:pt x="317" y="192"/>
                  </a:lnTo>
                  <a:lnTo>
                    <a:pt x="318" y="193"/>
                  </a:lnTo>
                  <a:lnTo>
                    <a:pt x="320" y="194"/>
                  </a:lnTo>
                  <a:lnTo>
                    <a:pt x="322" y="196"/>
                  </a:lnTo>
                  <a:lnTo>
                    <a:pt x="323" y="197"/>
                  </a:lnTo>
                  <a:lnTo>
                    <a:pt x="323" y="198"/>
                  </a:lnTo>
                  <a:lnTo>
                    <a:pt x="322" y="198"/>
                  </a:lnTo>
                  <a:lnTo>
                    <a:pt x="321" y="198"/>
                  </a:lnTo>
                  <a:lnTo>
                    <a:pt x="319" y="198"/>
                  </a:lnTo>
                  <a:lnTo>
                    <a:pt x="319" y="199"/>
                  </a:lnTo>
                  <a:lnTo>
                    <a:pt x="313" y="195"/>
                  </a:lnTo>
                  <a:lnTo>
                    <a:pt x="311" y="193"/>
                  </a:lnTo>
                  <a:lnTo>
                    <a:pt x="306" y="189"/>
                  </a:lnTo>
                  <a:lnTo>
                    <a:pt x="299" y="181"/>
                  </a:lnTo>
                  <a:lnTo>
                    <a:pt x="291" y="174"/>
                  </a:lnTo>
                  <a:lnTo>
                    <a:pt x="282" y="166"/>
                  </a:lnTo>
                  <a:lnTo>
                    <a:pt x="274" y="159"/>
                  </a:lnTo>
                  <a:lnTo>
                    <a:pt x="267" y="154"/>
                  </a:lnTo>
                  <a:lnTo>
                    <a:pt x="264" y="151"/>
                  </a:lnTo>
                  <a:lnTo>
                    <a:pt x="259" y="146"/>
                  </a:lnTo>
                  <a:lnTo>
                    <a:pt x="248" y="138"/>
                  </a:lnTo>
                  <a:lnTo>
                    <a:pt x="233" y="125"/>
                  </a:lnTo>
                  <a:lnTo>
                    <a:pt x="215" y="111"/>
                  </a:lnTo>
                  <a:lnTo>
                    <a:pt x="197" y="97"/>
                  </a:lnTo>
                  <a:lnTo>
                    <a:pt x="180" y="84"/>
                  </a:lnTo>
                  <a:lnTo>
                    <a:pt x="166" y="72"/>
                  </a:lnTo>
                  <a:lnTo>
                    <a:pt x="156" y="65"/>
                  </a:lnTo>
                  <a:lnTo>
                    <a:pt x="144" y="57"/>
                  </a:lnTo>
                  <a:lnTo>
                    <a:pt x="130" y="50"/>
                  </a:lnTo>
                  <a:lnTo>
                    <a:pt x="114" y="42"/>
                  </a:lnTo>
                  <a:lnTo>
                    <a:pt x="98" y="35"/>
                  </a:lnTo>
                  <a:lnTo>
                    <a:pt x="82" y="28"/>
                  </a:lnTo>
                  <a:lnTo>
                    <a:pt x="67" y="22"/>
                  </a:lnTo>
                  <a:lnTo>
                    <a:pt x="52" y="18"/>
                  </a:lnTo>
                  <a:lnTo>
                    <a:pt x="40" y="15"/>
                  </a:lnTo>
                  <a:lnTo>
                    <a:pt x="31" y="14"/>
                  </a:lnTo>
                  <a:lnTo>
                    <a:pt x="23" y="13"/>
                  </a:lnTo>
                  <a:lnTo>
                    <a:pt x="16" y="12"/>
                  </a:lnTo>
                  <a:lnTo>
                    <a:pt x="10" y="12"/>
                  </a:lnTo>
                  <a:lnTo>
                    <a:pt x="6" y="12"/>
                  </a:lnTo>
                  <a:lnTo>
                    <a:pt x="4" y="11"/>
                  </a:lnTo>
                  <a:lnTo>
                    <a:pt x="2" y="10"/>
                  </a:lnTo>
                  <a:lnTo>
                    <a:pt x="2" y="9"/>
                  </a:lnTo>
                  <a:lnTo>
                    <a:pt x="2" y="6"/>
                  </a:lnTo>
                  <a:lnTo>
                    <a:pt x="3" y="6"/>
                  </a:lnTo>
                  <a:lnTo>
                    <a:pt x="2" y="6"/>
                  </a:lnTo>
                  <a:lnTo>
                    <a:pt x="0" y="6"/>
                  </a:lnTo>
                  <a:lnTo>
                    <a:pt x="0" y="4"/>
                  </a:lnTo>
                  <a:close/>
                </a:path>
              </a:pathLst>
            </a:custGeom>
            <a:solidFill>
              <a:srgbClr val="000000"/>
            </a:solidFill>
            <a:ln w="9525">
              <a:noFill/>
              <a:round/>
              <a:headEnd/>
              <a:tailEnd/>
            </a:ln>
          </p:spPr>
          <p:txBody>
            <a:bodyPr/>
            <a:lstStyle/>
            <a:p>
              <a:endParaRPr lang="ar-SA"/>
            </a:p>
          </p:txBody>
        </p:sp>
        <p:sp>
          <p:nvSpPr>
            <p:cNvPr id="34" name="Freeform 91"/>
            <p:cNvSpPr>
              <a:spLocks/>
            </p:cNvSpPr>
            <p:nvPr/>
          </p:nvSpPr>
          <p:spPr bwMode="auto">
            <a:xfrm>
              <a:off x="3894" y="1478"/>
              <a:ext cx="49" cy="171"/>
            </a:xfrm>
            <a:custGeom>
              <a:avLst/>
              <a:gdLst>
                <a:gd name="T0" fmla="*/ 19 w 49"/>
                <a:gd name="T1" fmla="*/ 13 h 171"/>
                <a:gd name="T2" fmla="*/ 22 w 49"/>
                <a:gd name="T3" fmla="*/ 17 h 171"/>
                <a:gd name="T4" fmla="*/ 29 w 49"/>
                <a:gd name="T5" fmla="*/ 28 h 171"/>
                <a:gd name="T6" fmla="*/ 38 w 49"/>
                <a:gd name="T7" fmla="*/ 45 h 171"/>
                <a:gd name="T8" fmla="*/ 45 w 49"/>
                <a:gd name="T9" fmla="*/ 67 h 171"/>
                <a:gd name="T10" fmla="*/ 49 w 49"/>
                <a:gd name="T11" fmla="*/ 91 h 171"/>
                <a:gd name="T12" fmla="*/ 48 w 49"/>
                <a:gd name="T13" fmla="*/ 117 h 171"/>
                <a:gd name="T14" fmla="*/ 39 w 49"/>
                <a:gd name="T15" fmla="*/ 142 h 171"/>
                <a:gd name="T16" fmla="*/ 18 w 49"/>
                <a:gd name="T17" fmla="*/ 166 h 171"/>
                <a:gd name="T18" fmla="*/ 11 w 49"/>
                <a:gd name="T19" fmla="*/ 171 h 171"/>
                <a:gd name="T20" fmla="*/ 7 w 49"/>
                <a:gd name="T21" fmla="*/ 169 h 171"/>
                <a:gd name="T22" fmla="*/ 6 w 49"/>
                <a:gd name="T23" fmla="*/ 164 h 171"/>
                <a:gd name="T24" fmla="*/ 8 w 49"/>
                <a:gd name="T25" fmla="*/ 160 h 171"/>
                <a:gd name="T26" fmla="*/ 14 w 49"/>
                <a:gd name="T27" fmla="*/ 152 h 171"/>
                <a:gd name="T28" fmla="*/ 23 w 49"/>
                <a:gd name="T29" fmla="*/ 139 h 171"/>
                <a:gd name="T30" fmla="*/ 32 w 49"/>
                <a:gd name="T31" fmla="*/ 119 h 171"/>
                <a:gd name="T32" fmla="*/ 34 w 49"/>
                <a:gd name="T33" fmla="*/ 92 h 171"/>
                <a:gd name="T34" fmla="*/ 32 w 49"/>
                <a:gd name="T35" fmla="*/ 76 h 171"/>
                <a:gd name="T36" fmla="*/ 28 w 49"/>
                <a:gd name="T37" fmla="*/ 63 h 171"/>
                <a:gd name="T38" fmla="*/ 23 w 49"/>
                <a:gd name="T39" fmla="*/ 49 h 171"/>
                <a:gd name="T40" fmla="*/ 19 w 49"/>
                <a:gd name="T41" fmla="*/ 39 h 171"/>
                <a:gd name="T42" fmla="*/ 14 w 49"/>
                <a:gd name="T43" fmla="*/ 30 h 171"/>
                <a:gd name="T44" fmla="*/ 9 w 49"/>
                <a:gd name="T45" fmla="*/ 22 h 171"/>
                <a:gd name="T46" fmla="*/ 5 w 49"/>
                <a:gd name="T47" fmla="*/ 15 h 171"/>
                <a:gd name="T48" fmla="*/ 1 w 49"/>
                <a:gd name="T49" fmla="*/ 10 h 171"/>
                <a:gd name="T50" fmla="*/ 0 w 49"/>
                <a:gd name="T51" fmla="*/ 6 h 171"/>
                <a:gd name="T52" fmla="*/ 1 w 49"/>
                <a:gd name="T53" fmla="*/ 3 h 171"/>
                <a:gd name="T54" fmla="*/ 2 w 49"/>
                <a:gd name="T55" fmla="*/ 1 h 171"/>
                <a:gd name="T56" fmla="*/ 3 w 49"/>
                <a:gd name="T57" fmla="*/ 0 h 171"/>
                <a:gd name="T58" fmla="*/ 5 w 49"/>
                <a:gd name="T59" fmla="*/ 0 h 171"/>
                <a:gd name="T60" fmla="*/ 10 w 49"/>
                <a:gd name="T61" fmla="*/ 2 h 171"/>
                <a:gd name="T62" fmla="*/ 16 w 49"/>
                <a:gd name="T63" fmla="*/ 6 h 171"/>
                <a:gd name="T64" fmla="*/ 19 w 49"/>
                <a:gd name="T65" fmla="*/ 13 h 17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9"/>
                <a:gd name="T100" fmla="*/ 0 h 171"/>
                <a:gd name="T101" fmla="*/ 49 w 49"/>
                <a:gd name="T102" fmla="*/ 171 h 17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9" h="171">
                  <a:moveTo>
                    <a:pt x="19" y="13"/>
                  </a:moveTo>
                  <a:lnTo>
                    <a:pt x="22" y="17"/>
                  </a:lnTo>
                  <a:lnTo>
                    <a:pt x="29" y="28"/>
                  </a:lnTo>
                  <a:lnTo>
                    <a:pt x="38" y="45"/>
                  </a:lnTo>
                  <a:lnTo>
                    <a:pt x="45" y="67"/>
                  </a:lnTo>
                  <a:lnTo>
                    <a:pt x="49" y="91"/>
                  </a:lnTo>
                  <a:lnTo>
                    <a:pt x="48" y="117"/>
                  </a:lnTo>
                  <a:lnTo>
                    <a:pt x="39" y="142"/>
                  </a:lnTo>
                  <a:lnTo>
                    <a:pt x="18" y="166"/>
                  </a:lnTo>
                  <a:lnTo>
                    <a:pt x="11" y="171"/>
                  </a:lnTo>
                  <a:lnTo>
                    <a:pt x="7" y="169"/>
                  </a:lnTo>
                  <a:lnTo>
                    <a:pt x="6" y="164"/>
                  </a:lnTo>
                  <a:lnTo>
                    <a:pt x="8" y="160"/>
                  </a:lnTo>
                  <a:lnTo>
                    <a:pt x="14" y="152"/>
                  </a:lnTo>
                  <a:lnTo>
                    <a:pt x="23" y="139"/>
                  </a:lnTo>
                  <a:lnTo>
                    <a:pt x="32" y="119"/>
                  </a:lnTo>
                  <a:lnTo>
                    <a:pt x="34" y="92"/>
                  </a:lnTo>
                  <a:lnTo>
                    <a:pt x="32" y="76"/>
                  </a:lnTo>
                  <a:lnTo>
                    <a:pt x="28" y="63"/>
                  </a:lnTo>
                  <a:lnTo>
                    <a:pt x="23" y="49"/>
                  </a:lnTo>
                  <a:lnTo>
                    <a:pt x="19" y="39"/>
                  </a:lnTo>
                  <a:lnTo>
                    <a:pt x="14" y="30"/>
                  </a:lnTo>
                  <a:lnTo>
                    <a:pt x="9" y="22"/>
                  </a:lnTo>
                  <a:lnTo>
                    <a:pt x="5" y="15"/>
                  </a:lnTo>
                  <a:lnTo>
                    <a:pt x="1" y="10"/>
                  </a:lnTo>
                  <a:lnTo>
                    <a:pt x="0" y="6"/>
                  </a:lnTo>
                  <a:lnTo>
                    <a:pt x="1" y="3"/>
                  </a:lnTo>
                  <a:lnTo>
                    <a:pt x="2" y="1"/>
                  </a:lnTo>
                  <a:lnTo>
                    <a:pt x="3" y="0"/>
                  </a:lnTo>
                  <a:lnTo>
                    <a:pt x="5" y="0"/>
                  </a:lnTo>
                  <a:lnTo>
                    <a:pt x="10" y="2"/>
                  </a:lnTo>
                  <a:lnTo>
                    <a:pt x="16" y="6"/>
                  </a:lnTo>
                  <a:lnTo>
                    <a:pt x="19" y="13"/>
                  </a:lnTo>
                  <a:close/>
                </a:path>
              </a:pathLst>
            </a:custGeom>
            <a:solidFill>
              <a:srgbClr val="000000"/>
            </a:solidFill>
            <a:ln w="9525">
              <a:noFill/>
              <a:round/>
              <a:headEnd/>
              <a:tailEnd/>
            </a:ln>
          </p:spPr>
          <p:txBody>
            <a:bodyPr/>
            <a:lstStyle/>
            <a:p>
              <a:endParaRPr lang="ar-SA"/>
            </a:p>
          </p:txBody>
        </p:sp>
        <p:sp>
          <p:nvSpPr>
            <p:cNvPr id="35" name="Freeform 92"/>
            <p:cNvSpPr>
              <a:spLocks/>
            </p:cNvSpPr>
            <p:nvPr/>
          </p:nvSpPr>
          <p:spPr bwMode="auto">
            <a:xfrm>
              <a:off x="3937" y="1506"/>
              <a:ext cx="45" cy="155"/>
            </a:xfrm>
            <a:custGeom>
              <a:avLst/>
              <a:gdLst>
                <a:gd name="T0" fmla="*/ 14 w 45"/>
                <a:gd name="T1" fmla="*/ 1 h 155"/>
                <a:gd name="T2" fmla="*/ 18 w 45"/>
                <a:gd name="T3" fmla="*/ 9 h 155"/>
                <a:gd name="T4" fmla="*/ 25 w 45"/>
                <a:gd name="T5" fmla="*/ 32 h 155"/>
                <a:gd name="T6" fmla="*/ 29 w 45"/>
                <a:gd name="T7" fmla="*/ 62 h 155"/>
                <a:gd name="T8" fmla="*/ 26 w 45"/>
                <a:gd name="T9" fmla="*/ 96 h 155"/>
                <a:gd name="T10" fmla="*/ 19 w 45"/>
                <a:gd name="T11" fmla="*/ 118 h 155"/>
                <a:gd name="T12" fmla="*/ 11 w 45"/>
                <a:gd name="T13" fmla="*/ 134 h 155"/>
                <a:gd name="T14" fmla="*/ 4 w 45"/>
                <a:gd name="T15" fmla="*/ 143 h 155"/>
                <a:gd name="T16" fmla="*/ 1 w 45"/>
                <a:gd name="T17" fmla="*/ 146 h 155"/>
                <a:gd name="T18" fmla="*/ 0 w 45"/>
                <a:gd name="T19" fmla="*/ 150 h 155"/>
                <a:gd name="T20" fmla="*/ 0 w 45"/>
                <a:gd name="T21" fmla="*/ 150 h 155"/>
                <a:gd name="T22" fmla="*/ 0 w 45"/>
                <a:gd name="T23" fmla="*/ 151 h 155"/>
                <a:gd name="T24" fmla="*/ 0 w 45"/>
                <a:gd name="T25" fmla="*/ 152 h 155"/>
                <a:gd name="T26" fmla="*/ 0 w 45"/>
                <a:gd name="T27" fmla="*/ 152 h 155"/>
                <a:gd name="T28" fmla="*/ 1 w 45"/>
                <a:gd name="T29" fmla="*/ 152 h 155"/>
                <a:gd name="T30" fmla="*/ 1 w 45"/>
                <a:gd name="T31" fmla="*/ 152 h 155"/>
                <a:gd name="T32" fmla="*/ 1 w 45"/>
                <a:gd name="T33" fmla="*/ 153 h 155"/>
                <a:gd name="T34" fmla="*/ 2 w 45"/>
                <a:gd name="T35" fmla="*/ 154 h 155"/>
                <a:gd name="T36" fmla="*/ 4 w 45"/>
                <a:gd name="T37" fmla="*/ 155 h 155"/>
                <a:gd name="T38" fmla="*/ 5 w 45"/>
                <a:gd name="T39" fmla="*/ 155 h 155"/>
                <a:gd name="T40" fmla="*/ 7 w 45"/>
                <a:gd name="T41" fmla="*/ 155 h 155"/>
                <a:gd name="T42" fmla="*/ 10 w 45"/>
                <a:gd name="T43" fmla="*/ 154 h 155"/>
                <a:gd name="T44" fmla="*/ 12 w 45"/>
                <a:gd name="T45" fmla="*/ 152 h 155"/>
                <a:gd name="T46" fmla="*/ 17 w 45"/>
                <a:gd name="T47" fmla="*/ 148 h 155"/>
                <a:gd name="T48" fmla="*/ 22 w 45"/>
                <a:gd name="T49" fmla="*/ 142 h 155"/>
                <a:gd name="T50" fmla="*/ 27 w 45"/>
                <a:gd name="T51" fmla="*/ 133 h 155"/>
                <a:gd name="T52" fmla="*/ 33 w 45"/>
                <a:gd name="T53" fmla="*/ 123 h 155"/>
                <a:gd name="T54" fmla="*/ 39 w 45"/>
                <a:gd name="T55" fmla="*/ 111 h 155"/>
                <a:gd name="T56" fmla="*/ 43 w 45"/>
                <a:gd name="T57" fmla="*/ 97 h 155"/>
                <a:gd name="T58" fmla="*/ 45 w 45"/>
                <a:gd name="T59" fmla="*/ 82 h 155"/>
                <a:gd name="T60" fmla="*/ 44 w 45"/>
                <a:gd name="T61" fmla="*/ 51 h 155"/>
                <a:gd name="T62" fmla="*/ 41 w 45"/>
                <a:gd name="T63" fmla="*/ 29 h 155"/>
                <a:gd name="T64" fmla="*/ 34 w 45"/>
                <a:gd name="T65" fmla="*/ 12 h 155"/>
                <a:gd name="T66" fmla="*/ 29 w 45"/>
                <a:gd name="T67" fmla="*/ 4 h 155"/>
                <a:gd name="T68" fmla="*/ 24 w 45"/>
                <a:gd name="T69" fmla="*/ 1 h 155"/>
                <a:gd name="T70" fmla="*/ 19 w 45"/>
                <a:gd name="T71" fmla="*/ 0 h 155"/>
                <a:gd name="T72" fmla="*/ 16 w 45"/>
                <a:gd name="T73" fmla="*/ 1 h 155"/>
                <a:gd name="T74" fmla="*/ 14 w 45"/>
                <a:gd name="T75" fmla="*/ 1 h 15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5"/>
                <a:gd name="T115" fmla="*/ 0 h 155"/>
                <a:gd name="T116" fmla="*/ 45 w 45"/>
                <a:gd name="T117" fmla="*/ 155 h 15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5" h="155">
                  <a:moveTo>
                    <a:pt x="14" y="1"/>
                  </a:moveTo>
                  <a:lnTo>
                    <a:pt x="18" y="9"/>
                  </a:lnTo>
                  <a:lnTo>
                    <a:pt x="25" y="32"/>
                  </a:lnTo>
                  <a:lnTo>
                    <a:pt x="29" y="62"/>
                  </a:lnTo>
                  <a:lnTo>
                    <a:pt x="26" y="96"/>
                  </a:lnTo>
                  <a:lnTo>
                    <a:pt x="19" y="118"/>
                  </a:lnTo>
                  <a:lnTo>
                    <a:pt x="11" y="134"/>
                  </a:lnTo>
                  <a:lnTo>
                    <a:pt x="4" y="143"/>
                  </a:lnTo>
                  <a:lnTo>
                    <a:pt x="1" y="146"/>
                  </a:lnTo>
                  <a:lnTo>
                    <a:pt x="0" y="150"/>
                  </a:lnTo>
                  <a:lnTo>
                    <a:pt x="0" y="151"/>
                  </a:lnTo>
                  <a:lnTo>
                    <a:pt x="0" y="152"/>
                  </a:lnTo>
                  <a:lnTo>
                    <a:pt x="1" y="152"/>
                  </a:lnTo>
                  <a:lnTo>
                    <a:pt x="1" y="153"/>
                  </a:lnTo>
                  <a:lnTo>
                    <a:pt x="2" y="154"/>
                  </a:lnTo>
                  <a:lnTo>
                    <a:pt x="4" y="155"/>
                  </a:lnTo>
                  <a:lnTo>
                    <a:pt x="5" y="155"/>
                  </a:lnTo>
                  <a:lnTo>
                    <a:pt x="7" y="155"/>
                  </a:lnTo>
                  <a:lnTo>
                    <a:pt x="10" y="154"/>
                  </a:lnTo>
                  <a:lnTo>
                    <a:pt x="12" y="152"/>
                  </a:lnTo>
                  <a:lnTo>
                    <a:pt x="17" y="148"/>
                  </a:lnTo>
                  <a:lnTo>
                    <a:pt x="22" y="142"/>
                  </a:lnTo>
                  <a:lnTo>
                    <a:pt x="27" y="133"/>
                  </a:lnTo>
                  <a:lnTo>
                    <a:pt x="33" y="123"/>
                  </a:lnTo>
                  <a:lnTo>
                    <a:pt x="39" y="111"/>
                  </a:lnTo>
                  <a:lnTo>
                    <a:pt x="43" y="97"/>
                  </a:lnTo>
                  <a:lnTo>
                    <a:pt x="45" y="82"/>
                  </a:lnTo>
                  <a:lnTo>
                    <a:pt x="44" y="51"/>
                  </a:lnTo>
                  <a:lnTo>
                    <a:pt x="41" y="29"/>
                  </a:lnTo>
                  <a:lnTo>
                    <a:pt x="34" y="12"/>
                  </a:lnTo>
                  <a:lnTo>
                    <a:pt x="29" y="4"/>
                  </a:lnTo>
                  <a:lnTo>
                    <a:pt x="24" y="1"/>
                  </a:lnTo>
                  <a:lnTo>
                    <a:pt x="19" y="0"/>
                  </a:lnTo>
                  <a:lnTo>
                    <a:pt x="16" y="1"/>
                  </a:lnTo>
                  <a:lnTo>
                    <a:pt x="14" y="1"/>
                  </a:lnTo>
                  <a:close/>
                </a:path>
              </a:pathLst>
            </a:custGeom>
            <a:solidFill>
              <a:srgbClr val="000000"/>
            </a:solidFill>
            <a:ln w="9525">
              <a:noFill/>
              <a:round/>
              <a:headEnd/>
              <a:tailEnd/>
            </a:ln>
          </p:spPr>
          <p:txBody>
            <a:bodyPr/>
            <a:lstStyle/>
            <a:p>
              <a:endParaRPr lang="ar-SA"/>
            </a:p>
          </p:txBody>
        </p:sp>
        <p:sp>
          <p:nvSpPr>
            <p:cNvPr id="36" name="Freeform 93"/>
            <p:cNvSpPr>
              <a:spLocks/>
            </p:cNvSpPr>
            <p:nvPr/>
          </p:nvSpPr>
          <p:spPr bwMode="auto">
            <a:xfrm>
              <a:off x="3710" y="1061"/>
              <a:ext cx="380" cy="463"/>
            </a:xfrm>
            <a:custGeom>
              <a:avLst/>
              <a:gdLst>
                <a:gd name="T0" fmla="*/ 332 w 380"/>
                <a:gd name="T1" fmla="*/ 463 h 463"/>
                <a:gd name="T2" fmla="*/ 310 w 380"/>
                <a:gd name="T3" fmla="*/ 462 h 463"/>
                <a:gd name="T4" fmla="*/ 273 w 380"/>
                <a:gd name="T5" fmla="*/ 456 h 463"/>
                <a:gd name="T6" fmla="*/ 223 w 380"/>
                <a:gd name="T7" fmla="*/ 441 h 463"/>
                <a:gd name="T8" fmla="*/ 168 w 380"/>
                <a:gd name="T9" fmla="*/ 410 h 463"/>
                <a:gd name="T10" fmla="*/ 112 w 380"/>
                <a:gd name="T11" fmla="*/ 360 h 463"/>
                <a:gd name="T12" fmla="*/ 59 w 380"/>
                <a:gd name="T13" fmla="*/ 287 h 463"/>
                <a:gd name="T14" fmla="*/ 16 w 380"/>
                <a:gd name="T15" fmla="*/ 185 h 463"/>
                <a:gd name="T16" fmla="*/ 221 w 380"/>
                <a:gd name="T17" fmla="*/ 17 h 463"/>
                <a:gd name="T18" fmla="*/ 222 w 380"/>
                <a:gd name="T19" fmla="*/ 18 h 463"/>
                <a:gd name="T20" fmla="*/ 226 w 380"/>
                <a:gd name="T21" fmla="*/ 17 h 463"/>
                <a:gd name="T22" fmla="*/ 232 w 380"/>
                <a:gd name="T23" fmla="*/ 13 h 463"/>
                <a:gd name="T24" fmla="*/ 244 w 380"/>
                <a:gd name="T25" fmla="*/ 8 h 463"/>
                <a:gd name="T26" fmla="*/ 254 w 380"/>
                <a:gd name="T27" fmla="*/ 2 h 463"/>
                <a:gd name="T28" fmla="*/ 259 w 380"/>
                <a:gd name="T29" fmla="*/ 0 h 463"/>
                <a:gd name="T30" fmla="*/ 257 w 380"/>
                <a:gd name="T31" fmla="*/ 7 h 463"/>
                <a:gd name="T32" fmla="*/ 253 w 380"/>
                <a:gd name="T33" fmla="*/ 10 h 463"/>
                <a:gd name="T34" fmla="*/ 243 w 380"/>
                <a:gd name="T35" fmla="*/ 16 h 463"/>
                <a:gd name="T36" fmla="*/ 232 w 380"/>
                <a:gd name="T37" fmla="*/ 22 h 463"/>
                <a:gd name="T38" fmla="*/ 225 w 380"/>
                <a:gd name="T39" fmla="*/ 26 h 463"/>
                <a:gd name="T40" fmla="*/ 215 w 380"/>
                <a:gd name="T41" fmla="*/ 31 h 463"/>
                <a:gd name="T42" fmla="*/ 190 w 380"/>
                <a:gd name="T43" fmla="*/ 43 h 463"/>
                <a:gd name="T44" fmla="*/ 158 w 380"/>
                <a:gd name="T45" fmla="*/ 60 h 463"/>
                <a:gd name="T46" fmla="*/ 120 w 380"/>
                <a:gd name="T47" fmla="*/ 78 h 463"/>
                <a:gd name="T48" fmla="*/ 82 w 380"/>
                <a:gd name="T49" fmla="*/ 97 h 463"/>
                <a:gd name="T50" fmla="*/ 50 w 380"/>
                <a:gd name="T51" fmla="*/ 113 h 463"/>
                <a:gd name="T52" fmla="*/ 27 w 380"/>
                <a:gd name="T53" fmla="*/ 124 h 463"/>
                <a:gd name="T54" fmla="*/ 18 w 380"/>
                <a:gd name="T55" fmla="*/ 128 h 463"/>
                <a:gd name="T56" fmla="*/ 21 w 380"/>
                <a:gd name="T57" fmla="*/ 141 h 463"/>
                <a:gd name="T58" fmla="*/ 29 w 380"/>
                <a:gd name="T59" fmla="*/ 175 h 463"/>
                <a:gd name="T60" fmla="*/ 46 w 380"/>
                <a:gd name="T61" fmla="*/ 224 h 463"/>
                <a:gd name="T62" fmla="*/ 74 w 380"/>
                <a:gd name="T63" fmla="*/ 281 h 463"/>
                <a:gd name="T64" fmla="*/ 114 w 380"/>
                <a:gd name="T65" fmla="*/ 338 h 463"/>
                <a:gd name="T66" fmla="*/ 167 w 380"/>
                <a:gd name="T67" fmla="*/ 389 h 463"/>
                <a:gd name="T68" fmla="*/ 236 w 380"/>
                <a:gd name="T69" fmla="*/ 428 h 463"/>
                <a:gd name="T70" fmla="*/ 324 w 380"/>
                <a:gd name="T71" fmla="*/ 447 h 463"/>
                <a:gd name="T72" fmla="*/ 338 w 380"/>
                <a:gd name="T73" fmla="*/ 406 h 463"/>
                <a:gd name="T74" fmla="*/ 359 w 380"/>
                <a:gd name="T75" fmla="*/ 305 h 463"/>
                <a:gd name="T76" fmla="*/ 358 w 380"/>
                <a:gd name="T77" fmla="*/ 175 h 463"/>
                <a:gd name="T78" fmla="*/ 305 w 380"/>
                <a:gd name="T79" fmla="*/ 49 h 463"/>
                <a:gd name="T80" fmla="*/ 289 w 380"/>
                <a:gd name="T81" fmla="*/ 28 h 463"/>
                <a:gd name="T82" fmla="*/ 279 w 380"/>
                <a:gd name="T83" fmla="*/ 18 h 463"/>
                <a:gd name="T84" fmla="*/ 274 w 380"/>
                <a:gd name="T85" fmla="*/ 13 h 463"/>
                <a:gd name="T86" fmla="*/ 272 w 380"/>
                <a:gd name="T87" fmla="*/ 12 h 463"/>
                <a:gd name="T88" fmla="*/ 271 w 380"/>
                <a:gd name="T89" fmla="*/ 4 h 463"/>
                <a:gd name="T90" fmla="*/ 274 w 380"/>
                <a:gd name="T91" fmla="*/ 3 h 463"/>
                <a:gd name="T92" fmla="*/ 280 w 380"/>
                <a:gd name="T93" fmla="*/ 6 h 463"/>
                <a:gd name="T94" fmla="*/ 284 w 380"/>
                <a:gd name="T95" fmla="*/ 11 h 463"/>
                <a:gd name="T96" fmla="*/ 284 w 380"/>
                <a:gd name="T97" fmla="*/ 13 h 463"/>
                <a:gd name="T98" fmla="*/ 291 w 380"/>
                <a:gd name="T99" fmla="*/ 19 h 463"/>
                <a:gd name="T100" fmla="*/ 307 w 380"/>
                <a:gd name="T101" fmla="*/ 35 h 463"/>
                <a:gd name="T102" fmla="*/ 331 w 380"/>
                <a:gd name="T103" fmla="*/ 63 h 463"/>
                <a:gd name="T104" fmla="*/ 350 w 380"/>
                <a:gd name="T105" fmla="*/ 96 h 463"/>
                <a:gd name="T106" fmla="*/ 360 w 380"/>
                <a:gd name="T107" fmla="*/ 129 h 463"/>
                <a:gd name="T108" fmla="*/ 375 w 380"/>
                <a:gd name="T109" fmla="*/ 179 h 463"/>
                <a:gd name="T110" fmla="*/ 380 w 380"/>
                <a:gd name="T111" fmla="*/ 260 h 463"/>
                <a:gd name="T112" fmla="*/ 359 w 380"/>
                <a:gd name="T113" fmla="*/ 382 h 46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80"/>
                <a:gd name="T172" fmla="*/ 0 h 463"/>
                <a:gd name="T173" fmla="*/ 380 w 380"/>
                <a:gd name="T174" fmla="*/ 463 h 46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80" h="463">
                  <a:moveTo>
                    <a:pt x="335" y="463"/>
                  </a:moveTo>
                  <a:lnTo>
                    <a:pt x="332" y="463"/>
                  </a:lnTo>
                  <a:lnTo>
                    <a:pt x="324" y="463"/>
                  </a:lnTo>
                  <a:lnTo>
                    <a:pt x="310" y="462"/>
                  </a:lnTo>
                  <a:lnTo>
                    <a:pt x="293" y="460"/>
                  </a:lnTo>
                  <a:lnTo>
                    <a:pt x="273" y="456"/>
                  </a:lnTo>
                  <a:lnTo>
                    <a:pt x="249" y="450"/>
                  </a:lnTo>
                  <a:lnTo>
                    <a:pt x="223" y="441"/>
                  </a:lnTo>
                  <a:lnTo>
                    <a:pt x="196" y="428"/>
                  </a:lnTo>
                  <a:lnTo>
                    <a:pt x="168" y="410"/>
                  </a:lnTo>
                  <a:lnTo>
                    <a:pt x="139" y="388"/>
                  </a:lnTo>
                  <a:lnTo>
                    <a:pt x="112" y="360"/>
                  </a:lnTo>
                  <a:lnTo>
                    <a:pt x="84" y="327"/>
                  </a:lnTo>
                  <a:lnTo>
                    <a:pt x="59" y="287"/>
                  </a:lnTo>
                  <a:lnTo>
                    <a:pt x="36" y="240"/>
                  </a:lnTo>
                  <a:lnTo>
                    <a:pt x="16" y="185"/>
                  </a:lnTo>
                  <a:lnTo>
                    <a:pt x="0" y="122"/>
                  </a:lnTo>
                  <a:lnTo>
                    <a:pt x="221" y="17"/>
                  </a:lnTo>
                  <a:lnTo>
                    <a:pt x="222" y="18"/>
                  </a:lnTo>
                  <a:lnTo>
                    <a:pt x="224" y="18"/>
                  </a:lnTo>
                  <a:lnTo>
                    <a:pt x="226" y="17"/>
                  </a:lnTo>
                  <a:lnTo>
                    <a:pt x="228" y="16"/>
                  </a:lnTo>
                  <a:lnTo>
                    <a:pt x="232" y="13"/>
                  </a:lnTo>
                  <a:lnTo>
                    <a:pt x="238" y="11"/>
                  </a:lnTo>
                  <a:lnTo>
                    <a:pt x="244" y="8"/>
                  </a:lnTo>
                  <a:lnTo>
                    <a:pt x="249" y="5"/>
                  </a:lnTo>
                  <a:lnTo>
                    <a:pt x="254" y="2"/>
                  </a:lnTo>
                  <a:lnTo>
                    <a:pt x="258" y="1"/>
                  </a:lnTo>
                  <a:lnTo>
                    <a:pt x="259" y="0"/>
                  </a:lnTo>
                  <a:lnTo>
                    <a:pt x="254" y="7"/>
                  </a:lnTo>
                  <a:lnTo>
                    <a:pt x="257" y="7"/>
                  </a:lnTo>
                  <a:lnTo>
                    <a:pt x="256" y="8"/>
                  </a:lnTo>
                  <a:lnTo>
                    <a:pt x="253" y="10"/>
                  </a:lnTo>
                  <a:lnTo>
                    <a:pt x="248" y="12"/>
                  </a:lnTo>
                  <a:lnTo>
                    <a:pt x="243" y="16"/>
                  </a:lnTo>
                  <a:lnTo>
                    <a:pt x="237" y="19"/>
                  </a:lnTo>
                  <a:lnTo>
                    <a:pt x="232" y="22"/>
                  </a:lnTo>
                  <a:lnTo>
                    <a:pt x="228" y="25"/>
                  </a:lnTo>
                  <a:lnTo>
                    <a:pt x="225" y="26"/>
                  </a:lnTo>
                  <a:lnTo>
                    <a:pt x="222" y="27"/>
                  </a:lnTo>
                  <a:lnTo>
                    <a:pt x="215" y="31"/>
                  </a:lnTo>
                  <a:lnTo>
                    <a:pt x="203" y="36"/>
                  </a:lnTo>
                  <a:lnTo>
                    <a:pt x="190" y="43"/>
                  </a:lnTo>
                  <a:lnTo>
                    <a:pt x="175" y="51"/>
                  </a:lnTo>
                  <a:lnTo>
                    <a:pt x="158" y="60"/>
                  </a:lnTo>
                  <a:lnTo>
                    <a:pt x="138" y="69"/>
                  </a:lnTo>
                  <a:lnTo>
                    <a:pt x="120" y="78"/>
                  </a:lnTo>
                  <a:lnTo>
                    <a:pt x="100" y="87"/>
                  </a:lnTo>
                  <a:lnTo>
                    <a:pt x="82" y="97"/>
                  </a:lnTo>
                  <a:lnTo>
                    <a:pt x="65" y="105"/>
                  </a:lnTo>
                  <a:lnTo>
                    <a:pt x="50" y="113"/>
                  </a:lnTo>
                  <a:lnTo>
                    <a:pt x="36" y="119"/>
                  </a:lnTo>
                  <a:lnTo>
                    <a:pt x="27" y="124"/>
                  </a:lnTo>
                  <a:lnTo>
                    <a:pt x="20" y="127"/>
                  </a:lnTo>
                  <a:lnTo>
                    <a:pt x="18" y="128"/>
                  </a:lnTo>
                  <a:lnTo>
                    <a:pt x="19" y="131"/>
                  </a:lnTo>
                  <a:lnTo>
                    <a:pt x="21" y="141"/>
                  </a:lnTo>
                  <a:lnTo>
                    <a:pt x="24" y="156"/>
                  </a:lnTo>
                  <a:lnTo>
                    <a:pt x="29" y="175"/>
                  </a:lnTo>
                  <a:lnTo>
                    <a:pt x="37" y="198"/>
                  </a:lnTo>
                  <a:lnTo>
                    <a:pt x="46" y="224"/>
                  </a:lnTo>
                  <a:lnTo>
                    <a:pt x="59" y="251"/>
                  </a:lnTo>
                  <a:lnTo>
                    <a:pt x="74" y="281"/>
                  </a:lnTo>
                  <a:lnTo>
                    <a:pt x="92" y="310"/>
                  </a:lnTo>
                  <a:lnTo>
                    <a:pt x="114" y="338"/>
                  </a:lnTo>
                  <a:lnTo>
                    <a:pt x="138" y="365"/>
                  </a:lnTo>
                  <a:lnTo>
                    <a:pt x="167" y="389"/>
                  </a:lnTo>
                  <a:lnTo>
                    <a:pt x="199" y="410"/>
                  </a:lnTo>
                  <a:lnTo>
                    <a:pt x="236" y="428"/>
                  </a:lnTo>
                  <a:lnTo>
                    <a:pt x="278" y="441"/>
                  </a:lnTo>
                  <a:lnTo>
                    <a:pt x="324" y="447"/>
                  </a:lnTo>
                  <a:lnTo>
                    <a:pt x="328" y="436"/>
                  </a:lnTo>
                  <a:lnTo>
                    <a:pt x="338" y="406"/>
                  </a:lnTo>
                  <a:lnTo>
                    <a:pt x="349" y="362"/>
                  </a:lnTo>
                  <a:lnTo>
                    <a:pt x="359" y="305"/>
                  </a:lnTo>
                  <a:lnTo>
                    <a:pt x="363" y="242"/>
                  </a:lnTo>
                  <a:lnTo>
                    <a:pt x="358" y="175"/>
                  </a:lnTo>
                  <a:lnTo>
                    <a:pt x="340" y="110"/>
                  </a:lnTo>
                  <a:lnTo>
                    <a:pt x="305" y="49"/>
                  </a:lnTo>
                  <a:lnTo>
                    <a:pt x="296" y="37"/>
                  </a:lnTo>
                  <a:lnTo>
                    <a:pt x="289" y="28"/>
                  </a:lnTo>
                  <a:lnTo>
                    <a:pt x="283" y="22"/>
                  </a:lnTo>
                  <a:lnTo>
                    <a:pt x="279" y="18"/>
                  </a:lnTo>
                  <a:lnTo>
                    <a:pt x="276" y="15"/>
                  </a:lnTo>
                  <a:lnTo>
                    <a:pt x="274" y="13"/>
                  </a:lnTo>
                  <a:lnTo>
                    <a:pt x="272" y="12"/>
                  </a:lnTo>
                  <a:lnTo>
                    <a:pt x="281" y="14"/>
                  </a:lnTo>
                  <a:lnTo>
                    <a:pt x="271" y="4"/>
                  </a:lnTo>
                  <a:lnTo>
                    <a:pt x="272" y="4"/>
                  </a:lnTo>
                  <a:lnTo>
                    <a:pt x="274" y="3"/>
                  </a:lnTo>
                  <a:lnTo>
                    <a:pt x="277" y="4"/>
                  </a:lnTo>
                  <a:lnTo>
                    <a:pt x="280" y="6"/>
                  </a:lnTo>
                  <a:lnTo>
                    <a:pt x="282" y="9"/>
                  </a:lnTo>
                  <a:lnTo>
                    <a:pt x="284" y="11"/>
                  </a:lnTo>
                  <a:lnTo>
                    <a:pt x="284" y="13"/>
                  </a:lnTo>
                  <a:lnTo>
                    <a:pt x="289" y="17"/>
                  </a:lnTo>
                  <a:lnTo>
                    <a:pt x="291" y="19"/>
                  </a:lnTo>
                  <a:lnTo>
                    <a:pt x="298" y="26"/>
                  </a:lnTo>
                  <a:lnTo>
                    <a:pt x="307" y="35"/>
                  </a:lnTo>
                  <a:lnTo>
                    <a:pt x="320" y="49"/>
                  </a:lnTo>
                  <a:lnTo>
                    <a:pt x="331" y="63"/>
                  </a:lnTo>
                  <a:lnTo>
                    <a:pt x="341" y="79"/>
                  </a:lnTo>
                  <a:lnTo>
                    <a:pt x="350" y="96"/>
                  </a:lnTo>
                  <a:lnTo>
                    <a:pt x="355" y="112"/>
                  </a:lnTo>
                  <a:lnTo>
                    <a:pt x="360" y="129"/>
                  </a:lnTo>
                  <a:lnTo>
                    <a:pt x="367" y="152"/>
                  </a:lnTo>
                  <a:lnTo>
                    <a:pt x="375" y="179"/>
                  </a:lnTo>
                  <a:lnTo>
                    <a:pt x="379" y="215"/>
                  </a:lnTo>
                  <a:lnTo>
                    <a:pt x="380" y="260"/>
                  </a:lnTo>
                  <a:lnTo>
                    <a:pt x="374" y="315"/>
                  </a:lnTo>
                  <a:lnTo>
                    <a:pt x="359" y="382"/>
                  </a:lnTo>
                  <a:lnTo>
                    <a:pt x="335" y="463"/>
                  </a:lnTo>
                  <a:close/>
                </a:path>
              </a:pathLst>
            </a:custGeom>
            <a:solidFill>
              <a:srgbClr val="000000"/>
            </a:solidFill>
            <a:ln w="9525">
              <a:noFill/>
              <a:round/>
              <a:headEnd/>
              <a:tailEnd/>
            </a:ln>
          </p:spPr>
          <p:txBody>
            <a:bodyPr/>
            <a:lstStyle/>
            <a:p>
              <a:endParaRPr lang="ar-SA"/>
            </a:p>
          </p:txBody>
        </p:sp>
        <p:sp>
          <p:nvSpPr>
            <p:cNvPr id="37" name="Freeform 94"/>
            <p:cNvSpPr>
              <a:spLocks/>
            </p:cNvSpPr>
            <p:nvPr/>
          </p:nvSpPr>
          <p:spPr bwMode="auto">
            <a:xfrm>
              <a:off x="3735" y="1092"/>
              <a:ext cx="265" cy="131"/>
            </a:xfrm>
            <a:custGeom>
              <a:avLst/>
              <a:gdLst>
                <a:gd name="T0" fmla="*/ 260 w 265"/>
                <a:gd name="T1" fmla="*/ 1 h 131"/>
                <a:gd name="T2" fmla="*/ 262 w 265"/>
                <a:gd name="T3" fmla="*/ 4 h 131"/>
                <a:gd name="T4" fmla="*/ 262 w 265"/>
                <a:gd name="T5" fmla="*/ 7 h 131"/>
                <a:gd name="T6" fmla="*/ 259 w 265"/>
                <a:gd name="T7" fmla="*/ 11 h 131"/>
                <a:gd name="T8" fmla="*/ 256 w 265"/>
                <a:gd name="T9" fmla="*/ 15 h 131"/>
                <a:gd name="T10" fmla="*/ 253 w 265"/>
                <a:gd name="T11" fmla="*/ 17 h 131"/>
                <a:gd name="T12" fmla="*/ 251 w 265"/>
                <a:gd name="T13" fmla="*/ 18 h 131"/>
                <a:gd name="T14" fmla="*/ 95 w 265"/>
                <a:gd name="T15" fmla="*/ 92 h 131"/>
                <a:gd name="T16" fmla="*/ 83 w 265"/>
                <a:gd name="T17" fmla="*/ 97 h 131"/>
                <a:gd name="T18" fmla="*/ 55 w 265"/>
                <a:gd name="T19" fmla="*/ 110 h 131"/>
                <a:gd name="T20" fmla="*/ 27 w 265"/>
                <a:gd name="T21" fmla="*/ 123 h 131"/>
                <a:gd name="T22" fmla="*/ 13 w 265"/>
                <a:gd name="T23" fmla="*/ 129 h 131"/>
                <a:gd name="T24" fmla="*/ 9 w 265"/>
                <a:gd name="T25" fmla="*/ 129 h 131"/>
                <a:gd name="T26" fmla="*/ 7 w 265"/>
                <a:gd name="T27" fmla="*/ 129 h 131"/>
                <a:gd name="T28" fmla="*/ 3 w 265"/>
                <a:gd name="T29" fmla="*/ 128 h 131"/>
                <a:gd name="T30" fmla="*/ 2 w 265"/>
                <a:gd name="T31" fmla="*/ 126 h 131"/>
                <a:gd name="T32" fmla="*/ 14 w 265"/>
                <a:gd name="T33" fmla="*/ 118 h 131"/>
                <a:gd name="T34" fmla="*/ 32 w 265"/>
                <a:gd name="T35" fmla="*/ 106 h 131"/>
                <a:gd name="T36" fmla="*/ 49 w 265"/>
                <a:gd name="T37" fmla="*/ 97 h 131"/>
                <a:gd name="T38" fmla="*/ 61 w 265"/>
                <a:gd name="T39" fmla="*/ 92 h 131"/>
                <a:gd name="T40" fmla="*/ 79 w 265"/>
                <a:gd name="T41" fmla="*/ 85 h 131"/>
                <a:gd name="T42" fmla="*/ 97 w 265"/>
                <a:gd name="T43" fmla="*/ 76 h 131"/>
                <a:gd name="T44" fmla="*/ 112 w 265"/>
                <a:gd name="T45" fmla="*/ 69 h 131"/>
                <a:gd name="T46" fmla="*/ 119 w 265"/>
                <a:gd name="T47" fmla="*/ 65 h 131"/>
                <a:gd name="T48" fmla="*/ 134 w 265"/>
                <a:gd name="T49" fmla="*/ 56 h 131"/>
                <a:gd name="T50" fmla="*/ 151 w 265"/>
                <a:gd name="T51" fmla="*/ 47 h 131"/>
                <a:gd name="T52" fmla="*/ 165 w 265"/>
                <a:gd name="T53" fmla="*/ 40 h 131"/>
                <a:gd name="T54" fmla="*/ 172 w 265"/>
                <a:gd name="T55" fmla="*/ 37 h 131"/>
                <a:gd name="T56" fmla="*/ 183 w 265"/>
                <a:gd name="T57" fmla="*/ 32 h 131"/>
                <a:gd name="T58" fmla="*/ 196 w 265"/>
                <a:gd name="T59" fmla="*/ 26 h 131"/>
                <a:gd name="T60" fmla="*/ 206 w 265"/>
                <a:gd name="T61" fmla="*/ 22 h 131"/>
                <a:gd name="T62" fmla="*/ 212 w 265"/>
                <a:gd name="T63" fmla="*/ 19 h 131"/>
                <a:gd name="T64" fmla="*/ 227 w 265"/>
                <a:gd name="T65" fmla="*/ 13 h 131"/>
                <a:gd name="T66" fmla="*/ 237 w 265"/>
                <a:gd name="T67" fmla="*/ 8 h 131"/>
                <a:gd name="T68" fmla="*/ 254 w 265"/>
                <a:gd name="T69" fmla="*/ 2 h 13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5"/>
                <a:gd name="T106" fmla="*/ 0 h 131"/>
                <a:gd name="T107" fmla="*/ 265 w 265"/>
                <a:gd name="T108" fmla="*/ 131 h 13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5" h="131">
                  <a:moveTo>
                    <a:pt x="257" y="0"/>
                  </a:moveTo>
                  <a:lnTo>
                    <a:pt x="260" y="1"/>
                  </a:lnTo>
                  <a:lnTo>
                    <a:pt x="264" y="1"/>
                  </a:lnTo>
                  <a:lnTo>
                    <a:pt x="262" y="4"/>
                  </a:lnTo>
                  <a:lnTo>
                    <a:pt x="265" y="5"/>
                  </a:lnTo>
                  <a:lnTo>
                    <a:pt x="262" y="7"/>
                  </a:lnTo>
                  <a:lnTo>
                    <a:pt x="261" y="8"/>
                  </a:lnTo>
                  <a:lnTo>
                    <a:pt x="259" y="11"/>
                  </a:lnTo>
                  <a:lnTo>
                    <a:pt x="257" y="13"/>
                  </a:lnTo>
                  <a:lnTo>
                    <a:pt x="256" y="15"/>
                  </a:lnTo>
                  <a:lnTo>
                    <a:pt x="255" y="16"/>
                  </a:lnTo>
                  <a:lnTo>
                    <a:pt x="253" y="17"/>
                  </a:lnTo>
                  <a:lnTo>
                    <a:pt x="252" y="18"/>
                  </a:lnTo>
                  <a:lnTo>
                    <a:pt x="251" y="18"/>
                  </a:lnTo>
                  <a:lnTo>
                    <a:pt x="219" y="30"/>
                  </a:lnTo>
                  <a:lnTo>
                    <a:pt x="95" y="92"/>
                  </a:lnTo>
                  <a:lnTo>
                    <a:pt x="92" y="94"/>
                  </a:lnTo>
                  <a:lnTo>
                    <a:pt x="83" y="97"/>
                  </a:lnTo>
                  <a:lnTo>
                    <a:pt x="69" y="103"/>
                  </a:lnTo>
                  <a:lnTo>
                    <a:pt x="55" y="110"/>
                  </a:lnTo>
                  <a:lnTo>
                    <a:pt x="40" y="117"/>
                  </a:lnTo>
                  <a:lnTo>
                    <a:pt x="27" y="123"/>
                  </a:lnTo>
                  <a:lnTo>
                    <a:pt x="17" y="127"/>
                  </a:lnTo>
                  <a:lnTo>
                    <a:pt x="13" y="129"/>
                  </a:lnTo>
                  <a:lnTo>
                    <a:pt x="11" y="129"/>
                  </a:lnTo>
                  <a:lnTo>
                    <a:pt x="9" y="129"/>
                  </a:lnTo>
                  <a:lnTo>
                    <a:pt x="8" y="129"/>
                  </a:lnTo>
                  <a:lnTo>
                    <a:pt x="7" y="129"/>
                  </a:lnTo>
                  <a:lnTo>
                    <a:pt x="3" y="131"/>
                  </a:lnTo>
                  <a:lnTo>
                    <a:pt x="3" y="128"/>
                  </a:lnTo>
                  <a:lnTo>
                    <a:pt x="0" y="127"/>
                  </a:lnTo>
                  <a:lnTo>
                    <a:pt x="2" y="126"/>
                  </a:lnTo>
                  <a:lnTo>
                    <a:pt x="7" y="123"/>
                  </a:lnTo>
                  <a:lnTo>
                    <a:pt x="14" y="118"/>
                  </a:lnTo>
                  <a:lnTo>
                    <a:pt x="22" y="112"/>
                  </a:lnTo>
                  <a:lnTo>
                    <a:pt x="32" y="106"/>
                  </a:lnTo>
                  <a:lnTo>
                    <a:pt x="41" y="101"/>
                  </a:lnTo>
                  <a:lnTo>
                    <a:pt x="49" y="97"/>
                  </a:lnTo>
                  <a:lnTo>
                    <a:pt x="55" y="94"/>
                  </a:lnTo>
                  <a:lnTo>
                    <a:pt x="61" y="92"/>
                  </a:lnTo>
                  <a:lnTo>
                    <a:pt x="69" y="89"/>
                  </a:lnTo>
                  <a:lnTo>
                    <a:pt x="79" y="85"/>
                  </a:lnTo>
                  <a:lnTo>
                    <a:pt x="88" y="80"/>
                  </a:lnTo>
                  <a:lnTo>
                    <a:pt x="97" y="76"/>
                  </a:lnTo>
                  <a:lnTo>
                    <a:pt x="105" y="72"/>
                  </a:lnTo>
                  <a:lnTo>
                    <a:pt x="112" y="69"/>
                  </a:lnTo>
                  <a:lnTo>
                    <a:pt x="115" y="67"/>
                  </a:lnTo>
                  <a:lnTo>
                    <a:pt x="119" y="65"/>
                  </a:lnTo>
                  <a:lnTo>
                    <a:pt x="125" y="60"/>
                  </a:lnTo>
                  <a:lnTo>
                    <a:pt x="134" y="56"/>
                  </a:lnTo>
                  <a:lnTo>
                    <a:pt x="143" y="51"/>
                  </a:lnTo>
                  <a:lnTo>
                    <a:pt x="151" y="47"/>
                  </a:lnTo>
                  <a:lnTo>
                    <a:pt x="159" y="43"/>
                  </a:lnTo>
                  <a:lnTo>
                    <a:pt x="165" y="40"/>
                  </a:lnTo>
                  <a:lnTo>
                    <a:pt x="169" y="38"/>
                  </a:lnTo>
                  <a:lnTo>
                    <a:pt x="172" y="37"/>
                  </a:lnTo>
                  <a:lnTo>
                    <a:pt x="177" y="35"/>
                  </a:lnTo>
                  <a:lnTo>
                    <a:pt x="183" y="32"/>
                  </a:lnTo>
                  <a:lnTo>
                    <a:pt x="190" y="29"/>
                  </a:lnTo>
                  <a:lnTo>
                    <a:pt x="196" y="26"/>
                  </a:lnTo>
                  <a:lnTo>
                    <a:pt x="202" y="24"/>
                  </a:lnTo>
                  <a:lnTo>
                    <a:pt x="206" y="22"/>
                  </a:lnTo>
                  <a:lnTo>
                    <a:pt x="208" y="21"/>
                  </a:lnTo>
                  <a:lnTo>
                    <a:pt x="212" y="19"/>
                  </a:lnTo>
                  <a:lnTo>
                    <a:pt x="219" y="16"/>
                  </a:lnTo>
                  <a:lnTo>
                    <a:pt x="227" y="13"/>
                  </a:lnTo>
                  <a:lnTo>
                    <a:pt x="232" y="11"/>
                  </a:lnTo>
                  <a:lnTo>
                    <a:pt x="237" y="8"/>
                  </a:lnTo>
                  <a:lnTo>
                    <a:pt x="247" y="5"/>
                  </a:lnTo>
                  <a:lnTo>
                    <a:pt x="254" y="2"/>
                  </a:lnTo>
                  <a:lnTo>
                    <a:pt x="257" y="0"/>
                  </a:lnTo>
                  <a:close/>
                </a:path>
              </a:pathLst>
            </a:custGeom>
            <a:solidFill>
              <a:srgbClr val="000000"/>
            </a:solidFill>
            <a:ln w="9525">
              <a:noFill/>
              <a:round/>
              <a:headEnd/>
              <a:tailEnd/>
            </a:ln>
          </p:spPr>
          <p:txBody>
            <a:bodyPr/>
            <a:lstStyle/>
            <a:p>
              <a:endParaRPr lang="ar-SA"/>
            </a:p>
          </p:txBody>
        </p:sp>
        <p:sp>
          <p:nvSpPr>
            <p:cNvPr id="38" name="Freeform 95"/>
            <p:cNvSpPr>
              <a:spLocks/>
            </p:cNvSpPr>
            <p:nvPr/>
          </p:nvSpPr>
          <p:spPr bwMode="auto">
            <a:xfrm>
              <a:off x="3768" y="1178"/>
              <a:ext cx="288" cy="207"/>
            </a:xfrm>
            <a:custGeom>
              <a:avLst/>
              <a:gdLst>
                <a:gd name="T0" fmla="*/ 282 w 288"/>
                <a:gd name="T1" fmla="*/ 0 h 207"/>
                <a:gd name="T2" fmla="*/ 264 w 288"/>
                <a:gd name="T3" fmla="*/ 0 h 207"/>
                <a:gd name="T4" fmla="*/ 235 w 288"/>
                <a:gd name="T5" fmla="*/ 5 h 207"/>
                <a:gd name="T6" fmla="*/ 208 w 288"/>
                <a:gd name="T7" fmla="*/ 17 h 207"/>
                <a:gd name="T8" fmla="*/ 189 w 288"/>
                <a:gd name="T9" fmla="*/ 46 h 207"/>
                <a:gd name="T10" fmla="*/ 189 w 288"/>
                <a:gd name="T11" fmla="*/ 93 h 207"/>
                <a:gd name="T12" fmla="*/ 198 w 288"/>
                <a:gd name="T13" fmla="*/ 143 h 207"/>
                <a:gd name="T14" fmla="*/ 208 w 288"/>
                <a:gd name="T15" fmla="*/ 177 h 207"/>
                <a:gd name="T16" fmla="*/ 194 w 288"/>
                <a:gd name="T17" fmla="*/ 187 h 207"/>
                <a:gd name="T18" fmla="*/ 188 w 288"/>
                <a:gd name="T19" fmla="*/ 165 h 207"/>
                <a:gd name="T20" fmla="*/ 170 w 288"/>
                <a:gd name="T21" fmla="*/ 117 h 207"/>
                <a:gd name="T22" fmla="*/ 133 w 288"/>
                <a:gd name="T23" fmla="*/ 74 h 207"/>
                <a:gd name="T24" fmla="*/ 77 w 288"/>
                <a:gd name="T25" fmla="*/ 66 h 207"/>
                <a:gd name="T26" fmla="*/ 38 w 288"/>
                <a:gd name="T27" fmla="*/ 85 h 207"/>
                <a:gd name="T28" fmla="*/ 14 w 288"/>
                <a:gd name="T29" fmla="*/ 107 h 207"/>
                <a:gd name="T30" fmla="*/ 3 w 288"/>
                <a:gd name="T31" fmla="*/ 127 h 207"/>
                <a:gd name="T32" fmla="*/ 0 w 288"/>
                <a:gd name="T33" fmla="*/ 135 h 207"/>
                <a:gd name="T34" fmla="*/ 8 w 288"/>
                <a:gd name="T35" fmla="*/ 140 h 207"/>
                <a:gd name="T36" fmla="*/ 11 w 288"/>
                <a:gd name="T37" fmla="*/ 136 h 207"/>
                <a:gd name="T38" fmla="*/ 20 w 288"/>
                <a:gd name="T39" fmla="*/ 123 h 207"/>
                <a:gd name="T40" fmla="*/ 34 w 288"/>
                <a:gd name="T41" fmla="*/ 105 h 207"/>
                <a:gd name="T42" fmla="*/ 53 w 288"/>
                <a:gd name="T43" fmla="*/ 91 h 207"/>
                <a:gd name="T44" fmla="*/ 73 w 288"/>
                <a:gd name="T45" fmla="*/ 83 h 207"/>
                <a:gd name="T46" fmla="*/ 102 w 288"/>
                <a:gd name="T47" fmla="*/ 79 h 207"/>
                <a:gd name="T48" fmla="*/ 134 w 288"/>
                <a:gd name="T49" fmla="*/ 96 h 207"/>
                <a:gd name="T50" fmla="*/ 167 w 288"/>
                <a:gd name="T51" fmla="*/ 155 h 207"/>
                <a:gd name="T52" fmla="*/ 231 w 288"/>
                <a:gd name="T53" fmla="*/ 194 h 207"/>
                <a:gd name="T54" fmla="*/ 224 w 288"/>
                <a:gd name="T55" fmla="*/ 171 h 207"/>
                <a:gd name="T56" fmla="*/ 211 w 288"/>
                <a:gd name="T57" fmla="*/ 121 h 207"/>
                <a:gd name="T58" fmla="*/ 203 w 288"/>
                <a:gd name="T59" fmla="*/ 67 h 207"/>
                <a:gd name="T60" fmla="*/ 212 w 288"/>
                <a:gd name="T61" fmla="*/ 33 h 207"/>
                <a:gd name="T62" fmla="*/ 234 w 288"/>
                <a:gd name="T63" fmla="*/ 20 h 207"/>
                <a:gd name="T64" fmla="*/ 256 w 288"/>
                <a:gd name="T65" fmla="*/ 14 h 207"/>
                <a:gd name="T66" fmla="*/ 273 w 288"/>
                <a:gd name="T67" fmla="*/ 11 h 207"/>
                <a:gd name="T68" fmla="*/ 280 w 288"/>
                <a:gd name="T69" fmla="*/ 11 h 207"/>
                <a:gd name="T70" fmla="*/ 282 w 288"/>
                <a:gd name="T71" fmla="*/ 11 h 207"/>
                <a:gd name="T72" fmla="*/ 284 w 288"/>
                <a:gd name="T73" fmla="*/ 10 h 207"/>
                <a:gd name="T74" fmla="*/ 286 w 288"/>
                <a:gd name="T75" fmla="*/ 9 h 207"/>
                <a:gd name="T76" fmla="*/ 288 w 288"/>
                <a:gd name="T77" fmla="*/ 9 h 207"/>
                <a:gd name="T78" fmla="*/ 288 w 288"/>
                <a:gd name="T79" fmla="*/ 4 h 207"/>
                <a:gd name="T80" fmla="*/ 285 w 288"/>
                <a:gd name="T81" fmla="*/ 0 h 20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88"/>
                <a:gd name="T124" fmla="*/ 0 h 207"/>
                <a:gd name="T125" fmla="*/ 288 w 288"/>
                <a:gd name="T126" fmla="*/ 207 h 20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88" h="207">
                  <a:moveTo>
                    <a:pt x="285" y="0"/>
                  </a:moveTo>
                  <a:lnTo>
                    <a:pt x="282" y="0"/>
                  </a:lnTo>
                  <a:lnTo>
                    <a:pt x="275" y="0"/>
                  </a:lnTo>
                  <a:lnTo>
                    <a:pt x="264" y="0"/>
                  </a:lnTo>
                  <a:lnTo>
                    <a:pt x="250" y="2"/>
                  </a:lnTo>
                  <a:lnTo>
                    <a:pt x="235" y="5"/>
                  </a:lnTo>
                  <a:lnTo>
                    <a:pt x="221" y="10"/>
                  </a:lnTo>
                  <a:lnTo>
                    <a:pt x="208" y="17"/>
                  </a:lnTo>
                  <a:lnTo>
                    <a:pt x="196" y="28"/>
                  </a:lnTo>
                  <a:lnTo>
                    <a:pt x="189" y="46"/>
                  </a:lnTo>
                  <a:lnTo>
                    <a:pt x="187" y="67"/>
                  </a:lnTo>
                  <a:lnTo>
                    <a:pt x="189" y="93"/>
                  </a:lnTo>
                  <a:lnTo>
                    <a:pt x="193" y="119"/>
                  </a:lnTo>
                  <a:lnTo>
                    <a:pt x="198" y="143"/>
                  </a:lnTo>
                  <a:lnTo>
                    <a:pt x="203" y="163"/>
                  </a:lnTo>
                  <a:lnTo>
                    <a:pt x="208" y="177"/>
                  </a:lnTo>
                  <a:lnTo>
                    <a:pt x="210" y="182"/>
                  </a:lnTo>
                  <a:lnTo>
                    <a:pt x="194" y="187"/>
                  </a:lnTo>
                  <a:lnTo>
                    <a:pt x="193" y="181"/>
                  </a:lnTo>
                  <a:lnTo>
                    <a:pt x="188" y="165"/>
                  </a:lnTo>
                  <a:lnTo>
                    <a:pt x="181" y="143"/>
                  </a:lnTo>
                  <a:lnTo>
                    <a:pt x="170" y="117"/>
                  </a:lnTo>
                  <a:lnTo>
                    <a:pt x="154" y="94"/>
                  </a:lnTo>
                  <a:lnTo>
                    <a:pt x="133" y="74"/>
                  </a:lnTo>
                  <a:lnTo>
                    <a:pt x="108" y="64"/>
                  </a:lnTo>
                  <a:lnTo>
                    <a:pt x="77" y="66"/>
                  </a:lnTo>
                  <a:lnTo>
                    <a:pt x="56" y="74"/>
                  </a:lnTo>
                  <a:lnTo>
                    <a:pt x="38" y="85"/>
                  </a:lnTo>
                  <a:lnTo>
                    <a:pt x="24" y="96"/>
                  </a:lnTo>
                  <a:lnTo>
                    <a:pt x="14" y="107"/>
                  </a:lnTo>
                  <a:lnTo>
                    <a:pt x="7" y="118"/>
                  </a:lnTo>
                  <a:lnTo>
                    <a:pt x="3" y="127"/>
                  </a:lnTo>
                  <a:lnTo>
                    <a:pt x="1" y="133"/>
                  </a:lnTo>
                  <a:lnTo>
                    <a:pt x="0" y="135"/>
                  </a:lnTo>
                  <a:lnTo>
                    <a:pt x="5" y="142"/>
                  </a:lnTo>
                  <a:lnTo>
                    <a:pt x="8" y="140"/>
                  </a:lnTo>
                  <a:lnTo>
                    <a:pt x="10" y="139"/>
                  </a:lnTo>
                  <a:lnTo>
                    <a:pt x="11" y="136"/>
                  </a:lnTo>
                  <a:lnTo>
                    <a:pt x="14" y="131"/>
                  </a:lnTo>
                  <a:lnTo>
                    <a:pt x="20" y="123"/>
                  </a:lnTo>
                  <a:lnTo>
                    <a:pt x="26" y="114"/>
                  </a:lnTo>
                  <a:lnTo>
                    <a:pt x="34" y="105"/>
                  </a:lnTo>
                  <a:lnTo>
                    <a:pt x="43" y="97"/>
                  </a:lnTo>
                  <a:lnTo>
                    <a:pt x="53" y="91"/>
                  </a:lnTo>
                  <a:lnTo>
                    <a:pt x="63" y="87"/>
                  </a:lnTo>
                  <a:lnTo>
                    <a:pt x="73" y="83"/>
                  </a:lnTo>
                  <a:lnTo>
                    <a:pt x="86" y="80"/>
                  </a:lnTo>
                  <a:lnTo>
                    <a:pt x="102" y="79"/>
                  </a:lnTo>
                  <a:lnTo>
                    <a:pt x="118" y="83"/>
                  </a:lnTo>
                  <a:lnTo>
                    <a:pt x="134" y="96"/>
                  </a:lnTo>
                  <a:lnTo>
                    <a:pt x="150" y="119"/>
                  </a:lnTo>
                  <a:lnTo>
                    <a:pt x="167" y="155"/>
                  </a:lnTo>
                  <a:lnTo>
                    <a:pt x="182" y="207"/>
                  </a:lnTo>
                  <a:lnTo>
                    <a:pt x="231" y="194"/>
                  </a:lnTo>
                  <a:lnTo>
                    <a:pt x="229" y="187"/>
                  </a:lnTo>
                  <a:lnTo>
                    <a:pt x="224" y="171"/>
                  </a:lnTo>
                  <a:lnTo>
                    <a:pt x="218" y="149"/>
                  </a:lnTo>
                  <a:lnTo>
                    <a:pt x="211" y="121"/>
                  </a:lnTo>
                  <a:lnTo>
                    <a:pt x="206" y="94"/>
                  </a:lnTo>
                  <a:lnTo>
                    <a:pt x="203" y="67"/>
                  </a:lnTo>
                  <a:lnTo>
                    <a:pt x="204" y="46"/>
                  </a:lnTo>
                  <a:lnTo>
                    <a:pt x="212" y="33"/>
                  </a:lnTo>
                  <a:lnTo>
                    <a:pt x="223" y="25"/>
                  </a:lnTo>
                  <a:lnTo>
                    <a:pt x="234" y="20"/>
                  </a:lnTo>
                  <a:lnTo>
                    <a:pt x="246" y="16"/>
                  </a:lnTo>
                  <a:lnTo>
                    <a:pt x="256" y="14"/>
                  </a:lnTo>
                  <a:lnTo>
                    <a:pt x="266" y="12"/>
                  </a:lnTo>
                  <a:lnTo>
                    <a:pt x="273" y="11"/>
                  </a:lnTo>
                  <a:lnTo>
                    <a:pt x="278" y="11"/>
                  </a:lnTo>
                  <a:lnTo>
                    <a:pt x="280" y="11"/>
                  </a:lnTo>
                  <a:lnTo>
                    <a:pt x="282" y="11"/>
                  </a:lnTo>
                  <a:lnTo>
                    <a:pt x="283" y="11"/>
                  </a:lnTo>
                  <a:lnTo>
                    <a:pt x="284" y="10"/>
                  </a:lnTo>
                  <a:lnTo>
                    <a:pt x="285" y="9"/>
                  </a:lnTo>
                  <a:lnTo>
                    <a:pt x="286" y="9"/>
                  </a:lnTo>
                  <a:lnTo>
                    <a:pt x="287" y="9"/>
                  </a:lnTo>
                  <a:lnTo>
                    <a:pt x="288" y="9"/>
                  </a:lnTo>
                  <a:lnTo>
                    <a:pt x="288" y="8"/>
                  </a:lnTo>
                  <a:lnTo>
                    <a:pt x="288" y="4"/>
                  </a:lnTo>
                  <a:lnTo>
                    <a:pt x="287" y="1"/>
                  </a:lnTo>
                  <a:lnTo>
                    <a:pt x="285" y="0"/>
                  </a:lnTo>
                  <a:close/>
                </a:path>
              </a:pathLst>
            </a:custGeom>
            <a:solidFill>
              <a:srgbClr val="000000"/>
            </a:solidFill>
            <a:ln w="9525">
              <a:noFill/>
              <a:round/>
              <a:headEnd/>
              <a:tailEnd/>
            </a:ln>
          </p:spPr>
          <p:txBody>
            <a:bodyPr/>
            <a:lstStyle/>
            <a:p>
              <a:endParaRPr lang="ar-SA"/>
            </a:p>
          </p:txBody>
        </p:sp>
        <p:sp>
          <p:nvSpPr>
            <p:cNvPr id="39" name="Freeform 96"/>
            <p:cNvSpPr>
              <a:spLocks/>
            </p:cNvSpPr>
            <p:nvPr/>
          </p:nvSpPr>
          <p:spPr bwMode="auto">
            <a:xfrm>
              <a:off x="4021" y="1241"/>
              <a:ext cx="85" cy="34"/>
            </a:xfrm>
            <a:custGeom>
              <a:avLst/>
              <a:gdLst>
                <a:gd name="T0" fmla="*/ 85 w 85"/>
                <a:gd name="T1" fmla="*/ 26 h 34"/>
                <a:gd name="T2" fmla="*/ 84 w 85"/>
                <a:gd name="T3" fmla="*/ 25 h 34"/>
                <a:gd name="T4" fmla="*/ 82 w 85"/>
                <a:gd name="T5" fmla="*/ 22 h 34"/>
                <a:gd name="T6" fmla="*/ 79 w 85"/>
                <a:gd name="T7" fmla="*/ 17 h 34"/>
                <a:gd name="T8" fmla="*/ 74 w 85"/>
                <a:gd name="T9" fmla="*/ 13 h 34"/>
                <a:gd name="T10" fmla="*/ 68 w 85"/>
                <a:gd name="T11" fmla="*/ 9 h 34"/>
                <a:gd name="T12" fmla="*/ 60 w 85"/>
                <a:gd name="T13" fmla="*/ 5 h 34"/>
                <a:gd name="T14" fmla="*/ 50 w 85"/>
                <a:gd name="T15" fmla="*/ 2 h 34"/>
                <a:gd name="T16" fmla="*/ 40 w 85"/>
                <a:gd name="T17" fmla="*/ 1 h 34"/>
                <a:gd name="T18" fmla="*/ 37 w 85"/>
                <a:gd name="T19" fmla="*/ 1 h 34"/>
                <a:gd name="T20" fmla="*/ 36 w 85"/>
                <a:gd name="T21" fmla="*/ 0 h 34"/>
                <a:gd name="T22" fmla="*/ 36 w 85"/>
                <a:gd name="T23" fmla="*/ 0 h 34"/>
                <a:gd name="T24" fmla="*/ 36 w 85"/>
                <a:gd name="T25" fmla="*/ 0 h 34"/>
                <a:gd name="T26" fmla="*/ 35 w 85"/>
                <a:gd name="T27" fmla="*/ 0 h 34"/>
                <a:gd name="T28" fmla="*/ 32 w 85"/>
                <a:gd name="T29" fmla="*/ 0 h 34"/>
                <a:gd name="T30" fmla="*/ 28 w 85"/>
                <a:gd name="T31" fmla="*/ 0 h 34"/>
                <a:gd name="T32" fmla="*/ 23 w 85"/>
                <a:gd name="T33" fmla="*/ 1 h 34"/>
                <a:gd name="T34" fmla="*/ 17 w 85"/>
                <a:gd name="T35" fmla="*/ 3 h 34"/>
                <a:gd name="T36" fmla="*/ 11 w 85"/>
                <a:gd name="T37" fmla="*/ 5 h 34"/>
                <a:gd name="T38" fmla="*/ 6 w 85"/>
                <a:gd name="T39" fmla="*/ 10 h 34"/>
                <a:gd name="T40" fmla="*/ 0 w 85"/>
                <a:gd name="T41" fmla="*/ 16 h 34"/>
                <a:gd name="T42" fmla="*/ 0 w 85"/>
                <a:gd name="T43" fmla="*/ 16 h 34"/>
                <a:gd name="T44" fmla="*/ 1 w 85"/>
                <a:gd name="T45" fmla="*/ 17 h 34"/>
                <a:gd name="T46" fmla="*/ 2 w 85"/>
                <a:gd name="T47" fmla="*/ 18 h 34"/>
                <a:gd name="T48" fmla="*/ 2 w 85"/>
                <a:gd name="T49" fmla="*/ 19 h 34"/>
                <a:gd name="T50" fmla="*/ 2 w 85"/>
                <a:gd name="T51" fmla="*/ 19 h 34"/>
                <a:gd name="T52" fmla="*/ 3 w 85"/>
                <a:gd name="T53" fmla="*/ 20 h 34"/>
                <a:gd name="T54" fmla="*/ 3 w 85"/>
                <a:gd name="T55" fmla="*/ 22 h 34"/>
                <a:gd name="T56" fmla="*/ 3 w 85"/>
                <a:gd name="T57" fmla="*/ 22 h 34"/>
                <a:gd name="T58" fmla="*/ 3 w 85"/>
                <a:gd name="T59" fmla="*/ 22 h 34"/>
                <a:gd name="T60" fmla="*/ 4 w 85"/>
                <a:gd name="T61" fmla="*/ 22 h 34"/>
                <a:gd name="T62" fmla="*/ 4 w 85"/>
                <a:gd name="T63" fmla="*/ 22 h 34"/>
                <a:gd name="T64" fmla="*/ 6 w 85"/>
                <a:gd name="T65" fmla="*/ 22 h 34"/>
                <a:gd name="T66" fmla="*/ 9 w 85"/>
                <a:gd name="T67" fmla="*/ 20 h 34"/>
                <a:gd name="T68" fmla="*/ 15 w 85"/>
                <a:gd name="T69" fmla="*/ 18 h 34"/>
                <a:gd name="T70" fmla="*/ 22 w 85"/>
                <a:gd name="T71" fmla="*/ 16 h 34"/>
                <a:gd name="T72" fmla="*/ 28 w 85"/>
                <a:gd name="T73" fmla="*/ 15 h 34"/>
                <a:gd name="T74" fmla="*/ 34 w 85"/>
                <a:gd name="T75" fmla="*/ 16 h 34"/>
                <a:gd name="T76" fmla="*/ 42 w 85"/>
                <a:gd name="T77" fmla="*/ 17 h 34"/>
                <a:gd name="T78" fmla="*/ 49 w 85"/>
                <a:gd name="T79" fmla="*/ 18 h 34"/>
                <a:gd name="T80" fmla="*/ 52 w 85"/>
                <a:gd name="T81" fmla="*/ 19 h 34"/>
                <a:gd name="T82" fmla="*/ 55 w 85"/>
                <a:gd name="T83" fmla="*/ 22 h 34"/>
                <a:gd name="T84" fmla="*/ 63 w 85"/>
                <a:gd name="T85" fmla="*/ 27 h 34"/>
                <a:gd name="T86" fmla="*/ 71 w 85"/>
                <a:gd name="T87" fmla="*/ 32 h 34"/>
                <a:gd name="T88" fmla="*/ 75 w 85"/>
                <a:gd name="T89" fmla="*/ 34 h 34"/>
                <a:gd name="T90" fmla="*/ 77 w 85"/>
                <a:gd name="T91" fmla="*/ 34 h 34"/>
                <a:gd name="T92" fmla="*/ 78 w 85"/>
                <a:gd name="T93" fmla="*/ 34 h 34"/>
                <a:gd name="T94" fmla="*/ 80 w 85"/>
                <a:gd name="T95" fmla="*/ 34 h 34"/>
                <a:gd name="T96" fmla="*/ 80 w 85"/>
                <a:gd name="T97" fmla="*/ 34 h 34"/>
                <a:gd name="T98" fmla="*/ 80 w 85"/>
                <a:gd name="T99" fmla="*/ 34 h 34"/>
                <a:gd name="T100" fmla="*/ 80 w 85"/>
                <a:gd name="T101" fmla="*/ 33 h 34"/>
                <a:gd name="T102" fmla="*/ 80 w 85"/>
                <a:gd name="T103" fmla="*/ 32 h 34"/>
                <a:gd name="T104" fmla="*/ 82 w 85"/>
                <a:gd name="T105" fmla="*/ 31 h 34"/>
                <a:gd name="T106" fmla="*/ 83 w 85"/>
                <a:gd name="T107" fmla="*/ 30 h 34"/>
                <a:gd name="T108" fmla="*/ 85 w 85"/>
                <a:gd name="T109" fmla="*/ 28 h 34"/>
                <a:gd name="T110" fmla="*/ 85 w 85"/>
                <a:gd name="T111" fmla="*/ 27 h 34"/>
                <a:gd name="T112" fmla="*/ 84 w 85"/>
                <a:gd name="T113" fmla="*/ 25 h 34"/>
                <a:gd name="T114" fmla="*/ 85 w 85"/>
                <a:gd name="T115" fmla="*/ 26 h 3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5"/>
                <a:gd name="T175" fmla="*/ 0 h 34"/>
                <a:gd name="T176" fmla="*/ 85 w 85"/>
                <a:gd name="T177" fmla="*/ 34 h 3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5" h="34">
                  <a:moveTo>
                    <a:pt x="85" y="26"/>
                  </a:moveTo>
                  <a:lnTo>
                    <a:pt x="84" y="25"/>
                  </a:lnTo>
                  <a:lnTo>
                    <a:pt x="82" y="22"/>
                  </a:lnTo>
                  <a:lnTo>
                    <a:pt x="79" y="17"/>
                  </a:lnTo>
                  <a:lnTo>
                    <a:pt x="74" y="13"/>
                  </a:lnTo>
                  <a:lnTo>
                    <a:pt x="68" y="9"/>
                  </a:lnTo>
                  <a:lnTo>
                    <a:pt x="60" y="5"/>
                  </a:lnTo>
                  <a:lnTo>
                    <a:pt x="50" y="2"/>
                  </a:lnTo>
                  <a:lnTo>
                    <a:pt x="40" y="1"/>
                  </a:lnTo>
                  <a:lnTo>
                    <a:pt x="37" y="1"/>
                  </a:lnTo>
                  <a:lnTo>
                    <a:pt x="36" y="0"/>
                  </a:lnTo>
                  <a:lnTo>
                    <a:pt x="35" y="0"/>
                  </a:lnTo>
                  <a:lnTo>
                    <a:pt x="32" y="0"/>
                  </a:lnTo>
                  <a:lnTo>
                    <a:pt x="28" y="0"/>
                  </a:lnTo>
                  <a:lnTo>
                    <a:pt x="23" y="1"/>
                  </a:lnTo>
                  <a:lnTo>
                    <a:pt x="17" y="3"/>
                  </a:lnTo>
                  <a:lnTo>
                    <a:pt x="11" y="5"/>
                  </a:lnTo>
                  <a:lnTo>
                    <a:pt x="6" y="10"/>
                  </a:lnTo>
                  <a:lnTo>
                    <a:pt x="0" y="16"/>
                  </a:lnTo>
                  <a:lnTo>
                    <a:pt x="1" y="17"/>
                  </a:lnTo>
                  <a:lnTo>
                    <a:pt x="2" y="18"/>
                  </a:lnTo>
                  <a:lnTo>
                    <a:pt x="2" y="19"/>
                  </a:lnTo>
                  <a:lnTo>
                    <a:pt x="3" y="20"/>
                  </a:lnTo>
                  <a:lnTo>
                    <a:pt x="3" y="22"/>
                  </a:lnTo>
                  <a:lnTo>
                    <a:pt x="4" y="22"/>
                  </a:lnTo>
                  <a:lnTo>
                    <a:pt x="6" y="22"/>
                  </a:lnTo>
                  <a:lnTo>
                    <a:pt x="9" y="20"/>
                  </a:lnTo>
                  <a:lnTo>
                    <a:pt x="15" y="18"/>
                  </a:lnTo>
                  <a:lnTo>
                    <a:pt x="22" y="16"/>
                  </a:lnTo>
                  <a:lnTo>
                    <a:pt x="28" y="15"/>
                  </a:lnTo>
                  <a:lnTo>
                    <a:pt x="34" y="16"/>
                  </a:lnTo>
                  <a:lnTo>
                    <a:pt x="42" y="17"/>
                  </a:lnTo>
                  <a:lnTo>
                    <a:pt x="49" y="18"/>
                  </a:lnTo>
                  <a:lnTo>
                    <a:pt x="52" y="19"/>
                  </a:lnTo>
                  <a:lnTo>
                    <a:pt x="55" y="22"/>
                  </a:lnTo>
                  <a:lnTo>
                    <a:pt x="63" y="27"/>
                  </a:lnTo>
                  <a:lnTo>
                    <a:pt x="71" y="32"/>
                  </a:lnTo>
                  <a:lnTo>
                    <a:pt x="75" y="34"/>
                  </a:lnTo>
                  <a:lnTo>
                    <a:pt x="77" y="34"/>
                  </a:lnTo>
                  <a:lnTo>
                    <a:pt x="78" y="34"/>
                  </a:lnTo>
                  <a:lnTo>
                    <a:pt x="80" y="34"/>
                  </a:lnTo>
                  <a:lnTo>
                    <a:pt x="80" y="33"/>
                  </a:lnTo>
                  <a:lnTo>
                    <a:pt x="80" y="32"/>
                  </a:lnTo>
                  <a:lnTo>
                    <a:pt x="82" y="31"/>
                  </a:lnTo>
                  <a:lnTo>
                    <a:pt x="83" y="30"/>
                  </a:lnTo>
                  <a:lnTo>
                    <a:pt x="85" y="28"/>
                  </a:lnTo>
                  <a:lnTo>
                    <a:pt x="85" y="27"/>
                  </a:lnTo>
                  <a:lnTo>
                    <a:pt x="84" y="25"/>
                  </a:lnTo>
                  <a:lnTo>
                    <a:pt x="85" y="26"/>
                  </a:lnTo>
                  <a:close/>
                </a:path>
              </a:pathLst>
            </a:custGeom>
            <a:solidFill>
              <a:srgbClr val="000000"/>
            </a:solidFill>
            <a:ln w="9525">
              <a:noFill/>
              <a:round/>
              <a:headEnd/>
              <a:tailEnd/>
            </a:ln>
          </p:spPr>
          <p:txBody>
            <a:bodyPr/>
            <a:lstStyle/>
            <a:p>
              <a:endParaRPr lang="ar-SA"/>
            </a:p>
          </p:txBody>
        </p:sp>
        <p:sp>
          <p:nvSpPr>
            <p:cNvPr id="40" name="Freeform 97"/>
            <p:cNvSpPr>
              <a:spLocks/>
            </p:cNvSpPr>
            <p:nvPr/>
          </p:nvSpPr>
          <p:spPr bwMode="auto">
            <a:xfrm>
              <a:off x="3809" y="1304"/>
              <a:ext cx="73" cy="54"/>
            </a:xfrm>
            <a:custGeom>
              <a:avLst/>
              <a:gdLst>
                <a:gd name="T0" fmla="*/ 0 w 73"/>
                <a:gd name="T1" fmla="*/ 49 h 54"/>
                <a:gd name="T2" fmla="*/ 0 w 73"/>
                <a:gd name="T3" fmla="*/ 48 h 54"/>
                <a:gd name="T4" fmla="*/ 1 w 73"/>
                <a:gd name="T5" fmla="*/ 44 h 54"/>
                <a:gd name="T6" fmla="*/ 4 w 73"/>
                <a:gd name="T7" fmla="*/ 40 h 54"/>
                <a:gd name="T8" fmla="*/ 6 w 73"/>
                <a:gd name="T9" fmla="*/ 34 h 54"/>
                <a:gd name="T10" fmla="*/ 10 w 73"/>
                <a:gd name="T11" fmla="*/ 27 h 54"/>
                <a:gd name="T12" fmla="*/ 15 w 73"/>
                <a:gd name="T13" fmla="*/ 21 h 54"/>
                <a:gd name="T14" fmla="*/ 22 w 73"/>
                <a:gd name="T15" fmla="*/ 15 h 54"/>
                <a:gd name="T16" fmla="*/ 31 w 73"/>
                <a:gd name="T17" fmla="*/ 9 h 54"/>
                <a:gd name="T18" fmla="*/ 34 w 73"/>
                <a:gd name="T19" fmla="*/ 7 h 54"/>
                <a:gd name="T20" fmla="*/ 34 w 73"/>
                <a:gd name="T21" fmla="*/ 6 h 54"/>
                <a:gd name="T22" fmla="*/ 34 w 73"/>
                <a:gd name="T23" fmla="*/ 5 h 54"/>
                <a:gd name="T24" fmla="*/ 34 w 73"/>
                <a:gd name="T25" fmla="*/ 5 h 54"/>
                <a:gd name="T26" fmla="*/ 35 w 73"/>
                <a:gd name="T27" fmla="*/ 5 h 54"/>
                <a:gd name="T28" fmla="*/ 38 w 73"/>
                <a:gd name="T29" fmla="*/ 3 h 54"/>
                <a:gd name="T30" fmla="*/ 42 w 73"/>
                <a:gd name="T31" fmla="*/ 2 h 54"/>
                <a:gd name="T32" fmla="*/ 47 w 73"/>
                <a:gd name="T33" fmla="*/ 1 h 54"/>
                <a:gd name="T34" fmla="*/ 53 w 73"/>
                <a:gd name="T35" fmla="*/ 0 h 54"/>
                <a:gd name="T36" fmla="*/ 60 w 73"/>
                <a:gd name="T37" fmla="*/ 1 h 54"/>
                <a:gd name="T38" fmla="*/ 66 w 73"/>
                <a:gd name="T39" fmla="*/ 3 h 54"/>
                <a:gd name="T40" fmla="*/ 73 w 73"/>
                <a:gd name="T41" fmla="*/ 7 h 54"/>
                <a:gd name="T42" fmla="*/ 73 w 73"/>
                <a:gd name="T43" fmla="*/ 7 h 54"/>
                <a:gd name="T44" fmla="*/ 73 w 73"/>
                <a:gd name="T45" fmla="*/ 8 h 54"/>
                <a:gd name="T46" fmla="*/ 73 w 73"/>
                <a:gd name="T47" fmla="*/ 10 h 54"/>
                <a:gd name="T48" fmla="*/ 73 w 73"/>
                <a:gd name="T49" fmla="*/ 10 h 54"/>
                <a:gd name="T50" fmla="*/ 73 w 73"/>
                <a:gd name="T51" fmla="*/ 10 h 54"/>
                <a:gd name="T52" fmla="*/ 73 w 73"/>
                <a:gd name="T53" fmla="*/ 12 h 54"/>
                <a:gd name="T54" fmla="*/ 73 w 73"/>
                <a:gd name="T55" fmla="*/ 14 h 54"/>
                <a:gd name="T56" fmla="*/ 73 w 73"/>
                <a:gd name="T57" fmla="*/ 14 h 54"/>
                <a:gd name="T58" fmla="*/ 73 w 73"/>
                <a:gd name="T59" fmla="*/ 14 h 54"/>
                <a:gd name="T60" fmla="*/ 72 w 73"/>
                <a:gd name="T61" fmla="*/ 14 h 54"/>
                <a:gd name="T62" fmla="*/ 72 w 73"/>
                <a:gd name="T63" fmla="*/ 14 h 54"/>
                <a:gd name="T64" fmla="*/ 71 w 73"/>
                <a:gd name="T65" fmla="*/ 14 h 54"/>
                <a:gd name="T66" fmla="*/ 68 w 73"/>
                <a:gd name="T67" fmla="*/ 15 h 54"/>
                <a:gd name="T68" fmla="*/ 62 w 73"/>
                <a:gd name="T69" fmla="*/ 16 h 54"/>
                <a:gd name="T70" fmla="*/ 54 w 73"/>
                <a:gd name="T71" fmla="*/ 16 h 54"/>
                <a:gd name="T72" fmla="*/ 48 w 73"/>
                <a:gd name="T73" fmla="*/ 18 h 54"/>
                <a:gd name="T74" fmla="*/ 42 w 73"/>
                <a:gd name="T75" fmla="*/ 21 h 54"/>
                <a:gd name="T76" fmla="*/ 35 w 73"/>
                <a:gd name="T77" fmla="*/ 25 h 54"/>
                <a:gd name="T78" fmla="*/ 29 w 73"/>
                <a:gd name="T79" fmla="*/ 28 h 54"/>
                <a:gd name="T80" fmla="*/ 27 w 73"/>
                <a:gd name="T81" fmla="*/ 30 h 54"/>
                <a:gd name="T82" fmla="*/ 25 w 73"/>
                <a:gd name="T83" fmla="*/ 33 h 54"/>
                <a:gd name="T84" fmla="*/ 20 w 73"/>
                <a:gd name="T85" fmla="*/ 41 h 54"/>
                <a:gd name="T86" fmla="*/ 16 w 73"/>
                <a:gd name="T87" fmla="*/ 48 h 54"/>
                <a:gd name="T88" fmla="*/ 13 w 73"/>
                <a:gd name="T89" fmla="*/ 52 h 54"/>
                <a:gd name="T90" fmla="*/ 11 w 73"/>
                <a:gd name="T91" fmla="*/ 53 h 54"/>
                <a:gd name="T92" fmla="*/ 10 w 73"/>
                <a:gd name="T93" fmla="*/ 53 h 54"/>
                <a:gd name="T94" fmla="*/ 9 w 73"/>
                <a:gd name="T95" fmla="*/ 54 h 54"/>
                <a:gd name="T96" fmla="*/ 8 w 73"/>
                <a:gd name="T97" fmla="*/ 54 h 54"/>
                <a:gd name="T98" fmla="*/ 8 w 73"/>
                <a:gd name="T99" fmla="*/ 54 h 54"/>
                <a:gd name="T100" fmla="*/ 8 w 73"/>
                <a:gd name="T101" fmla="*/ 53 h 54"/>
                <a:gd name="T102" fmla="*/ 7 w 73"/>
                <a:gd name="T103" fmla="*/ 53 h 54"/>
                <a:gd name="T104" fmla="*/ 6 w 73"/>
                <a:gd name="T105" fmla="*/ 52 h 54"/>
                <a:gd name="T106" fmla="*/ 4 w 73"/>
                <a:gd name="T107" fmla="*/ 51 h 54"/>
                <a:gd name="T108" fmla="*/ 1 w 73"/>
                <a:gd name="T109" fmla="*/ 50 h 54"/>
                <a:gd name="T110" fmla="*/ 0 w 73"/>
                <a:gd name="T111" fmla="*/ 49 h 54"/>
                <a:gd name="T112" fmla="*/ 0 w 73"/>
                <a:gd name="T113" fmla="*/ 47 h 54"/>
                <a:gd name="T114" fmla="*/ 0 w 73"/>
                <a:gd name="T115" fmla="*/ 49 h 5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73"/>
                <a:gd name="T175" fmla="*/ 0 h 54"/>
                <a:gd name="T176" fmla="*/ 73 w 73"/>
                <a:gd name="T177" fmla="*/ 54 h 5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73" h="54">
                  <a:moveTo>
                    <a:pt x="0" y="49"/>
                  </a:moveTo>
                  <a:lnTo>
                    <a:pt x="0" y="48"/>
                  </a:lnTo>
                  <a:lnTo>
                    <a:pt x="1" y="44"/>
                  </a:lnTo>
                  <a:lnTo>
                    <a:pt x="4" y="40"/>
                  </a:lnTo>
                  <a:lnTo>
                    <a:pt x="6" y="34"/>
                  </a:lnTo>
                  <a:lnTo>
                    <a:pt x="10" y="27"/>
                  </a:lnTo>
                  <a:lnTo>
                    <a:pt x="15" y="21"/>
                  </a:lnTo>
                  <a:lnTo>
                    <a:pt x="22" y="15"/>
                  </a:lnTo>
                  <a:lnTo>
                    <a:pt x="31" y="9"/>
                  </a:lnTo>
                  <a:lnTo>
                    <a:pt x="34" y="7"/>
                  </a:lnTo>
                  <a:lnTo>
                    <a:pt x="34" y="6"/>
                  </a:lnTo>
                  <a:lnTo>
                    <a:pt x="34" y="5"/>
                  </a:lnTo>
                  <a:lnTo>
                    <a:pt x="35" y="5"/>
                  </a:lnTo>
                  <a:lnTo>
                    <a:pt x="38" y="3"/>
                  </a:lnTo>
                  <a:lnTo>
                    <a:pt x="42" y="2"/>
                  </a:lnTo>
                  <a:lnTo>
                    <a:pt x="47" y="1"/>
                  </a:lnTo>
                  <a:lnTo>
                    <a:pt x="53" y="0"/>
                  </a:lnTo>
                  <a:lnTo>
                    <a:pt x="60" y="1"/>
                  </a:lnTo>
                  <a:lnTo>
                    <a:pt x="66" y="3"/>
                  </a:lnTo>
                  <a:lnTo>
                    <a:pt x="73" y="7"/>
                  </a:lnTo>
                  <a:lnTo>
                    <a:pt x="73" y="8"/>
                  </a:lnTo>
                  <a:lnTo>
                    <a:pt x="73" y="10"/>
                  </a:lnTo>
                  <a:lnTo>
                    <a:pt x="73" y="12"/>
                  </a:lnTo>
                  <a:lnTo>
                    <a:pt x="73" y="14"/>
                  </a:lnTo>
                  <a:lnTo>
                    <a:pt x="72" y="14"/>
                  </a:lnTo>
                  <a:lnTo>
                    <a:pt x="71" y="14"/>
                  </a:lnTo>
                  <a:lnTo>
                    <a:pt x="68" y="15"/>
                  </a:lnTo>
                  <a:lnTo>
                    <a:pt x="62" y="16"/>
                  </a:lnTo>
                  <a:lnTo>
                    <a:pt x="54" y="16"/>
                  </a:lnTo>
                  <a:lnTo>
                    <a:pt x="48" y="18"/>
                  </a:lnTo>
                  <a:lnTo>
                    <a:pt x="42" y="21"/>
                  </a:lnTo>
                  <a:lnTo>
                    <a:pt x="35" y="25"/>
                  </a:lnTo>
                  <a:lnTo>
                    <a:pt x="29" y="28"/>
                  </a:lnTo>
                  <a:lnTo>
                    <a:pt x="27" y="30"/>
                  </a:lnTo>
                  <a:lnTo>
                    <a:pt x="25" y="33"/>
                  </a:lnTo>
                  <a:lnTo>
                    <a:pt x="20" y="41"/>
                  </a:lnTo>
                  <a:lnTo>
                    <a:pt x="16" y="48"/>
                  </a:lnTo>
                  <a:lnTo>
                    <a:pt x="13" y="52"/>
                  </a:lnTo>
                  <a:lnTo>
                    <a:pt x="11" y="53"/>
                  </a:lnTo>
                  <a:lnTo>
                    <a:pt x="10" y="53"/>
                  </a:lnTo>
                  <a:lnTo>
                    <a:pt x="9" y="54"/>
                  </a:lnTo>
                  <a:lnTo>
                    <a:pt x="8" y="54"/>
                  </a:lnTo>
                  <a:lnTo>
                    <a:pt x="8" y="53"/>
                  </a:lnTo>
                  <a:lnTo>
                    <a:pt x="7" y="53"/>
                  </a:lnTo>
                  <a:lnTo>
                    <a:pt x="6" y="52"/>
                  </a:lnTo>
                  <a:lnTo>
                    <a:pt x="4" y="51"/>
                  </a:lnTo>
                  <a:lnTo>
                    <a:pt x="1" y="50"/>
                  </a:lnTo>
                  <a:lnTo>
                    <a:pt x="0" y="49"/>
                  </a:lnTo>
                  <a:lnTo>
                    <a:pt x="0" y="47"/>
                  </a:lnTo>
                  <a:lnTo>
                    <a:pt x="0" y="49"/>
                  </a:lnTo>
                  <a:close/>
                </a:path>
              </a:pathLst>
            </a:custGeom>
            <a:solidFill>
              <a:srgbClr val="000000"/>
            </a:solidFill>
            <a:ln w="9525">
              <a:noFill/>
              <a:round/>
              <a:headEnd/>
              <a:tailEnd/>
            </a:ln>
          </p:spPr>
          <p:txBody>
            <a:bodyPr/>
            <a:lstStyle/>
            <a:p>
              <a:endParaRPr lang="ar-SA"/>
            </a:p>
          </p:txBody>
        </p:sp>
        <p:sp>
          <p:nvSpPr>
            <p:cNvPr id="41" name="Freeform 98"/>
            <p:cNvSpPr>
              <a:spLocks/>
            </p:cNvSpPr>
            <p:nvPr/>
          </p:nvSpPr>
          <p:spPr bwMode="auto">
            <a:xfrm>
              <a:off x="3868" y="2268"/>
              <a:ext cx="294" cy="161"/>
            </a:xfrm>
            <a:custGeom>
              <a:avLst/>
              <a:gdLst>
                <a:gd name="T0" fmla="*/ 270 w 294"/>
                <a:gd name="T1" fmla="*/ 161 h 161"/>
                <a:gd name="T2" fmla="*/ 272 w 294"/>
                <a:gd name="T3" fmla="*/ 159 h 161"/>
                <a:gd name="T4" fmla="*/ 276 w 294"/>
                <a:gd name="T5" fmla="*/ 152 h 161"/>
                <a:gd name="T6" fmla="*/ 281 w 294"/>
                <a:gd name="T7" fmla="*/ 143 h 161"/>
                <a:gd name="T8" fmla="*/ 286 w 294"/>
                <a:gd name="T9" fmla="*/ 132 h 161"/>
                <a:gd name="T10" fmla="*/ 291 w 294"/>
                <a:gd name="T11" fmla="*/ 120 h 161"/>
                <a:gd name="T12" fmla="*/ 294 w 294"/>
                <a:gd name="T13" fmla="*/ 109 h 161"/>
                <a:gd name="T14" fmla="*/ 293 w 294"/>
                <a:gd name="T15" fmla="*/ 100 h 161"/>
                <a:gd name="T16" fmla="*/ 289 w 294"/>
                <a:gd name="T17" fmla="*/ 94 h 161"/>
                <a:gd name="T18" fmla="*/ 293 w 294"/>
                <a:gd name="T19" fmla="*/ 95 h 161"/>
                <a:gd name="T20" fmla="*/ 293 w 294"/>
                <a:gd name="T21" fmla="*/ 92 h 161"/>
                <a:gd name="T22" fmla="*/ 288 w 294"/>
                <a:gd name="T23" fmla="*/ 86 h 161"/>
                <a:gd name="T24" fmla="*/ 280 w 294"/>
                <a:gd name="T25" fmla="*/ 77 h 161"/>
                <a:gd name="T26" fmla="*/ 269 w 294"/>
                <a:gd name="T27" fmla="*/ 67 h 161"/>
                <a:gd name="T28" fmla="*/ 255 w 294"/>
                <a:gd name="T29" fmla="*/ 56 h 161"/>
                <a:gd name="T30" fmla="*/ 239 w 294"/>
                <a:gd name="T31" fmla="*/ 47 h 161"/>
                <a:gd name="T32" fmla="*/ 222 w 294"/>
                <a:gd name="T33" fmla="*/ 39 h 161"/>
                <a:gd name="T34" fmla="*/ 208 w 294"/>
                <a:gd name="T35" fmla="*/ 35 h 161"/>
                <a:gd name="T36" fmla="*/ 195 w 294"/>
                <a:gd name="T37" fmla="*/ 31 h 161"/>
                <a:gd name="T38" fmla="*/ 181 w 294"/>
                <a:gd name="T39" fmla="*/ 26 h 161"/>
                <a:gd name="T40" fmla="*/ 167 w 294"/>
                <a:gd name="T41" fmla="*/ 23 h 161"/>
                <a:gd name="T42" fmla="*/ 152 w 294"/>
                <a:gd name="T43" fmla="*/ 19 h 161"/>
                <a:gd name="T44" fmla="*/ 138 w 294"/>
                <a:gd name="T45" fmla="*/ 15 h 161"/>
                <a:gd name="T46" fmla="*/ 123 w 294"/>
                <a:gd name="T47" fmla="*/ 12 h 161"/>
                <a:gd name="T48" fmla="*/ 109 w 294"/>
                <a:gd name="T49" fmla="*/ 8 h 161"/>
                <a:gd name="T50" fmla="*/ 95 w 294"/>
                <a:gd name="T51" fmla="*/ 6 h 161"/>
                <a:gd name="T52" fmla="*/ 81 w 294"/>
                <a:gd name="T53" fmla="*/ 4 h 161"/>
                <a:gd name="T54" fmla="*/ 69 w 294"/>
                <a:gd name="T55" fmla="*/ 2 h 161"/>
                <a:gd name="T56" fmla="*/ 57 w 294"/>
                <a:gd name="T57" fmla="*/ 1 h 161"/>
                <a:gd name="T58" fmla="*/ 45 w 294"/>
                <a:gd name="T59" fmla="*/ 0 h 161"/>
                <a:gd name="T60" fmla="*/ 35 w 294"/>
                <a:gd name="T61" fmla="*/ 0 h 161"/>
                <a:gd name="T62" fmla="*/ 26 w 294"/>
                <a:gd name="T63" fmla="*/ 0 h 161"/>
                <a:gd name="T64" fmla="*/ 19 w 294"/>
                <a:gd name="T65" fmla="*/ 1 h 161"/>
                <a:gd name="T66" fmla="*/ 0 w 294"/>
                <a:gd name="T67" fmla="*/ 70 h 161"/>
                <a:gd name="T68" fmla="*/ 2 w 294"/>
                <a:gd name="T69" fmla="*/ 68 h 161"/>
                <a:gd name="T70" fmla="*/ 9 w 294"/>
                <a:gd name="T71" fmla="*/ 62 h 161"/>
                <a:gd name="T72" fmla="*/ 20 w 294"/>
                <a:gd name="T73" fmla="*/ 55 h 161"/>
                <a:gd name="T74" fmla="*/ 33 w 294"/>
                <a:gd name="T75" fmla="*/ 47 h 161"/>
                <a:gd name="T76" fmla="*/ 48 w 294"/>
                <a:gd name="T77" fmla="*/ 39 h 161"/>
                <a:gd name="T78" fmla="*/ 65 w 294"/>
                <a:gd name="T79" fmla="*/ 32 h 161"/>
                <a:gd name="T80" fmla="*/ 81 w 294"/>
                <a:gd name="T81" fmla="*/ 28 h 161"/>
                <a:gd name="T82" fmla="*/ 97 w 294"/>
                <a:gd name="T83" fmla="*/ 28 h 161"/>
                <a:gd name="T84" fmla="*/ 106 w 294"/>
                <a:gd name="T85" fmla="*/ 29 h 161"/>
                <a:gd name="T86" fmla="*/ 115 w 294"/>
                <a:gd name="T87" fmla="*/ 30 h 161"/>
                <a:gd name="T88" fmla="*/ 126 w 294"/>
                <a:gd name="T89" fmla="*/ 31 h 161"/>
                <a:gd name="T90" fmla="*/ 139 w 294"/>
                <a:gd name="T91" fmla="*/ 33 h 161"/>
                <a:gd name="T92" fmla="*/ 152 w 294"/>
                <a:gd name="T93" fmla="*/ 36 h 161"/>
                <a:gd name="T94" fmla="*/ 166 w 294"/>
                <a:gd name="T95" fmla="*/ 40 h 161"/>
                <a:gd name="T96" fmla="*/ 180 w 294"/>
                <a:gd name="T97" fmla="*/ 44 h 161"/>
                <a:gd name="T98" fmla="*/ 194 w 294"/>
                <a:gd name="T99" fmla="*/ 50 h 161"/>
                <a:gd name="T100" fmla="*/ 208 w 294"/>
                <a:gd name="T101" fmla="*/ 57 h 161"/>
                <a:gd name="T102" fmla="*/ 222 w 294"/>
                <a:gd name="T103" fmla="*/ 67 h 161"/>
                <a:gd name="T104" fmla="*/ 234 w 294"/>
                <a:gd name="T105" fmla="*/ 77 h 161"/>
                <a:gd name="T106" fmla="*/ 245 w 294"/>
                <a:gd name="T107" fmla="*/ 89 h 161"/>
                <a:gd name="T108" fmla="*/ 254 w 294"/>
                <a:gd name="T109" fmla="*/ 104 h 161"/>
                <a:gd name="T110" fmla="*/ 261 w 294"/>
                <a:gd name="T111" fmla="*/ 121 h 161"/>
                <a:gd name="T112" fmla="*/ 267 w 294"/>
                <a:gd name="T113" fmla="*/ 140 h 161"/>
                <a:gd name="T114" fmla="*/ 270 w 294"/>
                <a:gd name="T115" fmla="*/ 161 h 16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94"/>
                <a:gd name="T175" fmla="*/ 0 h 161"/>
                <a:gd name="T176" fmla="*/ 294 w 294"/>
                <a:gd name="T177" fmla="*/ 161 h 16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94" h="161">
                  <a:moveTo>
                    <a:pt x="270" y="161"/>
                  </a:moveTo>
                  <a:lnTo>
                    <a:pt x="272" y="159"/>
                  </a:lnTo>
                  <a:lnTo>
                    <a:pt x="276" y="152"/>
                  </a:lnTo>
                  <a:lnTo>
                    <a:pt x="281" y="143"/>
                  </a:lnTo>
                  <a:lnTo>
                    <a:pt x="286" y="132"/>
                  </a:lnTo>
                  <a:lnTo>
                    <a:pt x="291" y="120"/>
                  </a:lnTo>
                  <a:lnTo>
                    <a:pt x="294" y="109"/>
                  </a:lnTo>
                  <a:lnTo>
                    <a:pt x="293" y="100"/>
                  </a:lnTo>
                  <a:lnTo>
                    <a:pt x="289" y="94"/>
                  </a:lnTo>
                  <a:lnTo>
                    <a:pt x="293" y="95"/>
                  </a:lnTo>
                  <a:lnTo>
                    <a:pt x="293" y="92"/>
                  </a:lnTo>
                  <a:lnTo>
                    <a:pt x="288" y="86"/>
                  </a:lnTo>
                  <a:lnTo>
                    <a:pt x="280" y="77"/>
                  </a:lnTo>
                  <a:lnTo>
                    <a:pt x="269" y="67"/>
                  </a:lnTo>
                  <a:lnTo>
                    <a:pt x="255" y="56"/>
                  </a:lnTo>
                  <a:lnTo>
                    <a:pt x="239" y="47"/>
                  </a:lnTo>
                  <a:lnTo>
                    <a:pt x="222" y="39"/>
                  </a:lnTo>
                  <a:lnTo>
                    <a:pt x="208" y="35"/>
                  </a:lnTo>
                  <a:lnTo>
                    <a:pt x="195" y="31"/>
                  </a:lnTo>
                  <a:lnTo>
                    <a:pt x="181" y="26"/>
                  </a:lnTo>
                  <a:lnTo>
                    <a:pt x="167" y="23"/>
                  </a:lnTo>
                  <a:lnTo>
                    <a:pt x="152" y="19"/>
                  </a:lnTo>
                  <a:lnTo>
                    <a:pt x="138" y="15"/>
                  </a:lnTo>
                  <a:lnTo>
                    <a:pt x="123" y="12"/>
                  </a:lnTo>
                  <a:lnTo>
                    <a:pt x="109" y="8"/>
                  </a:lnTo>
                  <a:lnTo>
                    <a:pt x="95" y="6"/>
                  </a:lnTo>
                  <a:lnTo>
                    <a:pt x="81" y="4"/>
                  </a:lnTo>
                  <a:lnTo>
                    <a:pt x="69" y="2"/>
                  </a:lnTo>
                  <a:lnTo>
                    <a:pt x="57" y="1"/>
                  </a:lnTo>
                  <a:lnTo>
                    <a:pt x="45" y="0"/>
                  </a:lnTo>
                  <a:lnTo>
                    <a:pt x="35" y="0"/>
                  </a:lnTo>
                  <a:lnTo>
                    <a:pt x="26" y="0"/>
                  </a:lnTo>
                  <a:lnTo>
                    <a:pt x="19" y="1"/>
                  </a:lnTo>
                  <a:lnTo>
                    <a:pt x="0" y="70"/>
                  </a:lnTo>
                  <a:lnTo>
                    <a:pt x="2" y="68"/>
                  </a:lnTo>
                  <a:lnTo>
                    <a:pt x="9" y="62"/>
                  </a:lnTo>
                  <a:lnTo>
                    <a:pt x="20" y="55"/>
                  </a:lnTo>
                  <a:lnTo>
                    <a:pt x="33" y="47"/>
                  </a:lnTo>
                  <a:lnTo>
                    <a:pt x="48" y="39"/>
                  </a:lnTo>
                  <a:lnTo>
                    <a:pt x="65" y="32"/>
                  </a:lnTo>
                  <a:lnTo>
                    <a:pt x="81" y="28"/>
                  </a:lnTo>
                  <a:lnTo>
                    <a:pt x="97" y="28"/>
                  </a:lnTo>
                  <a:lnTo>
                    <a:pt x="106" y="29"/>
                  </a:lnTo>
                  <a:lnTo>
                    <a:pt x="115" y="30"/>
                  </a:lnTo>
                  <a:lnTo>
                    <a:pt x="126" y="31"/>
                  </a:lnTo>
                  <a:lnTo>
                    <a:pt x="139" y="33"/>
                  </a:lnTo>
                  <a:lnTo>
                    <a:pt x="152" y="36"/>
                  </a:lnTo>
                  <a:lnTo>
                    <a:pt x="166" y="40"/>
                  </a:lnTo>
                  <a:lnTo>
                    <a:pt x="180" y="44"/>
                  </a:lnTo>
                  <a:lnTo>
                    <a:pt x="194" y="50"/>
                  </a:lnTo>
                  <a:lnTo>
                    <a:pt x="208" y="57"/>
                  </a:lnTo>
                  <a:lnTo>
                    <a:pt x="222" y="67"/>
                  </a:lnTo>
                  <a:lnTo>
                    <a:pt x="234" y="77"/>
                  </a:lnTo>
                  <a:lnTo>
                    <a:pt x="245" y="89"/>
                  </a:lnTo>
                  <a:lnTo>
                    <a:pt x="254" y="104"/>
                  </a:lnTo>
                  <a:lnTo>
                    <a:pt x="261" y="121"/>
                  </a:lnTo>
                  <a:lnTo>
                    <a:pt x="267" y="140"/>
                  </a:lnTo>
                  <a:lnTo>
                    <a:pt x="270" y="161"/>
                  </a:lnTo>
                  <a:close/>
                </a:path>
              </a:pathLst>
            </a:custGeom>
            <a:solidFill>
              <a:srgbClr val="000000"/>
            </a:solidFill>
            <a:ln w="9525">
              <a:noFill/>
              <a:round/>
              <a:headEnd/>
              <a:tailEnd/>
            </a:ln>
          </p:spPr>
          <p:txBody>
            <a:bodyPr/>
            <a:lstStyle/>
            <a:p>
              <a:endParaRPr lang="ar-SA"/>
            </a:p>
          </p:txBody>
        </p:sp>
        <p:sp>
          <p:nvSpPr>
            <p:cNvPr id="42" name="Freeform 99"/>
            <p:cNvSpPr>
              <a:spLocks/>
            </p:cNvSpPr>
            <p:nvPr/>
          </p:nvSpPr>
          <p:spPr bwMode="auto">
            <a:xfrm>
              <a:off x="3760" y="2334"/>
              <a:ext cx="613" cy="210"/>
            </a:xfrm>
            <a:custGeom>
              <a:avLst/>
              <a:gdLst>
                <a:gd name="T0" fmla="*/ 609 w 613"/>
                <a:gd name="T1" fmla="*/ 179 h 210"/>
                <a:gd name="T2" fmla="*/ 603 w 613"/>
                <a:gd name="T3" fmla="*/ 177 h 210"/>
                <a:gd name="T4" fmla="*/ 587 w 613"/>
                <a:gd name="T5" fmla="*/ 173 h 210"/>
                <a:gd name="T6" fmla="*/ 561 w 613"/>
                <a:gd name="T7" fmla="*/ 165 h 210"/>
                <a:gd name="T8" fmla="*/ 527 w 613"/>
                <a:gd name="T9" fmla="*/ 155 h 210"/>
                <a:gd name="T10" fmla="*/ 487 w 613"/>
                <a:gd name="T11" fmla="*/ 143 h 210"/>
                <a:gd name="T12" fmla="*/ 442 w 613"/>
                <a:gd name="T13" fmla="*/ 130 h 210"/>
                <a:gd name="T14" fmla="*/ 392 w 613"/>
                <a:gd name="T15" fmla="*/ 116 h 210"/>
                <a:gd name="T16" fmla="*/ 341 w 613"/>
                <a:gd name="T17" fmla="*/ 100 h 210"/>
                <a:gd name="T18" fmla="*/ 288 w 613"/>
                <a:gd name="T19" fmla="*/ 85 h 210"/>
                <a:gd name="T20" fmla="*/ 235 w 613"/>
                <a:gd name="T21" fmla="*/ 69 h 210"/>
                <a:gd name="T22" fmla="*/ 184 w 613"/>
                <a:gd name="T23" fmla="*/ 55 h 210"/>
                <a:gd name="T24" fmla="*/ 136 w 613"/>
                <a:gd name="T25" fmla="*/ 40 h 210"/>
                <a:gd name="T26" fmla="*/ 91 w 613"/>
                <a:gd name="T27" fmla="*/ 27 h 210"/>
                <a:gd name="T28" fmla="*/ 54 w 613"/>
                <a:gd name="T29" fmla="*/ 16 h 210"/>
                <a:gd name="T30" fmla="*/ 22 w 613"/>
                <a:gd name="T31" fmla="*/ 7 h 210"/>
                <a:gd name="T32" fmla="*/ 0 w 613"/>
                <a:gd name="T33" fmla="*/ 0 h 210"/>
                <a:gd name="T34" fmla="*/ 2 w 613"/>
                <a:gd name="T35" fmla="*/ 1 h 210"/>
                <a:gd name="T36" fmla="*/ 10 w 613"/>
                <a:gd name="T37" fmla="*/ 5 h 210"/>
                <a:gd name="T38" fmla="*/ 22 w 613"/>
                <a:gd name="T39" fmla="*/ 11 h 210"/>
                <a:gd name="T40" fmla="*/ 39 w 613"/>
                <a:gd name="T41" fmla="*/ 19 h 210"/>
                <a:gd name="T42" fmla="*/ 62 w 613"/>
                <a:gd name="T43" fmla="*/ 29 h 210"/>
                <a:gd name="T44" fmla="*/ 88 w 613"/>
                <a:gd name="T45" fmla="*/ 40 h 210"/>
                <a:gd name="T46" fmla="*/ 120 w 613"/>
                <a:gd name="T47" fmla="*/ 55 h 210"/>
                <a:gd name="T48" fmla="*/ 156 w 613"/>
                <a:gd name="T49" fmla="*/ 69 h 210"/>
                <a:gd name="T50" fmla="*/ 197 w 613"/>
                <a:gd name="T51" fmla="*/ 84 h 210"/>
                <a:gd name="T52" fmla="*/ 243 w 613"/>
                <a:gd name="T53" fmla="*/ 101 h 210"/>
                <a:gd name="T54" fmla="*/ 294 w 613"/>
                <a:gd name="T55" fmla="*/ 119 h 210"/>
                <a:gd name="T56" fmla="*/ 349 w 613"/>
                <a:gd name="T57" fmla="*/ 137 h 210"/>
                <a:gd name="T58" fmla="*/ 408 w 613"/>
                <a:gd name="T59" fmla="*/ 155 h 210"/>
                <a:gd name="T60" fmla="*/ 472 w 613"/>
                <a:gd name="T61" fmla="*/ 174 h 210"/>
                <a:gd name="T62" fmla="*/ 541 w 613"/>
                <a:gd name="T63" fmla="*/ 192 h 210"/>
                <a:gd name="T64" fmla="*/ 613 w 613"/>
                <a:gd name="T65" fmla="*/ 210 h 210"/>
                <a:gd name="T66" fmla="*/ 609 w 613"/>
                <a:gd name="T67" fmla="*/ 179 h 21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13"/>
                <a:gd name="T103" fmla="*/ 0 h 210"/>
                <a:gd name="T104" fmla="*/ 613 w 613"/>
                <a:gd name="T105" fmla="*/ 210 h 21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13" h="210">
                  <a:moveTo>
                    <a:pt x="609" y="179"/>
                  </a:moveTo>
                  <a:lnTo>
                    <a:pt x="603" y="177"/>
                  </a:lnTo>
                  <a:lnTo>
                    <a:pt x="587" y="173"/>
                  </a:lnTo>
                  <a:lnTo>
                    <a:pt x="561" y="165"/>
                  </a:lnTo>
                  <a:lnTo>
                    <a:pt x="527" y="155"/>
                  </a:lnTo>
                  <a:lnTo>
                    <a:pt x="487" y="143"/>
                  </a:lnTo>
                  <a:lnTo>
                    <a:pt x="442" y="130"/>
                  </a:lnTo>
                  <a:lnTo>
                    <a:pt x="392" y="116"/>
                  </a:lnTo>
                  <a:lnTo>
                    <a:pt x="341" y="100"/>
                  </a:lnTo>
                  <a:lnTo>
                    <a:pt x="288" y="85"/>
                  </a:lnTo>
                  <a:lnTo>
                    <a:pt x="235" y="69"/>
                  </a:lnTo>
                  <a:lnTo>
                    <a:pt x="184" y="55"/>
                  </a:lnTo>
                  <a:lnTo>
                    <a:pt x="136" y="40"/>
                  </a:lnTo>
                  <a:lnTo>
                    <a:pt x="91" y="27"/>
                  </a:lnTo>
                  <a:lnTo>
                    <a:pt x="54" y="16"/>
                  </a:lnTo>
                  <a:lnTo>
                    <a:pt x="22" y="7"/>
                  </a:lnTo>
                  <a:lnTo>
                    <a:pt x="0" y="0"/>
                  </a:lnTo>
                  <a:lnTo>
                    <a:pt x="2" y="1"/>
                  </a:lnTo>
                  <a:lnTo>
                    <a:pt x="10" y="5"/>
                  </a:lnTo>
                  <a:lnTo>
                    <a:pt x="22" y="11"/>
                  </a:lnTo>
                  <a:lnTo>
                    <a:pt x="39" y="19"/>
                  </a:lnTo>
                  <a:lnTo>
                    <a:pt x="62" y="29"/>
                  </a:lnTo>
                  <a:lnTo>
                    <a:pt x="88" y="40"/>
                  </a:lnTo>
                  <a:lnTo>
                    <a:pt x="120" y="55"/>
                  </a:lnTo>
                  <a:lnTo>
                    <a:pt x="156" y="69"/>
                  </a:lnTo>
                  <a:lnTo>
                    <a:pt x="197" y="84"/>
                  </a:lnTo>
                  <a:lnTo>
                    <a:pt x="243" y="101"/>
                  </a:lnTo>
                  <a:lnTo>
                    <a:pt x="294" y="119"/>
                  </a:lnTo>
                  <a:lnTo>
                    <a:pt x="349" y="137"/>
                  </a:lnTo>
                  <a:lnTo>
                    <a:pt x="408" y="155"/>
                  </a:lnTo>
                  <a:lnTo>
                    <a:pt x="472" y="174"/>
                  </a:lnTo>
                  <a:lnTo>
                    <a:pt x="541" y="192"/>
                  </a:lnTo>
                  <a:lnTo>
                    <a:pt x="613" y="210"/>
                  </a:lnTo>
                  <a:lnTo>
                    <a:pt x="609" y="179"/>
                  </a:lnTo>
                  <a:close/>
                </a:path>
              </a:pathLst>
            </a:custGeom>
            <a:solidFill>
              <a:srgbClr val="000000"/>
            </a:solidFill>
            <a:ln w="9525">
              <a:noFill/>
              <a:round/>
              <a:headEnd/>
              <a:tailEnd/>
            </a:ln>
          </p:spPr>
          <p:txBody>
            <a:bodyPr/>
            <a:lstStyle/>
            <a:p>
              <a:endParaRPr lang="ar-SA"/>
            </a:p>
          </p:txBody>
        </p:sp>
        <p:sp>
          <p:nvSpPr>
            <p:cNvPr id="43" name="Freeform 100"/>
            <p:cNvSpPr>
              <a:spLocks/>
            </p:cNvSpPr>
            <p:nvPr/>
          </p:nvSpPr>
          <p:spPr bwMode="auto">
            <a:xfrm>
              <a:off x="3787" y="2378"/>
              <a:ext cx="65" cy="394"/>
            </a:xfrm>
            <a:custGeom>
              <a:avLst/>
              <a:gdLst>
                <a:gd name="T0" fmla="*/ 21 w 65"/>
                <a:gd name="T1" fmla="*/ 0 h 394"/>
                <a:gd name="T2" fmla="*/ 19 w 65"/>
                <a:gd name="T3" fmla="*/ 12 h 394"/>
                <a:gd name="T4" fmla="*/ 13 w 65"/>
                <a:gd name="T5" fmla="*/ 43 h 394"/>
                <a:gd name="T6" fmla="*/ 7 w 65"/>
                <a:gd name="T7" fmla="*/ 90 h 394"/>
                <a:gd name="T8" fmla="*/ 2 w 65"/>
                <a:gd name="T9" fmla="*/ 147 h 394"/>
                <a:gd name="T10" fmla="*/ 0 w 65"/>
                <a:gd name="T11" fmla="*/ 210 h 394"/>
                <a:gd name="T12" fmla="*/ 3 w 65"/>
                <a:gd name="T13" fmla="*/ 275 h 394"/>
                <a:gd name="T14" fmla="*/ 14 w 65"/>
                <a:gd name="T15" fmla="*/ 339 h 394"/>
                <a:gd name="T16" fmla="*/ 35 w 65"/>
                <a:gd name="T17" fmla="*/ 394 h 394"/>
                <a:gd name="T18" fmla="*/ 65 w 65"/>
                <a:gd name="T19" fmla="*/ 388 h 394"/>
                <a:gd name="T20" fmla="*/ 63 w 65"/>
                <a:gd name="T21" fmla="*/ 378 h 394"/>
                <a:gd name="T22" fmla="*/ 56 w 65"/>
                <a:gd name="T23" fmla="*/ 353 h 394"/>
                <a:gd name="T24" fmla="*/ 47 w 65"/>
                <a:gd name="T25" fmla="*/ 313 h 394"/>
                <a:gd name="T26" fmla="*/ 38 w 65"/>
                <a:gd name="T27" fmla="*/ 262 h 394"/>
                <a:gd name="T28" fmla="*/ 29 w 65"/>
                <a:gd name="T29" fmla="*/ 203 h 394"/>
                <a:gd name="T30" fmla="*/ 21 w 65"/>
                <a:gd name="T31" fmla="*/ 138 h 394"/>
                <a:gd name="T32" fmla="*/ 19 w 65"/>
                <a:gd name="T33" fmla="*/ 70 h 394"/>
                <a:gd name="T34" fmla="*/ 21 w 65"/>
                <a:gd name="T35" fmla="*/ 0 h 39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5"/>
                <a:gd name="T55" fmla="*/ 0 h 394"/>
                <a:gd name="T56" fmla="*/ 65 w 65"/>
                <a:gd name="T57" fmla="*/ 394 h 39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5" h="394">
                  <a:moveTo>
                    <a:pt x="21" y="0"/>
                  </a:moveTo>
                  <a:lnTo>
                    <a:pt x="19" y="12"/>
                  </a:lnTo>
                  <a:lnTo>
                    <a:pt x="13" y="43"/>
                  </a:lnTo>
                  <a:lnTo>
                    <a:pt x="7" y="90"/>
                  </a:lnTo>
                  <a:lnTo>
                    <a:pt x="2" y="147"/>
                  </a:lnTo>
                  <a:lnTo>
                    <a:pt x="0" y="210"/>
                  </a:lnTo>
                  <a:lnTo>
                    <a:pt x="3" y="275"/>
                  </a:lnTo>
                  <a:lnTo>
                    <a:pt x="14" y="339"/>
                  </a:lnTo>
                  <a:lnTo>
                    <a:pt x="35" y="394"/>
                  </a:lnTo>
                  <a:lnTo>
                    <a:pt x="65" y="388"/>
                  </a:lnTo>
                  <a:lnTo>
                    <a:pt x="63" y="378"/>
                  </a:lnTo>
                  <a:lnTo>
                    <a:pt x="56" y="353"/>
                  </a:lnTo>
                  <a:lnTo>
                    <a:pt x="47" y="313"/>
                  </a:lnTo>
                  <a:lnTo>
                    <a:pt x="38" y="262"/>
                  </a:lnTo>
                  <a:lnTo>
                    <a:pt x="29" y="203"/>
                  </a:lnTo>
                  <a:lnTo>
                    <a:pt x="21" y="138"/>
                  </a:lnTo>
                  <a:lnTo>
                    <a:pt x="19" y="70"/>
                  </a:lnTo>
                  <a:lnTo>
                    <a:pt x="21" y="0"/>
                  </a:lnTo>
                  <a:close/>
                </a:path>
              </a:pathLst>
            </a:custGeom>
            <a:solidFill>
              <a:srgbClr val="000000"/>
            </a:solidFill>
            <a:ln w="9525">
              <a:noFill/>
              <a:round/>
              <a:headEnd/>
              <a:tailEnd/>
            </a:ln>
          </p:spPr>
          <p:txBody>
            <a:bodyPr/>
            <a:lstStyle/>
            <a:p>
              <a:endParaRPr lang="ar-SA"/>
            </a:p>
          </p:txBody>
        </p:sp>
        <p:sp>
          <p:nvSpPr>
            <p:cNvPr id="44" name="Freeform 101"/>
            <p:cNvSpPr>
              <a:spLocks/>
            </p:cNvSpPr>
            <p:nvPr/>
          </p:nvSpPr>
          <p:spPr bwMode="auto">
            <a:xfrm>
              <a:off x="3819" y="2751"/>
              <a:ext cx="196" cy="90"/>
            </a:xfrm>
            <a:custGeom>
              <a:avLst/>
              <a:gdLst>
                <a:gd name="T0" fmla="*/ 78 w 196"/>
                <a:gd name="T1" fmla="*/ 32 h 90"/>
                <a:gd name="T2" fmla="*/ 80 w 196"/>
                <a:gd name="T3" fmla="*/ 33 h 90"/>
                <a:gd name="T4" fmla="*/ 87 w 196"/>
                <a:gd name="T5" fmla="*/ 37 h 90"/>
                <a:gd name="T6" fmla="*/ 97 w 196"/>
                <a:gd name="T7" fmla="*/ 42 h 90"/>
                <a:gd name="T8" fmla="*/ 112 w 196"/>
                <a:gd name="T9" fmla="*/ 50 h 90"/>
                <a:gd name="T10" fmla="*/ 128 w 196"/>
                <a:gd name="T11" fmla="*/ 58 h 90"/>
                <a:gd name="T12" fmla="*/ 148 w 196"/>
                <a:gd name="T13" fmla="*/ 69 h 90"/>
                <a:gd name="T14" fmla="*/ 171 w 196"/>
                <a:gd name="T15" fmla="*/ 79 h 90"/>
                <a:gd name="T16" fmla="*/ 196 w 196"/>
                <a:gd name="T17" fmla="*/ 90 h 90"/>
                <a:gd name="T18" fmla="*/ 110 w 196"/>
                <a:gd name="T19" fmla="*/ 90 h 90"/>
                <a:gd name="T20" fmla="*/ 88 w 196"/>
                <a:gd name="T21" fmla="*/ 80 h 90"/>
                <a:gd name="T22" fmla="*/ 70 w 196"/>
                <a:gd name="T23" fmla="*/ 71 h 90"/>
                <a:gd name="T24" fmla="*/ 53 w 196"/>
                <a:gd name="T25" fmla="*/ 61 h 90"/>
                <a:gd name="T26" fmla="*/ 37 w 196"/>
                <a:gd name="T27" fmla="*/ 52 h 90"/>
                <a:gd name="T28" fmla="*/ 25 w 196"/>
                <a:gd name="T29" fmla="*/ 43 h 90"/>
                <a:gd name="T30" fmla="*/ 15 w 196"/>
                <a:gd name="T31" fmla="*/ 35 h 90"/>
                <a:gd name="T32" fmla="*/ 7 w 196"/>
                <a:gd name="T33" fmla="*/ 28 h 90"/>
                <a:gd name="T34" fmla="*/ 3 w 196"/>
                <a:gd name="T35" fmla="*/ 21 h 90"/>
                <a:gd name="T36" fmla="*/ 0 w 196"/>
                <a:gd name="T37" fmla="*/ 6 h 90"/>
                <a:gd name="T38" fmla="*/ 5 w 196"/>
                <a:gd name="T39" fmla="*/ 0 h 90"/>
                <a:gd name="T40" fmla="*/ 17 w 196"/>
                <a:gd name="T41" fmla="*/ 1 h 90"/>
                <a:gd name="T42" fmla="*/ 32 w 196"/>
                <a:gd name="T43" fmla="*/ 6 h 90"/>
                <a:gd name="T44" fmla="*/ 49 w 196"/>
                <a:gd name="T45" fmla="*/ 15 h 90"/>
                <a:gd name="T46" fmla="*/ 63 w 196"/>
                <a:gd name="T47" fmla="*/ 23 h 90"/>
                <a:gd name="T48" fmla="*/ 74 w 196"/>
                <a:gd name="T49" fmla="*/ 29 h 90"/>
                <a:gd name="T50" fmla="*/ 78 w 196"/>
                <a:gd name="T51" fmla="*/ 32 h 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96"/>
                <a:gd name="T79" fmla="*/ 0 h 90"/>
                <a:gd name="T80" fmla="*/ 196 w 196"/>
                <a:gd name="T81" fmla="*/ 90 h 9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96" h="90">
                  <a:moveTo>
                    <a:pt x="78" y="32"/>
                  </a:moveTo>
                  <a:lnTo>
                    <a:pt x="80" y="33"/>
                  </a:lnTo>
                  <a:lnTo>
                    <a:pt x="87" y="37"/>
                  </a:lnTo>
                  <a:lnTo>
                    <a:pt x="97" y="42"/>
                  </a:lnTo>
                  <a:lnTo>
                    <a:pt x="112" y="50"/>
                  </a:lnTo>
                  <a:lnTo>
                    <a:pt x="128" y="58"/>
                  </a:lnTo>
                  <a:lnTo>
                    <a:pt x="148" y="69"/>
                  </a:lnTo>
                  <a:lnTo>
                    <a:pt x="171" y="79"/>
                  </a:lnTo>
                  <a:lnTo>
                    <a:pt x="196" y="90"/>
                  </a:lnTo>
                  <a:lnTo>
                    <a:pt x="110" y="90"/>
                  </a:lnTo>
                  <a:lnTo>
                    <a:pt x="88" y="80"/>
                  </a:lnTo>
                  <a:lnTo>
                    <a:pt x="70" y="71"/>
                  </a:lnTo>
                  <a:lnTo>
                    <a:pt x="53" y="61"/>
                  </a:lnTo>
                  <a:lnTo>
                    <a:pt x="37" y="52"/>
                  </a:lnTo>
                  <a:lnTo>
                    <a:pt x="25" y="43"/>
                  </a:lnTo>
                  <a:lnTo>
                    <a:pt x="15" y="35"/>
                  </a:lnTo>
                  <a:lnTo>
                    <a:pt x="7" y="28"/>
                  </a:lnTo>
                  <a:lnTo>
                    <a:pt x="3" y="21"/>
                  </a:lnTo>
                  <a:lnTo>
                    <a:pt x="0" y="6"/>
                  </a:lnTo>
                  <a:lnTo>
                    <a:pt x="5" y="0"/>
                  </a:lnTo>
                  <a:lnTo>
                    <a:pt x="17" y="1"/>
                  </a:lnTo>
                  <a:lnTo>
                    <a:pt x="32" y="6"/>
                  </a:lnTo>
                  <a:lnTo>
                    <a:pt x="49" y="15"/>
                  </a:lnTo>
                  <a:lnTo>
                    <a:pt x="63" y="23"/>
                  </a:lnTo>
                  <a:lnTo>
                    <a:pt x="74" y="29"/>
                  </a:lnTo>
                  <a:lnTo>
                    <a:pt x="78" y="32"/>
                  </a:lnTo>
                  <a:close/>
                </a:path>
              </a:pathLst>
            </a:custGeom>
            <a:solidFill>
              <a:srgbClr val="000000"/>
            </a:solidFill>
            <a:ln w="9525">
              <a:noFill/>
              <a:round/>
              <a:headEnd/>
              <a:tailEnd/>
            </a:ln>
          </p:spPr>
          <p:txBody>
            <a:bodyPr/>
            <a:lstStyle/>
            <a:p>
              <a:endParaRPr lang="ar-SA"/>
            </a:p>
          </p:txBody>
        </p:sp>
        <p:sp>
          <p:nvSpPr>
            <p:cNvPr id="45" name="Freeform 102"/>
            <p:cNvSpPr>
              <a:spLocks/>
            </p:cNvSpPr>
            <p:nvPr/>
          </p:nvSpPr>
          <p:spPr bwMode="auto">
            <a:xfrm>
              <a:off x="4278" y="2553"/>
              <a:ext cx="43" cy="288"/>
            </a:xfrm>
            <a:custGeom>
              <a:avLst/>
              <a:gdLst>
                <a:gd name="T0" fmla="*/ 43 w 43"/>
                <a:gd name="T1" fmla="*/ 288 h 288"/>
                <a:gd name="T2" fmla="*/ 5 w 43"/>
                <a:gd name="T3" fmla="*/ 288 h 288"/>
                <a:gd name="T4" fmla="*/ 1 w 43"/>
                <a:gd name="T5" fmla="*/ 238 h 288"/>
                <a:gd name="T6" fmla="*/ 0 w 43"/>
                <a:gd name="T7" fmla="*/ 187 h 288"/>
                <a:gd name="T8" fmla="*/ 3 w 43"/>
                <a:gd name="T9" fmla="*/ 138 h 288"/>
                <a:gd name="T10" fmla="*/ 7 w 43"/>
                <a:gd name="T11" fmla="*/ 94 h 288"/>
                <a:gd name="T12" fmla="*/ 11 w 43"/>
                <a:gd name="T13" fmla="*/ 56 h 288"/>
                <a:gd name="T14" fmla="*/ 17 w 43"/>
                <a:gd name="T15" fmla="*/ 26 h 288"/>
                <a:gd name="T16" fmla="*/ 21 w 43"/>
                <a:gd name="T17" fmla="*/ 7 h 288"/>
                <a:gd name="T18" fmla="*/ 22 w 43"/>
                <a:gd name="T19" fmla="*/ 0 h 288"/>
                <a:gd name="T20" fmla="*/ 20 w 43"/>
                <a:gd name="T21" fmla="*/ 77 h 288"/>
                <a:gd name="T22" fmla="*/ 24 w 43"/>
                <a:gd name="T23" fmla="*/ 153 h 288"/>
                <a:gd name="T24" fmla="*/ 32 w 43"/>
                <a:gd name="T25" fmla="*/ 225 h 288"/>
                <a:gd name="T26" fmla="*/ 43 w 43"/>
                <a:gd name="T27" fmla="*/ 288 h 2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3"/>
                <a:gd name="T43" fmla="*/ 0 h 288"/>
                <a:gd name="T44" fmla="*/ 43 w 43"/>
                <a:gd name="T45" fmla="*/ 288 h 28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3" h="288">
                  <a:moveTo>
                    <a:pt x="43" y="288"/>
                  </a:moveTo>
                  <a:lnTo>
                    <a:pt x="5" y="288"/>
                  </a:lnTo>
                  <a:lnTo>
                    <a:pt x="1" y="238"/>
                  </a:lnTo>
                  <a:lnTo>
                    <a:pt x="0" y="187"/>
                  </a:lnTo>
                  <a:lnTo>
                    <a:pt x="3" y="138"/>
                  </a:lnTo>
                  <a:lnTo>
                    <a:pt x="7" y="94"/>
                  </a:lnTo>
                  <a:lnTo>
                    <a:pt x="11" y="56"/>
                  </a:lnTo>
                  <a:lnTo>
                    <a:pt x="17" y="26"/>
                  </a:lnTo>
                  <a:lnTo>
                    <a:pt x="21" y="7"/>
                  </a:lnTo>
                  <a:lnTo>
                    <a:pt x="22" y="0"/>
                  </a:lnTo>
                  <a:lnTo>
                    <a:pt x="20" y="77"/>
                  </a:lnTo>
                  <a:lnTo>
                    <a:pt x="24" y="153"/>
                  </a:lnTo>
                  <a:lnTo>
                    <a:pt x="32" y="225"/>
                  </a:lnTo>
                  <a:lnTo>
                    <a:pt x="43" y="288"/>
                  </a:lnTo>
                  <a:close/>
                </a:path>
              </a:pathLst>
            </a:custGeom>
            <a:solidFill>
              <a:srgbClr val="000000"/>
            </a:solidFill>
            <a:ln w="9525">
              <a:noFill/>
              <a:round/>
              <a:headEnd/>
              <a:tailEnd/>
            </a:ln>
          </p:spPr>
          <p:txBody>
            <a:bodyPr/>
            <a:lstStyle/>
            <a:p>
              <a:endParaRPr lang="ar-SA"/>
            </a:p>
          </p:txBody>
        </p:sp>
        <p:sp>
          <p:nvSpPr>
            <p:cNvPr id="46" name="Freeform 103"/>
            <p:cNvSpPr>
              <a:spLocks/>
            </p:cNvSpPr>
            <p:nvPr/>
          </p:nvSpPr>
          <p:spPr bwMode="auto">
            <a:xfrm>
              <a:off x="3896" y="1743"/>
              <a:ext cx="206" cy="546"/>
            </a:xfrm>
            <a:custGeom>
              <a:avLst/>
              <a:gdLst>
                <a:gd name="T0" fmla="*/ 144 w 206"/>
                <a:gd name="T1" fmla="*/ 16 h 546"/>
                <a:gd name="T2" fmla="*/ 157 w 206"/>
                <a:gd name="T3" fmla="*/ 50 h 546"/>
                <a:gd name="T4" fmla="*/ 161 w 206"/>
                <a:gd name="T5" fmla="*/ 69 h 546"/>
                <a:gd name="T6" fmla="*/ 168 w 206"/>
                <a:gd name="T7" fmla="*/ 93 h 546"/>
                <a:gd name="T8" fmla="*/ 174 w 206"/>
                <a:gd name="T9" fmla="*/ 116 h 546"/>
                <a:gd name="T10" fmla="*/ 187 w 206"/>
                <a:gd name="T11" fmla="*/ 187 h 546"/>
                <a:gd name="T12" fmla="*/ 189 w 206"/>
                <a:gd name="T13" fmla="*/ 211 h 546"/>
                <a:gd name="T14" fmla="*/ 189 w 206"/>
                <a:gd name="T15" fmla="*/ 231 h 546"/>
                <a:gd name="T16" fmla="*/ 188 w 206"/>
                <a:gd name="T17" fmla="*/ 264 h 546"/>
                <a:gd name="T18" fmla="*/ 181 w 206"/>
                <a:gd name="T19" fmla="*/ 307 h 546"/>
                <a:gd name="T20" fmla="*/ 168 w 206"/>
                <a:gd name="T21" fmla="*/ 355 h 546"/>
                <a:gd name="T22" fmla="*/ 145 w 206"/>
                <a:gd name="T23" fmla="*/ 406 h 546"/>
                <a:gd name="T24" fmla="*/ 110 w 206"/>
                <a:gd name="T25" fmla="*/ 456 h 546"/>
                <a:gd name="T26" fmla="*/ 59 w 206"/>
                <a:gd name="T27" fmla="*/ 502 h 546"/>
                <a:gd name="T28" fmla="*/ 15 w 206"/>
                <a:gd name="T29" fmla="*/ 528 h 546"/>
                <a:gd name="T30" fmla="*/ 1 w 206"/>
                <a:gd name="T31" fmla="*/ 539 h 546"/>
                <a:gd name="T32" fmla="*/ 1 w 206"/>
                <a:gd name="T33" fmla="*/ 543 h 546"/>
                <a:gd name="T34" fmla="*/ 1 w 206"/>
                <a:gd name="T35" fmla="*/ 545 h 546"/>
                <a:gd name="T36" fmla="*/ 3 w 206"/>
                <a:gd name="T37" fmla="*/ 545 h 546"/>
                <a:gd name="T38" fmla="*/ 13 w 206"/>
                <a:gd name="T39" fmla="*/ 542 h 546"/>
                <a:gd name="T40" fmla="*/ 30 w 206"/>
                <a:gd name="T41" fmla="*/ 535 h 546"/>
                <a:gd name="T42" fmla="*/ 44 w 206"/>
                <a:gd name="T43" fmla="*/ 528 h 546"/>
                <a:gd name="T44" fmla="*/ 56 w 206"/>
                <a:gd name="T45" fmla="*/ 519 h 546"/>
                <a:gd name="T46" fmla="*/ 87 w 206"/>
                <a:gd name="T47" fmla="*/ 496 h 546"/>
                <a:gd name="T48" fmla="*/ 126 w 206"/>
                <a:gd name="T49" fmla="*/ 457 h 546"/>
                <a:gd name="T50" fmla="*/ 162 w 206"/>
                <a:gd name="T51" fmla="*/ 409 h 546"/>
                <a:gd name="T52" fmla="*/ 186 w 206"/>
                <a:gd name="T53" fmla="*/ 352 h 546"/>
                <a:gd name="T54" fmla="*/ 203 w 206"/>
                <a:gd name="T55" fmla="*/ 285 h 546"/>
                <a:gd name="T56" fmla="*/ 205 w 206"/>
                <a:gd name="T57" fmla="*/ 198 h 546"/>
                <a:gd name="T58" fmla="*/ 180 w 206"/>
                <a:gd name="T59" fmla="*/ 87 h 546"/>
                <a:gd name="T60" fmla="*/ 153 w 206"/>
                <a:gd name="T61" fmla="*/ 18 h 546"/>
                <a:gd name="T62" fmla="*/ 147 w 206"/>
                <a:gd name="T63" fmla="*/ 7 h 546"/>
                <a:gd name="T64" fmla="*/ 144 w 206"/>
                <a:gd name="T65" fmla="*/ 0 h 546"/>
                <a:gd name="T66" fmla="*/ 144 w 206"/>
                <a:gd name="T67" fmla="*/ 2 h 546"/>
                <a:gd name="T68" fmla="*/ 144 w 206"/>
                <a:gd name="T69" fmla="*/ 9 h 546"/>
                <a:gd name="T70" fmla="*/ 143 w 206"/>
                <a:gd name="T71" fmla="*/ 5 h 546"/>
                <a:gd name="T72" fmla="*/ 142 w 206"/>
                <a:gd name="T73" fmla="*/ 6 h 54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06"/>
                <a:gd name="T112" fmla="*/ 0 h 546"/>
                <a:gd name="T113" fmla="*/ 206 w 206"/>
                <a:gd name="T114" fmla="*/ 546 h 54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06" h="546">
                  <a:moveTo>
                    <a:pt x="141" y="8"/>
                  </a:moveTo>
                  <a:lnTo>
                    <a:pt x="144" y="16"/>
                  </a:lnTo>
                  <a:lnTo>
                    <a:pt x="150" y="32"/>
                  </a:lnTo>
                  <a:lnTo>
                    <a:pt x="157" y="50"/>
                  </a:lnTo>
                  <a:lnTo>
                    <a:pt x="160" y="61"/>
                  </a:lnTo>
                  <a:lnTo>
                    <a:pt x="161" y="69"/>
                  </a:lnTo>
                  <a:lnTo>
                    <a:pt x="165" y="81"/>
                  </a:lnTo>
                  <a:lnTo>
                    <a:pt x="168" y="93"/>
                  </a:lnTo>
                  <a:lnTo>
                    <a:pt x="170" y="99"/>
                  </a:lnTo>
                  <a:lnTo>
                    <a:pt x="174" y="116"/>
                  </a:lnTo>
                  <a:lnTo>
                    <a:pt x="180" y="150"/>
                  </a:lnTo>
                  <a:lnTo>
                    <a:pt x="187" y="187"/>
                  </a:lnTo>
                  <a:lnTo>
                    <a:pt x="189" y="207"/>
                  </a:lnTo>
                  <a:lnTo>
                    <a:pt x="189" y="211"/>
                  </a:lnTo>
                  <a:lnTo>
                    <a:pt x="189" y="220"/>
                  </a:lnTo>
                  <a:lnTo>
                    <a:pt x="189" y="231"/>
                  </a:lnTo>
                  <a:lnTo>
                    <a:pt x="189" y="246"/>
                  </a:lnTo>
                  <a:lnTo>
                    <a:pt x="188" y="264"/>
                  </a:lnTo>
                  <a:lnTo>
                    <a:pt x="186" y="285"/>
                  </a:lnTo>
                  <a:lnTo>
                    <a:pt x="181" y="307"/>
                  </a:lnTo>
                  <a:lnTo>
                    <a:pt x="175" y="331"/>
                  </a:lnTo>
                  <a:lnTo>
                    <a:pt x="168" y="355"/>
                  </a:lnTo>
                  <a:lnTo>
                    <a:pt x="158" y="381"/>
                  </a:lnTo>
                  <a:lnTo>
                    <a:pt x="145" y="406"/>
                  </a:lnTo>
                  <a:lnTo>
                    <a:pt x="129" y="432"/>
                  </a:lnTo>
                  <a:lnTo>
                    <a:pt x="110" y="456"/>
                  </a:lnTo>
                  <a:lnTo>
                    <a:pt x="87" y="479"/>
                  </a:lnTo>
                  <a:lnTo>
                    <a:pt x="59" y="502"/>
                  </a:lnTo>
                  <a:lnTo>
                    <a:pt x="28" y="521"/>
                  </a:lnTo>
                  <a:lnTo>
                    <a:pt x="15" y="528"/>
                  </a:lnTo>
                  <a:lnTo>
                    <a:pt x="7" y="533"/>
                  </a:lnTo>
                  <a:lnTo>
                    <a:pt x="1" y="539"/>
                  </a:lnTo>
                  <a:lnTo>
                    <a:pt x="0" y="541"/>
                  </a:lnTo>
                  <a:lnTo>
                    <a:pt x="1" y="543"/>
                  </a:lnTo>
                  <a:lnTo>
                    <a:pt x="1" y="544"/>
                  </a:lnTo>
                  <a:lnTo>
                    <a:pt x="1" y="545"/>
                  </a:lnTo>
                  <a:lnTo>
                    <a:pt x="1" y="546"/>
                  </a:lnTo>
                  <a:lnTo>
                    <a:pt x="3" y="545"/>
                  </a:lnTo>
                  <a:lnTo>
                    <a:pt x="7" y="544"/>
                  </a:lnTo>
                  <a:lnTo>
                    <a:pt x="13" y="542"/>
                  </a:lnTo>
                  <a:lnTo>
                    <a:pt x="21" y="539"/>
                  </a:lnTo>
                  <a:lnTo>
                    <a:pt x="30" y="535"/>
                  </a:lnTo>
                  <a:lnTo>
                    <a:pt x="37" y="531"/>
                  </a:lnTo>
                  <a:lnTo>
                    <a:pt x="44" y="528"/>
                  </a:lnTo>
                  <a:lnTo>
                    <a:pt x="49" y="525"/>
                  </a:lnTo>
                  <a:lnTo>
                    <a:pt x="56" y="519"/>
                  </a:lnTo>
                  <a:lnTo>
                    <a:pt x="69" y="509"/>
                  </a:lnTo>
                  <a:lnTo>
                    <a:pt x="87" y="496"/>
                  </a:lnTo>
                  <a:lnTo>
                    <a:pt x="106" y="477"/>
                  </a:lnTo>
                  <a:lnTo>
                    <a:pt x="126" y="457"/>
                  </a:lnTo>
                  <a:lnTo>
                    <a:pt x="146" y="435"/>
                  </a:lnTo>
                  <a:lnTo>
                    <a:pt x="162" y="409"/>
                  </a:lnTo>
                  <a:lnTo>
                    <a:pt x="175" y="382"/>
                  </a:lnTo>
                  <a:lnTo>
                    <a:pt x="186" y="352"/>
                  </a:lnTo>
                  <a:lnTo>
                    <a:pt x="196" y="320"/>
                  </a:lnTo>
                  <a:lnTo>
                    <a:pt x="203" y="285"/>
                  </a:lnTo>
                  <a:lnTo>
                    <a:pt x="206" y="244"/>
                  </a:lnTo>
                  <a:lnTo>
                    <a:pt x="205" y="198"/>
                  </a:lnTo>
                  <a:lnTo>
                    <a:pt x="197" y="146"/>
                  </a:lnTo>
                  <a:lnTo>
                    <a:pt x="180" y="87"/>
                  </a:lnTo>
                  <a:lnTo>
                    <a:pt x="155" y="20"/>
                  </a:lnTo>
                  <a:lnTo>
                    <a:pt x="153" y="18"/>
                  </a:lnTo>
                  <a:lnTo>
                    <a:pt x="150" y="13"/>
                  </a:lnTo>
                  <a:lnTo>
                    <a:pt x="147" y="7"/>
                  </a:lnTo>
                  <a:lnTo>
                    <a:pt x="145" y="3"/>
                  </a:lnTo>
                  <a:lnTo>
                    <a:pt x="144" y="0"/>
                  </a:lnTo>
                  <a:lnTo>
                    <a:pt x="144" y="2"/>
                  </a:lnTo>
                  <a:lnTo>
                    <a:pt x="144" y="9"/>
                  </a:lnTo>
                  <a:lnTo>
                    <a:pt x="144" y="8"/>
                  </a:lnTo>
                  <a:lnTo>
                    <a:pt x="143" y="5"/>
                  </a:lnTo>
                  <a:lnTo>
                    <a:pt x="143" y="4"/>
                  </a:lnTo>
                  <a:lnTo>
                    <a:pt x="142" y="6"/>
                  </a:lnTo>
                  <a:lnTo>
                    <a:pt x="141" y="8"/>
                  </a:lnTo>
                  <a:close/>
                </a:path>
              </a:pathLst>
            </a:custGeom>
            <a:solidFill>
              <a:srgbClr val="000000"/>
            </a:solidFill>
            <a:ln w="9525">
              <a:noFill/>
              <a:round/>
              <a:headEnd/>
              <a:tailEnd/>
            </a:ln>
          </p:spPr>
          <p:txBody>
            <a:bodyPr/>
            <a:lstStyle/>
            <a:p>
              <a:endParaRPr lang="ar-SA"/>
            </a:p>
          </p:txBody>
        </p:sp>
        <p:sp>
          <p:nvSpPr>
            <p:cNvPr id="47" name="Freeform 104"/>
            <p:cNvSpPr>
              <a:spLocks/>
            </p:cNvSpPr>
            <p:nvPr/>
          </p:nvSpPr>
          <p:spPr bwMode="auto">
            <a:xfrm>
              <a:off x="2446" y="1565"/>
              <a:ext cx="327" cy="635"/>
            </a:xfrm>
            <a:custGeom>
              <a:avLst/>
              <a:gdLst>
                <a:gd name="T0" fmla="*/ 88 w 327"/>
                <a:gd name="T1" fmla="*/ 635 h 635"/>
                <a:gd name="T2" fmla="*/ 87 w 327"/>
                <a:gd name="T3" fmla="*/ 631 h 635"/>
                <a:gd name="T4" fmla="*/ 82 w 327"/>
                <a:gd name="T5" fmla="*/ 621 h 635"/>
                <a:gd name="T6" fmla="*/ 78 w 327"/>
                <a:gd name="T7" fmla="*/ 603 h 635"/>
                <a:gd name="T8" fmla="*/ 73 w 327"/>
                <a:gd name="T9" fmla="*/ 580 h 635"/>
                <a:gd name="T10" fmla="*/ 69 w 327"/>
                <a:gd name="T11" fmla="*/ 551 h 635"/>
                <a:gd name="T12" fmla="*/ 66 w 327"/>
                <a:gd name="T13" fmla="*/ 518 h 635"/>
                <a:gd name="T14" fmla="*/ 66 w 327"/>
                <a:gd name="T15" fmla="*/ 479 h 635"/>
                <a:gd name="T16" fmla="*/ 69 w 327"/>
                <a:gd name="T17" fmla="*/ 436 h 635"/>
                <a:gd name="T18" fmla="*/ 76 w 327"/>
                <a:gd name="T19" fmla="*/ 389 h 635"/>
                <a:gd name="T20" fmla="*/ 90 w 327"/>
                <a:gd name="T21" fmla="*/ 340 h 635"/>
                <a:gd name="T22" fmla="*/ 108 w 327"/>
                <a:gd name="T23" fmla="*/ 288 h 635"/>
                <a:gd name="T24" fmla="*/ 134 w 327"/>
                <a:gd name="T25" fmla="*/ 233 h 635"/>
                <a:gd name="T26" fmla="*/ 168 w 327"/>
                <a:gd name="T27" fmla="*/ 176 h 635"/>
                <a:gd name="T28" fmla="*/ 211 w 327"/>
                <a:gd name="T29" fmla="*/ 118 h 635"/>
                <a:gd name="T30" fmla="*/ 264 w 327"/>
                <a:gd name="T31" fmla="*/ 59 h 635"/>
                <a:gd name="T32" fmla="*/ 327 w 327"/>
                <a:gd name="T33" fmla="*/ 0 h 635"/>
                <a:gd name="T34" fmla="*/ 182 w 327"/>
                <a:gd name="T35" fmla="*/ 60 h 635"/>
                <a:gd name="T36" fmla="*/ 178 w 327"/>
                <a:gd name="T37" fmla="*/ 62 h 635"/>
                <a:gd name="T38" fmla="*/ 168 w 327"/>
                <a:gd name="T39" fmla="*/ 69 h 635"/>
                <a:gd name="T40" fmla="*/ 153 w 327"/>
                <a:gd name="T41" fmla="*/ 82 h 635"/>
                <a:gd name="T42" fmla="*/ 133 w 327"/>
                <a:gd name="T43" fmla="*/ 98 h 635"/>
                <a:gd name="T44" fmla="*/ 111 w 327"/>
                <a:gd name="T45" fmla="*/ 119 h 635"/>
                <a:gd name="T46" fmla="*/ 89 w 327"/>
                <a:gd name="T47" fmla="*/ 145 h 635"/>
                <a:gd name="T48" fmla="*/ 65 w 327"/>
                <a:gd name="T49" fmla="*/ 174 h 635"/>
                <a:gd name="T50" fmla="*/ 44 w 327"/>
                <a:gd name="T51" fmla="*/ 209 h 635"/>
                <a:gd name="T52" fmla="*/ 25 w 327"/>
                <a:gd name="T53" fmla="*/ 248 h 635"/>
                <a:gd name="T54" fmla="*/ 11 w 327"/>
                <a:gd name="T55" fmla="*/ 291 h 635"/>
                <a:gd name="T56" fmla="*/ 2 w 327"/>
                <a:gd name="T57" fmla="*/ 338 h 635"/>
                <a:gd name="T58" fmla="*/ 0 w 327"/>
                <a:gd name="T59" fmla="*/ 389 h 635"/>
                <a:gd name="T60" fmla="*/ 6 w 327"/>
                <a:gd name="T61" fmla="*/ 445 h 635"/>
                <a:gd name="T62" fmla="*/ 22 w 327"/>
                <a:gd name="T63" fmla="*/ 505 h 635"/>
                <a:gd name="T64" fmla="*/ 49 w 327"/>
                <a:gd name="T65" fmla="*/ 568 h 635"/>
                <a:gd name="T66" fmla="*/ 88 w 327"/>
                <a:gd name="T67" fmla="*/ 635 h 63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27"/>
                <a:gd name="T103" fmla="*/ 0 h 635"/>
                <a:gd name="T104" fmla="*/ 327 w 327"/>
                <a:gd name="T105" fmla="*/ 635 h 63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27" h="635">
                  <a:moveTo>
                    <a:pt x="88" y="635"/>
                  </a:moveTo>
                  <a:lnTo>
                    <a:pt x="87" y="631"/>
                  </a:lnTo>
                  <a:lnTo>
                    <a:pt x="82" y="621"/>
                  </a:lnTo>
                  <a:lnTo>
                    <a:pt x="78" y="603"/>
                  </a:lnTo>
                  <a:lnTo>
                    <a:pt x="73" y="580"/>
                  </a:lnTo>
                  <a:lnTo>
                    <a:pt x="69" y="551"/>
                  </a:lnTo>
                  <a:lnTo>
                    <a:pt x="66" y="518"/>
                  </a:lnTo>
                  <a:lnTo>
                    <a:pt x="66" y="479"/>
                  </a:lnTo>
                  <a:lnTo>
                    <a:pt x="69" y="436"/>
                  </a:lnTo>
                  <a:lnTo>
                    <a:pt x="76" y="389"/>
                  </a:lnTo>
                  <a:lnTo>
                    <a:pt x="90" y="340"/>
                  </a:lnTo>
                  <a:lnTo>
                    <a:pt x="108" y="288"/>
                  </a:lnTo>
                  <a:lnTo>
                    <a:pt x="134" y="233"/>
                  </a:lnTo>
                  <a:lnTo>
                    <a:pt x="168" y="176"/>
                  </a:lnTo>
                  <a:lnTo>
                    <a:pt x="211" y="118"/>
                  </a:lnTo>
                  <a:lnTo>
                    <a:pt x="264" y="59"/>
                  </a:lnTo>
                  <a:lnTo>
                    <a:pt x="327" y="0"/>
                  </a:lnTo>
                  <a:lnTo>
                    <a:pt x="182" y="60"/>
                  </a:lnTo>
                  <a:lnTo>
                    <a:pt x="178" y="62"/>
                  </a:lnTo>
                  <a:lnTo>
                    <a:pt x="168" y="69"/>
                  </a:lnTo>
                  <a:lnTo>
                    <a:pt x="153" y="82"/>
                  </a:lnTo>
                  <a:lnTo>
                    <a:pt x="133" y="98"/>
                  </a:lnTo>
                  <a:lnTo>
                    <a:pt x="111" y="119"/>
                  </a:lnTo>
                  <a:lnTo>
                    <a:pt x="89" y="145"/>
                  </a:lnTo>
                  <a:lnTo>
                    <a:pt x="65" y="174"/>
                  </a:lnTo>
                  <a:lnTo>
                    <a:pt x="44" y="209"/>
                  </a:lnTo>
                  <a:lnTo>
                    <a:pt x="25" y="248"/>
                  </a:lnTo>
                  <a:lnTo>
                    <a:pt x="11" y="291"/>
                  </a:lnTo>
                  <a:lnTo>
                    <a:pt x="2" y="338"/>
                  </a:lnTo>
                  <a:lnTo>
                    <a:pt x="0" y="389"/>
                  </a:lnTo>
                  <a:lnTo>
                    <a:pt x="6" y="445"/>
                  </a:lnTo>
                  <a:lnTo>
                    <a:pt x="22" y="505"/>
                  </a:lnTo>
                  <a:lnTo>
                    <a:pt x="49" y="568"/>
                  </a:lnTo>
                  <a:lnTo>
                    <a:pt x="88" y="635"/>
                  </a:lnTo>
                  <a:close/>
                </a:path>
              </a:pathLst>
            </a:custGeom>
            <a:solidFill>
              <a:schemeClr val="folHlink"/>
            </a:solidFill>
            <a:ln w="9525">
              <a:noFill/>
              <a:round/>
              <a:headEnd/>
              <a:tailEnd/>
            </a:ln>
          </p:spPr>
          <p:txBody>
            <a:bodyPr/>
            <a:lstStyle/>
            <a:p>
              <a:endParaRPr lang="ar-SA"/>
            </a:p>
          </p:txBody>
        </p:sp>
        <p:sp>
          <p:nvSpPr>
            <p:cNvPr id="48" name="Freeform 105"/>
            <p:cNvSpPr>
              <a:spLocks/>
            </p:cNvSpPr>
            <p:nvPr/>
          </p:nvSpPr>
          <p:spPr bwMode="auto">
            <a:xfrm>
              <a:off x="2596" y="2150"/>
              <a:ext cx="680" cy="202"/>
            </a:xfrm>
            <a:custGeom>
              <a:avLst/>
              <a:gdLst>
                <a:gd name="T0" fmla="*/ 47 w 680"/>
                <a:gd name="T1" fmla="*/ 2 h 202"/>
                <a:gd name="T2" fmla="*/ 50 w 680"/>
                <a:gd name="T3" fmla="*/ 2 h 202"/>
                <a:gd name="T4" fmla="*/ 60 w 680"/>
                <a:gd name="T5" fmla="*/ 1 h 202"/>
                <a:gd name="T6" fmla="*/ 76 w 680"/>
                <a:gd name="T7" fmla="*/ 0 h 202"/>
                <a:gd name="T8" fmla="*/ 99 w 680"/>
                <a:gd name="T9" fmla="*/ 0 h 202"/>
                <a:gd name="T10" fmla="*/ 126 w 680"/>
                <a:gd name="T11" fmla="*/ 1 h 202"/>
                <a:gd name="T12" fmla="*/ 159 w 680"/>
                <a:gd name="T13" fmla="*/ 3 h 202"/>
                <a:gd name="T14" fmla="*/ 196 w 680"/>
                <a:gd name="T15" fmla="*/ 7 h 202"/>
                <a:gd name="T16" fmla="*/ 238 w 680"/>
                <a:gd name="T17" fmla="*/ 14 h 202"/>
                <a:gd name="T18" fmla="*/ 283 w 680"/>
                <a:gd name="T19" fmla="*/ 24 h 202"/>
                <a:gd name="T20" fmla="*/ 333 w 680"/>
                <a:gd name="T21" fmla="*/ 36 h 202"/>
                <a:gd name="T22" fmla="*/ 385 w 680"/>
                <a:gd name="T23" fmla="*/ 52 h 202"/>
                <a:gd name="T24" fmla="*/ 440 w 680"/>
                <a:gd name="T25" fmla="*/ 71 h 202"/>
                <a:gd name="T26" fmla="*/ 497 w 680"/>
                <a:gd name="T27" fmla="*/ 97 h 202"/>
                <a:gd name="T28" fmla="*/ 557 w 680"/>
                <a:gd name="T29" fmla="*/ 126 h 202"/>
                <a:gd name="T30" fmla="*/ 618 w 680"/>
                <a:gd name="T31" fmla="*/ 161 h 202"/>
                <a:gd name="T32" fmla="*/ 680 w 680"/>
                <a:gd name="T33" fmla="*/ 202 h 202"/>
                <a:gd name="T34" fmla="*/ 678 w 680"/>
                <a:gd name="T35" fmla="*/ 202 h 202"/>
                <a:gd name="T36" fmla="*/ 673 w 680"/>
                <a:gd name="T37" fmla="*/ 202 h 202"/>
                <a:gd name="T38" fmla="*/ 664 w 680"/>
                <a:gd name="T39" fmla="*/ 202 h 202"/>
                <a:gd name="T40" fmla="*/ 652 w 680"/>
                <a:gd name="T41" fmla="*/ 201 h 202"/>
                <a:gd name="T42" fmla="*/ 637 w 680"/>
                <a:gd name="T43" fmla="*/ 200 h 202"/>
                <a:gd name="T44" fmla="*/ 619 w 680"/>
                <a:gd name="T45" fmla="*/ 200 h 202"/>
                <a:gd name="T46" fmla="*/ 600 w 680"/>
                <a:gd name="T47" fmla="*/ 198 h 202"/>
                <a:gd name="T48" fmla="*/ 579 w 680"/>
                <a:gd name="T49" fmla="*/ 197 h 202"/>
                <a:gd name="T50" fmla="*/ 555 w 680"/>
                <a:gd name="T51" fmla="*/ 195 h 202"/>
                <a:gd name="T52" fmla="*/ 531 w 680"/>
                <a:gd name="T53" fmla="*/ 192 h 202"/>
                <a:gd name="T54" fmla="*/ 505 w 680"/>
                <a:gd name="T55" fmla="*/ 189 h 202"/>
                <a:gd name="T56" fmla="*/ 480 w 680"/>
                <a:gd name="T57" fmla="*/ 186 h 202"/>
                <a:gd name="T58" fmla="*/ 453 w 680"/>
                <a:gd name="T59" fmla="*/ 180 h 202"/>
                <a:gd name="T60" fmla="*/ 427 w 680"/>
                <a:gd name="T61" fmla="*/ 176 h 202"/>
                <a:gd name="T62" fmla="*/ 400 w 680"/>
                <a:gd name="T63" fmla="*/ 170 h 202"/>
                <a:gd name="T64" fmla="*/ 375 w 680"/>
                <a:gd name="T65" fmla="*/ 164 h 202"/>
                <a:gd name="T66" fmla="*/ 335 w 680"/>
                <a:gd name="T67" fmla="*/ 155 h 202"/>
                <a:gd name="T68" fmla="*/ 297 w 680"/>
                <a:gd name="T69" fmla="*/ 147 h 202"/>
                <a:gd name="T70" fmla="*/ 261 w 680"/>
                <a:gd name="T71" fmla="*/ 141 h 202"/>
                <a:gd name="T72" fmla="*/ 226 w 680"/>
                <a:gd name="T73" fmla="*/ 137 h 202"/>
                <a:gd name="T74" fmla="*/ 193 w 680"/>
                <a:gd name="T75" fmla="*/ 134 h 202"/>
                <a:gd name="T76" fmla="*/ 162 w 680"/>
                <a:gd name="T77" fmla="*/ 133 h 202"/>
                <a:gd name="T78" fmla="*/ 133 w 680"/>
                <a:gd name="T79" fmla="*/ 132 h 202"/>
                <a:gd name="T80" fmla="*/ 107 w 680"/>
                <a:gd name="T81" fmla="*/ 132 h 202"/>
                <a:gd name="T82" fmla="*/ 83 w 680"/>
                <a:gd name="T83" fmla="*/ 133 h 202"/>
                <a:gd name="T84" fmla="*/ 62 w 680"/>
                <a:gd name="T85" fmla="*/ 134 h 202"/>
                <a:gd name="T86" fmla="*/ 44 w 680"/>
                <a:gd name="T87" fmla="*/ 135 h 202"/>
                <a:gd name="T88" fmla="*/ 28 w 680"/>
                <a:gd name="T89" fmla="*/ 137 h 202"/>
                <a:gd name="T90" fmla="*/ 16 w 680"/>
                <a:gd name="T91" fmla="*/ 138 h 202"/>
                <a:gd name="T92" fmla="*/ 7 w 680"/>
                <a:gd name="T93" fmla="*/ 140 h 202"/>
                <a:gd name="T94" fmla="*/ 2 w 680"/>
                <a:gd name="T95" fmla="*/ 141 h 202"/>
                <a:gd name="T96" fmla="*/ 0 w 680"/>
                <a:gd name="T97" fmla="*/ 141 h 202"/>
                <a:gd name="T98" fmla="*/ 47 w 680"/>
                <a:gd name="T99" fmla="*/ 2 h 20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80"/>
                <a:gd name="T151" fmla="*/ 0 h 202"/>
                <a:gd name="T152" fmla="*/ 680 w 680"/>
                <a:gd name="T153" fmla="*/ 202 h 20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80" h="202">
                  <a:moveTo>
                    <a:pt x="47" y="2"/>
                  </a:moveTo>
                  <a:lnTo>
                    <a:pt x="50" y="2"/>
                  </a:lnTo>
                  <a:lnTo>
                    <a:pt x="60" y="1"/>
                  </a:lnTo>
                  <a:lnTo>
                    <a:pt x="76" y="0"/>
                  </a:lnTo>
                  <a:lnTo>
                    <a:pt x="99" y="0"/>
                  </a:lnTo>
                  <a:lnTo>
                    <a:pt x="126" y="1"/>
                  </a:lnTo>
                  <a:lnTo>
                    <a:pt x="159" y="3"/>
                  </a:lnTo>
                  <a:lnTo>
                    <a:pt x="196" y="7"/>
                  </a:lnTo>
                  <a:lnTo>
                    <a:pt x="238" y="14"/>
                  </a:lnTo>
                  <a:lnTo>
                    <a:pt x="283" y="24"/>
                  </a:lnTo>
                  <a:lnTo>
                    <a:pt x="333" y="36"/>
                  </a:lnTo>
                  <a:lnTo>
                    <a:pt x="385" y="52"/>
                  </a:lnTo>
                  <a:lnTo>
                    <a:pt x="440" y="71"/>
                  </a:lnTo>
                  <a:lnTo>
                    <a:pt x="497" y="97"/>
                  </a:lnTo>
                  <a:lnTo>
                    <a:pt x="557" y="126"/>
                  </a:lnTo>
                  <a:lnTo>
                    <a:pt x="618" y="161"/>
                  </a:lnTo>
                  <a:lnTo>
                    <a:pt x="680" y="202"/>
                  </a:lnTo>
                  <a:lnTo>
                    <a:pt x="678" y="202"/>
                  </a:lnTo>
                  <a:lnTo>
                    <a:pt x="673" y="202"/>
                  </a:lnTo>
                  <a:lnTo>
                    <a:pt x="664" y="202"/>
                  </a:lnTo>
                  <a:lnTo>
                    <a:pt x="652" y="201"/>
                  </a:lnTo>
                  <a:lnTo>
                    <a:pt x="637" y="200"/>
                  </a:lnTo>
                  <a:lnTo>
                    <a:pt x="619" y="200"/>
                  </a:lnTo>
                  <a:lnTo>
                    <a:pt x="600" y="198"/>
                  </a:lnTo>
                  <a:lnTo>
                    <a:pt x="579" y="197"/>
                  </a:lnTo>
                  <a:lnTo>
                    <a:pt x="555" y="195"/>
                  </a:lnTo>
                  <a:lnTo>
                    <a:pt x="531" y="192"/>
                  </a:lnTo>
                  <a:lnTo>
                    <a:pt x="505" y="189"/>
                  </a:lnTo>
                  <a:lnTo>
                    <a:pt x="480" y="186"/>
                  </a:lnTo>
                  <a:lnTo>
                    <a:pt x="453" y="180"/>
                  </a:lnTo>
                  <a:lnTo>
                    <a:pt x="427" y="176"/>
                  </a:lnTo>
                  <a:lnTo>
                    <a:pt x="400" y="170"/>
                  </a:lnTo>
                  <a:lnTo>
                    <a:pt x="375" y="164"/>
                  </a:lnTo>
                  <a:lnTo>
                    <a:pt x="335" y="155"/>
                  </a:lnTo>
                  <a:lnTo>
                    <a:pt x="297" y="147"/>
                  </a:lnTo>
                  <a:lnTo>
                    <a:pt x="261" y="141"/>
                  </a:lnTo>
                  <a:lnTo>
                    <a:pt x="226" y="137"/>
                  </a:lnTo>
                  <a:lnTo>
                    <a:pt x="193" y="134"/>
                  </a:lnTo>
                  <a:lnTo>
                    <a:pt x="162" y="133"/>
                  </a:lnTo>
                  <a:lnTo>
                    <a:pt x="133" y="132"/>
                  </a:lnTo>
                  <a:lnTo>
                    <a:pt x="107" y="132"/>
                  </a:lnTo>
                  <a:lnTo>
                    <a:pt x="83" y="133"/>
                  </a:lnTo>
                  <a:lnTo>
                    <a:pt x="62" y="134"/>
                  </a:lnTo>
                  <a:lnTo>
                    <a:pt x="44" y="135"/>
                  </a:lnTo>
                  <a:lnTo>
                    <a:pt x="28" y="137"/>
                  </a:lnTo>
                  <a:lnTo>
                    <a:pt x="16" y="138"/>
                  </a:lnTo>
                  <a:lnTo>
                    <a:pt x="7" y="140"/>
                  </a:lnTo>
                  <a:lnTo>
                    <a:pt x="2" y="141"/>
                  </a:lnTo>
                  <a:lnTo>
                    <a:pt x="0" y="141"/>
                  </a:lnTo>
                  <a:lnTo>
                    <a:pt x="47" y="2"/>
                  </a:lnTo>
                  <a:close/>
                </a:path>
              </a:pathLst>
            </a:custGeom>
            <a:solidFill>
              <a:schemeClr val="folHlink"/>
            </a:solidFill>
            <a:ln w="9525">
              <a:noFill/>
              <a:round/>
              <a:headEnd/>
              <a:tailEnd/>
            </a:ln>
          </p:spPr>
          <p:txBody>
            <a:bodyPr/>
            <a:lstStyle/>
            <a:p>
              <a:endParaRPr lang="ar-SA"/>
            </a:p>
          </p:txBody>
        </p:sp>
        <p:sp>
          <p:nvSpPr>
            <p:cNvPr id="49" name="Freeform 106"/>
            <p:cNvSpPr>
              <a:spLocks/>
            </p:cNvSpPr>
            <p:nvPr/>
          </p:nvSpPr>
          <p:spPr bwMode="auto">
            <a:xfrm>
              <a:off x="3076" y="1955"/>
              <a:ext cx="168" cy="371"/>
            </a:xfrm>
            <a:custGeom>
              <a:avLst/>
              <a:gdLst>
                <a:gd name="T0" fmla="*/ 27 w 168"/>
                <a:gd name="T1" fmla="*/ 2 h 371"/>
                <a:gd name="T2" fmla="*/ 27 w 168"/>
                <a:gd name="T3" fmla="*/ 5 h 371"/>
                <a:gd name="T4" fmla="*/ 25 w 168"/>
                <a:gd name="T5" fmla="*/ 11 h 371"/>
                <a:gd name="T6" fmla="*/ 24 w 168"/>
                <a:gd name="T7" fmla="*/ 21 h 371"/>
                <a:gd name="T8" fmla="*/ 22 w 168"/>
                <a:gd name="T9" fmla="*/ 34 h 371"/>
                <a:gd name="T10" fmla="*/ 22 w 168"/>
                <a:gd name="T11" fmla="*/ 50 h 371"/>
                <a:gd name="T12" fmla="*/ 22 w 168"/>
                <a:gd name="T13" fmla="*/ 70 h 371"/>
                <a:gd name="T14" fmla="*/ 23 w 168"/>
                <a:gd name="T15" fmla="*/ 91 h 371"/>
                <a:gd name="T16" fmla="*/ 26 w 168"/>
                <a:gd name="T17" fmla="*/ 117 h 371"/>
                <a:gd name="T18" fmla="*/ 32 w 168"/>
                <a:gd name="T19" fmla="*/ 143 h 371"/>
                <a:gd name="T20" fmla="*/ 40 w 168"/>
                <a:gd name="T21" fmla="*/ 172 h 371"/>
                <a:gd name="T22" fmla="*/ 52 w 168"/>
                <a:gd name="T23" fmla="*/ 202 h 371"/>
                <a:gd name="T24" fmla="*/ 66 w 168"/>
                <a:gd name="T25" fmla="*/ 234 h 371"/>
                <a:gd name="T26" fmla="*/ 84 w 168"/>
                <a:gd name="T27" fmla="*/ 267 h 371"/>
                <a:gd name="T28" fmla="*/ 108 w 168"/>
                <a:gd name="T29" fmla="*/ 301 h 371"/>
                <a:gd name="T30" fmla="*/ 135 w 168"/>
                <a:gd name="T31" fmla="*/ 336 h 371"/>
                <a:gd name="T32" fmla="*/ 168 w 168"/>
                <a:gd name="T33" fmla="*/ 371 h 371"/>
                <a:gd name="T34" fmla="*/ 165 w 168"/>
                <a:gd name="T35" fmla="*/ 370 h 371"/>
                <a:gd name="T36" fmla="*/ 158 w 168"/>
                <a:gd name="T37" fmla="*/ 368 h 371"/>
                <a:gd name="T38" fmla="*/ 148 w 168"/>
                <a:gd name="T39" fmla="*/ 364 h 371"/>
                <a:gd name="T40" fmla="*/ 140 w 168"/>
                <a:gd name="T41" fmla="*/ 358 h 371"/>
                <a:gd name="T42" fmla="*/ 137 w 168"/>
                <a:gd name="T43" fmla="*/ 355 h 371"/>
                <a:gd name="T44" fmla="*/ 130 w 168"/>
                <a:gd name="T45" fmla="*/ 349 h 371"/>
                <a:gd name="T46" fmla="*/ 121 w 168"/>
                <a:gd name="T47" fmla="*/ 340 h 371"/>
                <a:gd name="T48" fmla="*/ 110 w 168"/>
                <a:gd name="T49" fmla="*/ 329 h 371"/>
                <a:gd name="T50" fmla="*/ 98 w 168"/>
                <a:gd name="T51" fmla="*/ 314 h 371"/>
                <a:gd name="T52" fmla="*/ 83 w 168"/>
                <a:gd name="T53" fmla="*/ 298 h 371"/>
                <a:gd name="T54" fmla="*/ 70 w 168"/>
                <a:gd name="T55" fmla="*/ 280 h 371"/>
                <a:gd name="T56" fmla="*/ 56 w 168"/>
                <a:gd name="T57" fmla="*/ 258 h 371"/>
                <a:gd name="T58" fmla="*/ 41 w 168"/>
                <a:gd name="T59" fmla="*/ 235 h 371"/>
                <a:gd name="T60" fmla="*/ 29 w 168"/>
                <a:gd name="T61" fmla="*/ 209 h 371"/>
                <a:gd name="T62" fmla="*/ 18 w 168"/>
                <a:gd name="T63" fmla="*/ 183 h 371"/>
                <a:gd name="T64" fmla="*/ 9 w 168"/>
                <a:gd name="T65" fmla="*/ 153 h 371"/>
                <a:gd name="T66" fmla="*/ 3 w 168"/>
                <a:gd name="T67" fmla="*/ 122 h 371"/>
                <a:gd name="T68" fmla="*/ 0 w 168"/>
                <a:gd name="T69" fmla="*/ 88 h 371"/>
                <a:gd name="T70" fmla="*/ 0 w 168"/>
                <a:gd name="T71" fmla="*/ 53 h 371"/>
                <a:gd name="T72" fmla="*/ 5 w 168"/>
                <a:gd name="T73" fmla="*/ 17 h 371"/>
                <a:gd name="T74" fmla="*/ 8 w 168"/>
                <a:gd name="T75" fmla="*/ 10 h 371"/>
                <a:gd name="T76" fmla="*/ 13 w 168"/>
                <a:gd name="T77" fmla="*/ 4 h 371"/>
                <a:gd name="T78" fmla="*/ 20 w 168"/>
                <a:gd name="T79" fmla="*/ 0 h 371"/>
                <a:gd name="T80" fmla="*/ 27 w 168"/>
                <a:gd name="T81" fmla="*/ 2 h 37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68"/>
                <a:gd name="T124" fmla="*/ 0 h 371"/>
                <a:gd name="T125" fmla="*/ 168 w 168"/>
                <a:gd name="T126" fmla="*/ 371 h 37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68" h="371">
                  <a:moveTo>
                    <a:pt x="27" y="2"/>
                  </a:moveTo>
                  <a:lnTo>
                    <a:pt x="27" y="5"/>
                  </a:lnTo>
                  <a:lnTo>
                    <a:pt x="25" y="11"/>
                  </a:lnTo>
                  <a:lnTo>
                    <a:pt x="24" y="21"/>
                  </a:lnTo>
                  <a:lnTo>
                    <a:pt x="22" y="34"/>
                  </a:lnTo>
                  <a:lnTo>
                    <a:pt x="22" y="50"/>
                  </a:lnTo>
                  <a:lnTo>
                    <a:pt x="22" y="70"/>
                  </a:lnTo>
                  <a:lnTo>
                    <a:pt x="23" y="91"/>
                  </a:lnTo>
                  <a:lnTo>
                    <a:pt x="26" y="117"/>
                  </a:lnTo>
                  <a:lnTo>
                    <a:pt x="32" y="143"/>
                  </a:lnTo>
                  <a:lnTo>
                    <a:pt x="40" y="172"/>
                  </a:lnTo>
                  <a:lnTo>
                    <a:pt x="52" y="202"/>
                  </a:lnTo>
                  <a:lnTo>
                    <a:pt x="66" y="234"/>
                  </a:lnTo>
                  <a:lnTo>
                    <a:pt x="84" y="267"/>
                  </a:lnTo>
                  <a:lnTo>
                    <a:pt x="108" y="301"/>
                  </a:lnTo>
                  <a:lnTo>
                    <a:pt x="135" y="336"/>
                  </a:lnTo>
                  <a:lnTo>
                    <a:pt x="168" y="371"/>
                  </a:lnTo>
                  <a:lnTo>
                    <a:pt x="165" y="370"/>
                  </a:lnTo>
                  <a:lnTo>
                    <a:pt x="158" y="368"/>
                  </a:lnTo>
                  <a:lnTo>
                    <a:pt x="148" y="364"/>
                  </a:lnTo>
                  <a:lnTo>
                    <a:pt x="140" y="358"/>
                  </a:lnTo>
                  <a:lnTo>
                    <a:pt x="137" y="355"/>
                  </a:lnTo>
                  <a:lnTo>
                    <a:pt x="130" y="349"/>
                  </a:lnTo>
                  <a:lnTo>
                    <a:pt x="121" y="340"/>
                  </a:lnTo>
                  <a:lnTo>
                    <a:pt x="110" y="329"/>
                  </a:lnTo>
                  <a:lnTo>
                    <a:pt x="98" y="314"/>
                  </a:lnTo>
                  <a:lnTo>
                    <a:pt x="83" y="298"/>
                  </a:lnTo>
                  <a:lnTo>
                    <a:pt x="70" y="280"/>
                  </a:lnTo>
                  <a:lnTo>
                    <a:pt x="56" y="258"/>
                  </a:lnTo>
                  <a:lnTo>
                    <a:pt x="41" y="235"/>
                  </a:lnTo>
                  <a:lnTo>
                    <a:pt x="29" y="209"/>
                  </a:lnTo>
                  <a:lnTo>
                    <a:pt x="18" y="183"/>
                  </a:lnTo>
                  <a:lnTo>
                    <a:pt x="9" y="153"/>
                  </a:lnTo>
                  <a:lnTo>
                    <a:pt x="3" y="122"/>
                  </a:lnTo>
                  <a:lnTo>
                    <a:pt x="0" y="88"/>
                  </a:lnTo>
                  <a:lnTo>
                    <a:pt x="0" y="53"/>
                  </a:lnTo>
                  <a:lnTo>
                    <a:pt x="5" y="17"/>
                  </a:lnTo>
                  <a:lnTo>
                    <a:pt x="8" y="10"/>
                  </a:lnTo>
                  <a:lnTo>
                    <a:pt x="13" y="4"/>
                  </a:lnTo>
                  <a:lnTo>
                    <a:pt x="20" y="0"/>
                  </a:lnTo>
                  <a:lnTo>
                    <a:pt x="27" y="2"/>
                  </a:lnTo>
                  <a:close/>
                </a:path>
              </a:pathLst>
            </a:custGeom>
            <a:solidFill>
              <a:srgbClr val="000000"/>
            </a:solidFill>
            <a:ln w="9525">
              <a:noFill/>
              <a:round/>
              <a:headEnd/>
              <a:tailEnd/>
            </a:ln>
          </p:spPr>
          <p:txBody>
            <a:bodyPr/>
            <a:lstStyle/>
            <a:p>
              <a:endParaRPr lang="ar-SA"/>
            </a:p>
          </p:txBody>
        </p:sp>
        <p:sp>
          <p:nvSpPr>
            <p:cNvPr id="50" name="Freeform 107"/>
            <p:cNvSpPr>
              <a:spLocks/>
            </p:cNvSpPr>
            <p:nvPr/>
          </p:nvSpPr>
          <p:spPr bwMode="auto">
            <a:xfrm>
              <a:off x="2433" y="1610"/>
              <a:ext cx="218" cy="570"/>
            </a:xfrm>
            <a:custGeom>
              <a:avLst/>
              <a:gdLst>
                <a:gd name="T0" fmla="*/ 204 w 218"/>
                <a:gd name="T1" fmla="*/ 0 h 570"/>
                <a:gd name="T2" fmla="*/ 200 w 218"/>
                <a:gd name="T3" fmla="*/ 3 h 570"/>
                <a:gd name="T4" fmla="*/ 190 w 218"/>
                <a:gd name="T5" fmla="*/ 10 h 570"/>
                <a:gd name="T6" fmla="*/ 175 w 218"/>
                <a:gd name="T7" fmla="*/ 23 h 570"/>
                <a:gd name="T8" fmla="*/ 156 w 218"/>
                <a:gd name="T9" fmla="*/ 41 h 570"/>
                <a:gd name="T10" fmla="*/ 133 w 218"/>
                <a:gd name="T11" fmla="*/ 63 h 570"/>
                <a:gd name="T12" fmla="*/ 109 w 218"/>
                <a:gd name="T13" fmla="*/ 90 h 570"/>
                <a:gd name="T14" fmla="*/ 84 w 218"/>
                <a:gd name="T15" fmla="*/ 119 h 570"/>
                <a:gd name="T16" fmla="*/ 61 w 218"/>
                <a:gd name="T17" fmla="*/ 154 h 570"/>
                <a:gd name="T18" fmla="*/ 39 w 218"/>
                <a:gd name="T19" fmla="*/ 193 h 570"/>
                <a:gd name="T20" fmla="*/ 21 w 218"/>
                <a:gd name="T21" fmla="*/ 233 h 570"/>
                <a:gd name="T22" fmla="*/ 8 w 218"/>
                <a:gd name="T23" fmla="*/ 279 h 570"/>
                <a:gd name="T24" fmla="*/ 0 w 218"/>
                <a:gd name="T25" fmla="*/ 327 h 570"/>
                <a:gd name="T26" fmla="*/ 0 w 218"/>
                <a:gd name="T27" fmla="*/ 378 h 570"/>
                <a:gd name="T28" fmla="*/ 7 w 218"/>
                <a:gd name="T29" fmla="*/ 431 h 570"/>
                <a:gd name="T30" fmla="*/ 24 w 218"/>
                <a:gd name="T31" fmla="*/ 487 h 570"/>
                <a:gd name="T32" fmla="*/ 53 w 218"/>
                <a:gd name="T33" fmla="*/ 545 h 570"/>
                <a:gd name="T34" fmla="*/ 64 w 218"/>
                <a:gd name="T35" fmla="*/ 563 h 570"/>
                <a:gd name="T36" fmla="*/ 72 w 218"/>
                <a:gd name="T37" fmla="*/ 570 h 570"/>
                <a:gd name="T38" fmla="*/ 77 w 218"/>
                <a:gd name="T39" fmla="*/ 570 h 570"/>
                <a:gd name="T40" fmla="*/ 79 w 218"/>
                <a:gd name="T41" fmla="*/ 568 h 570"/>
                <a:gd name="T42" fmla="*/ 77 w 218"/>
                <a:gd name="T43" fmla="*/ 558 h 570"/>
                <a:gd name="T44" fmla="*/ 70 w 218"/>
                <a:gd name="T45" fmla="*/ 539 h 570"/>
                <a:gd name="T46" fmla="*/ 62 w 218"/>
                <a:gd name="T47" fmla="*/ 517 h 570"/>
                <a:gd name="T48" fmla="*/ 55 w 218"/>
                <a:gd name="T49" fmla="*/ 498 h 570"/>
                <a:gd name="T50" fmla="*/ 50 w 218"/>
                <a:gd name="T51" fmla="*/ 488 h 570"/>
                <a:gd name="T52" fmla="*/ 41 w 218"/>
                <a:gd name="T53" fmla="*/ 470 h 570"/>
                <a:gd name="T54" fmla="*/ 31 w 218"/>
                <a:gd name="T55" fmla="*/ 445 h 570"/>
                <a:gd name="T56" fmla="*/ 22 w 218"/>
                <a:gd name="T57" fmla="*/ 415 h 570"/>
                <a:gd name="T58" fmla="*/ 16 w 218"/>
                <a:gd name="T59" fmla="*/ 378 h 570"/>
                <a:gd name="T60" fmla="*/ 15 w 218"/>
                <a:gd name="T61" fmla="*/ 335 h 570"/>
                <a:gd name="T62" fmla="*/ 22 w 218"/>
                <a:gd name="T63" fmla="*/ 287 h 570"/>
                <a:gd name="T64" fmla="*/ 38 w 218"/>
                <a:gd name="T65" fmla="*/ 234 h 570"/>
                <a:gd name="T66" fmla="*/ 53 w 218"/>
                <a:gd name="T67" fmla="*/ 202 h 570"/>
                <a:gd name="T68" fmla="*/ 69 w 218"/>
                <a:gd name="T69" fmla="*/ 174 h 570"/>
                <a:gd name="T70" fmla="*/ 84 w 218"/>
                <a:gd name="T71" fmla="*/ 152 h 570"/>
                <a:gd name="T72" fmla="*/ 100 w 218"/>
                <a:gd name="T73" fmla="*/ 133 h 570"/>
                <a:gd name="T74" fmla="*/ 112 w 218"/>
                <a:gd name="T75" fmla="*/ 120 h 570"/>
                <a:gd name="T76" fmla="*/ 123 w 218"/>
                <a:gd name="T77" fmla="*/ 111 h 570"/>
                <a:gd name="T78" fmla="*/ 130 w 218"/>
                <a:gd name="T79" fmla="*/ 106 h 570"/>
                <a:gd name="T80" fmla="*/ 132 w 218"/>
                <a:gd name="T81" fmla="*/ 104 h 570"/>
                <a:gd name="T82" fmla="*/ 202 w 218"/>
                <a:gd name="T83" fmla="*/ 32 h 570"/>
                <a:gd name="T84" fmla="*/ 203 w 218"/>
                <a:gd name="T85" fmla="*/ 31 h 570"/>
                <a:gd name="T86" fmla="*/ 208 w 218"/>
                <a:gd name="T87" fmla="*/ 28 h 570"/>
                <a:gd name="T88" fmla="*/ 212 w 218"/>
                <a:gd name="T89" fmla="*/ 22 h 570"/>
                <a:gd name="T90" fmla="*/ 216 w 218"/>
                <a:gd name="T91" fmla="*/ 17 h 570"/>
                <a:gd name="T92" fmla="*/ 218 w 218"/>
                <a:gd name="T93" fmla="*/ 11 h 570"/>
                <a:gd name="T94" fmla="*/ 218 w 218"/>
                <a:gd name="T95" fmla="*/ 6 h 570"/>
                <a:gd name="T96" fmla="*/ 214 w 218"/>
                <a:gd name="T97" fmla="*/ 2 h 570"/>
                <a:gd name="T98" fmla="*/ 204 w 218"/>
                <a:gd name="T99" fmla="*/ 0 h 57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18"/>
                <a:gd name="T151" fmla="*/ 0 h 570"/>
                <a:gd name="T152" fmla="*/ 218 w 218"/>
                <a:gd name="T153" fmla="*/ 570 h 57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18" h="570">
                  <a:moveTo>
                    <a:pt x="204" y="0"/>
                  </a:moveTo>
                  <a:lnTo>
                    <a:pt x="200" y="3"/>
                  </a:lnTo>
                  <a:lnTo>
                    <a:pt x="190" y="10"/>
                  </a:lnTo>
                  <a:lnTo>
                    <a:pt x="175" y="23"/>
                  </a:lnTo>
                  <a:lnTo>
                    <a:pt x="156" y="41"/>
                  </a:lnTo>
                  <a:lnTo>
                    <a:pt x="133" y="63"/>
                  </a:lnTo>
                  <a:lnTo>
                    <a:pt x="109" y="90"/>
                  </a:lnTo>
                  <a:lnTo>
                    <a:pt x="84" y="119"/>
                  </a:lnTo>
                  <a:lnTo>
                    <a:pt x="61" y="154"/>
                  </a:lnTo>
                  <a:lnTo>
                    <a:pt x="39" y="193"/>
                  </a:lnTo>
                  <a:lnTo>
                    <a:pt x="21" y="233"/>
                  </a:lnTo>
                  <a:lnTo>
                    <a:pt x="8" y="279"/>
                  </a:lnTo>
                  <a:lnTo>
                    <a:pt x="0" y="327"/>
                  </a:lnTo>
                  <a:lnTo>
                    <a:pt x="0" y="378"/>
                  </a:lnTo>
                  <a:lnTo>
                    <a:pt x="7" y="431"/>
                  </a:lnTo>
                  <a:lnTo>
                    <a:pt x="24" y="487"/>
                  </a:lnTo>
                  <a:lnTo>
                    <a:pt x="53" y="545"/>
                  </a:lnTo>
                  <a:lnTo>
                    <a:pt x="64" y="563"/>
                  </a:lnTo>
                  <a:lnTo>
                    <a:pt x="72" y="570"/>
                  </a:lnTo>
                  <a:lnTo>
                    <a:pt x="77" y="570"/>
                  </a:lnTo>
                  <a:lnTo>
                    <a:pt x="79" y="568"/>
                  </a:lnTo>
                  <a:lnTo>
                    <a:pt x="77" y="558"/>
                  </a:lnTo>
                  <a:lnTo>
                    <a:pt x="70" y="539"/>
                  </a:lnTo>
                  <a:lnTo>
                    <a:pt x="62" y="517"/>
                  </a:lnTo>
                  <a:lnTo>
                    <a:pt x="55" y="498"/>
                  </a:lnTo>
                  <a:lnTo>
                    <a:pt x="50" y="488"/>
                  </a:lnTo>
                  <a:lnTo>
                    <a:pt x="41" y="470"/>
                  </a:lnTo>
                  <a:lnTo>
                    <a:pt x="31" y="445"/>
                  </a:lnTo>
                  <a:lnTo>
                    <a:pt x="22" y="415"/>
                  </a:lnTo>
                  <a:lnTo>
                    <a:pt x="16" y="378"/>
                  </a:lnTo>
                  <a:lnTo>
                    <a:pt x="15" y="335"/>
                  </a:lnTo>
                  <a:lnTo>
                    <a:pt x="22" y="287"/>
                  </a:lnTo>
                  <a:lnTo>
                    <a:pt x="38" y="234"/>
                  </a:lnTo>
                  <a:lnTo>
                    <a:pt x="53" y="202"/>
                  </a:lnTo>
                  <a:lnTo>
                    <a:pt x="69" y="174"/>
                  </a:lnTo>
                  <a:lnTo>
                    <a:pt x="84" y="152"/>
                  </a:lnTo>
                  <a:lnTo>
                    <a:pt x="100" y="133"/>
                  </a:lnTo>
                  <a:lnTo>
                    <a:pt x="112" y="120"/>
                  </a:lnTo>
                  <a:lnTo>
                    <a:pt x="123" y="111"/>
                  </a:lnTo>
                  <a:lnTo>
                    <a:pt x="130" y="106"/>
                  </a:lnTo>
                  <a:lnTo>
                    <a:pt x="132" y="104"/>
                  </a:lnTo>
                  <a:lnTo>
                    <a:pt x="202" y="32"/>
                  </a:lnTo>
                  <a:lnTo>
                    <a:pt x="203" y="31"/>
                  </a:lnTo>
                  <a:lnTo>
                    <a:pt x="208" y="28"/>
                  </a:lnTo>
                  <a:lnTo>
                    <a:pt x="212" y="22"/>
                  </a:lnTo>
                  <a:lnTo>
                    <a:pt x="216" y="17"/>
                  </a:lnTo>
                  <a:lnTo>
                    <a:pt x="218" y="11"/>
                  </a:lnTo>
                  <a:lnTo>
                    <a:pt x="218" y="6"/>
                  </a:lnTo>
                  <a:lnTo>
                    <a:pt x="214" y="2"/>
                  </a:lnTo>
                  <a:lnTo>
                    <a:pt x="204" y="0"/>
                  </a:lnTo>
                  <a:close/>
                </a:path>
              </a:pathLst>
            </a:custGeom>
            <a:solidFill>
              <a:srgbClr val="000000"/>
            </a:solidFill>
            <a:ln w="9525">
              <a:noFill/>
              <a:round/>
              <a:headEnd/>
              <a:tailEnd/>
            </a:ln>
          </p:spPr>
          <p:txBody>
            <a:bodyPr/>
            <a:lstStyle/>
            <a:p>
              <a:endParaRPr lang="ar-SA"/>
            </a:p>
          </p:txBody>
        </p:sp>
        <p:sp>
          <p:nvSpPr>
            <p:cNvPr id="51" name="Freeform 108"/>
            <p:cNvSpPr>
              <a:spLocks/>
            </p:cNvSpPr>
            <p:nvPr/>
          </p:nvSpPr>
          <p:spPr bwMode="auto">
            <a:xfrm>
              <a:off x="2859" y="1403"/>
              <a:ext cx="53" cy="115"/>
            </a:xfrm>
            <a:custGeom>
              <a:avLst/>
              <a:gdLst>
                <a:gd name="T0" fmla="*/ 23 w 53"/>
                <a:gd name="T1" fmla="*/ 0 h 115"/>
                <a:gd name="T2" fmla="*/ 22 w 53"/>
                <a:gd name="T3" fmla="*/ 12 h 115"/>
                <a:gd name="T4" fmla="*/ 20 w 53"/>
                <a:gd name="T5" fmla="*/ 39 h 115"/>
                <a:gd name="T6" fmla="*/ 19 w 53"/>
                <a:gd name="T7" fmla="*/ 68 h 115"/>
                <a:gd name="T8" fmla="*/ 22 w 53"/>
                <a:gd name="T9" fmla="*/ 88 h 115"/>
                <a:gd name="T10" fmla="*/ 25 w 53"/>
                <a:gd name="T11" fmla="*/ 92 h 115"/>
                <a:gd name="T12" fmla="*/ 30 w 53"/>
                <a:gd name="T13" fmla="*/ 97 h 115"/>
                <a:gd name="T14" fmla="*/ 35 w 53"/>
                <a:gd name="T15" fmla="*/ 101 h 115"/>
                <a:gd name="T16" fmla="*/ 40 w 53"/>
                <a:gd name="T17" fmla="*/ 104 h 115"/>
                <a:gd name="T18" fmla="*/ 44 w 53"/>
                <a:gd name="T19" fmla="*/ 108 h 115"/>
                <a:gd name="T20" fmla="*/ 49 w 53"/>
                <a:gd name="T21" fmla="*/ 110 h 115"/>
                <a:gd name="T22" fmla="*/ 52 w 53"/>
                <a:gd name="T23" fmla="*/ 111 h 115"/>
                <a:gd name="T24" fmla="*/ 53 w 53"/>
                <a:gd name="T25" fmla="*/ 112 h 115"/>
                <a:gd name="T26" fmla="*/ 29 w 53"/>
                <a:gd name="T27" fmla="*/ 115 h 115"/>
                <a:gd name="T28" fmla="*/ 25 w 53"/>
                <a:gd name="T29" fmla="*/ 114 h 115"/>
                <a:gd name="T30" fmla="*/ 16 w 53"/>
                <a:gd name="T31" fmla="*/ 109 h 115"/>
                <a:gd name="T32" fmla="*/ 7 w 53"/>
                <a:gd name="T33" fmla="*/ 101 h 115"/>
                <a:gd name="T34" fmla="*/ 3 w 53"/>
                <a:gd name="T35" fmla="*/ 88 h 115"/>
                <a:gd name="T36" fmla="*/ 3 w 53"/>
                <a:gd name="T37" fmla="*/ 65 h 115"/>
                <a:gd name="T38" fmla="*/ 2 w 53"/>
                <a:gd name="T39" fmla="*/ 37 h 115"/>
                <a:gd name="T40" fmla="*/ 0 w 53"/>
                <a:gd name="T41" fmla="*/ 12 h 115"/>
                <a:gd name="T42" fmla="*/ 0 w 53"/>
                <a:gd name="T43" fmla="*/ 2 h 115"/>
                <a:gd name="T44" fmla="*/ 23 w 53"/>
                <a:gd name="T45" fmla="*/ 0 h 11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3"/>
                <a:gd name="T70" fmla="*/ 0 h 115"/>
                <a:gd name="T71" fmla="*/ 53 w 53"/>
                <a:gd name="T72" fmla="*/ 115 h 11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3" h="115">
                  <a:moveTo>
                    <a:pt x="23" y="0"/>
                  </a:moveTo>
                  <a:lnTo>
                    <a:pt x="22" y="12"/>
                  </a:lnTo>
                  <a:lnTo>
                    <a:pt x="20" y="39"/>
                  </a:lnTo>
                  <a:lnTo>
                    <a:pt x="19" y="68"/>
                  </a:lnTo>
                  <a:lnTo>
                    <a:pt x="22" y="88"/>
                  </a:lnTo>
                  <a:lnTo>
                    <a:pt x="25" y="92"/>
                  </a:lnTo>
                  <a:lnTo>
                    <a:pt x="30" y="97"/>
                  </a:lnTo>
                  <a:lnTo>
                    <a:pt x="35" y="101"/>
                  </a:lnTo>
                  <a:lnTo>
                    <a:pt x="40" y="104"/>
                  </a:lnTo>
                  <a:lnTo>
                    <a:pt x="44" y="108"/>
                  </a:lnTo>
                  <a:lnTo>
                    <a:pt x="49" y="110"/>
                  </a:lnTo>
                  <a:lnTo>
                    <a:pt x="52" y="111"/>
                  </a:lnTo>
                  <a:lnTo>
                    <a:pt x="53" y="112"/>
                  </a:lnTo>
                  <a:lnTo>
                    <a:pt x="29" y="115"/>
                  </a:lnTo>
                  <a:lnTo>
                    <a:pt x="25" y="114"/>
                  </a:lnTo>
                  <a:lnTo>
                    <a:pt x="16" y="109"/>
                  </a:lnTo>
                  <a:lnTo>
                    <a:pt x="7" y="101"/>
                  </a:lnTo>
                  <a:lnTo>
                    <a:pt x="3" y="88"/>
                  </a:lnTo>
                  <a:lnTo>
                    <a:pt x="3" y="65"/>
                  </a:lnTo>
                  <a:lnTo>
                    <a:pt x="2" y="37"/>
                  </a:lnTo>
                  <a:lnTo>
                    <a:pt x="0" y="12"/>
                  </a:lnTo>
                  <a:lnTo>
                    <a:pt x="0" y="2"/>
                  </a:lnTo>
                  <a:lnTo>
                    <a:pt x="23" y="0"/>
                  </a:lnTo>
                  <a:close/>
                </a:path>
              </a:pathLst>
            </a:custGeom>
            <a:solidFill>
              <a:srgbClr val="000000"/>
            </a:solidFill>
            <a:ln w="9525">
              <a:noFill/>
              <a:round/>
              <a:headEnd/>
              <a:tailEnd/>
            </a:ln>
          </p:spPr>
          <p:txBody>
            <a:bodyPr/>
            <a:lstStyle/>
            <a:p>
              <a:endParaRPr lang="ar-SA"/>
            </a:p>
          </p:txBody>
        </p:sp>
        <p:sp>
          <p:nvSpPr>
            <p:cNvPr id="52" name="Freeform 109"/>
            <p:cNvSpPr>
              <a:spLocks/>
            </p:cNvSpPr>
            <p:nvPr/>
          </p:nvSpPr>
          <p:spPr bwMode="auto">
            <a:xfrm>
              <a:off x="2915" y="1377"/>
              <a:ext cx="40" cy="139"/>
            </a:xfrm>
            <a:custGeom>
              <a:avLst/>
              <a:gdLst>
                <a:gd name="T0" fmla="*/ 8 w 40"/>
                <a:gd name="T1" fmla="*/ 9 h 139"/>
                <a:gd name="T2" fmla="*/ 7 w 40"/>
                <a:gd name="T3" fmla="*/ 21 h 139"/>
                <a:gd name="T4" fmla="*/ 4 w 40"/>
                <a:gd name="T5" fmla="*/ 50 h 139"/>
                <a:gd name="T6" fmla="*/ 1 w 40"/>
                <a:gd name="T7" fmla="*/ 78 h 139"/>
                <a:gd name="T8" fmla="*/ 0 w 40"/>
                <a:gd name="T9" fmla="*/ 93 h 139"/>
                <a:gd name="T10" fmla="*/ 6 w 40"/>
                <a:gd name="T11" fmla="*/ 108 h 139"/>
                <a:gd name="T12" fmla="*/ 16 w 40"/>
                <a:gd name="T13" fmla="*/ 122 h 139"/>
                <a:gd name="T14" fmla="*/ 24 w 40"/>
                <a:gd name="T15" fmla="*/ 134 h 139"/>
                <a:gd name="T16" fmla="*/ 28 w 40"/>
                <a:gd name="T17" fmla="*/ 139 h 139"/>
                <a:gd name="T18" fmla="*/ 40 w 40"/>
                <a:gd name="T19" fmla="*/ 123 h 139"/>
                <a:gd name="T20" fmla="*/ 37 w 40"/>
                <a:gd name="T21" fmla="*/ 120 h 139"/>
                <a:gd name="T22" fmla="*/ 31 w 40"/>
                <a:gd name="T23" fmla="*/ 113 h 139"/>
                <a:gd name="T24" fmla="*/ 24 w 40"/>
                <a:gd name="T25" fmla="*/ 103 h 139"/>
                <a:gd name="T26" fmla="*/ 21 w 40"/>
                <a:gd name="T27" fmla="*/ 91 h 139"/>
                <a:gd name="T28" fmla="*/ 22 w 40"/>
                <a:gd name="T29" fmla="*/ 71 h 139"/>
                <a:gd name="T30" fmla="*/ 23 w 40"/>
                <a:gd name="T31" fmla="*/ 39 h 139"/>
                <a:gd name="T32" fmla="*/ 24 w 40"/>
                <a:gd name="T33" fmla="*/ 12 h 139"/>
                <a:gd name="T34" fmla="*/ 25 w 40"/>
                <a:gd name="T35" fmla="*/ 0 h 139"/>
                <a:gd name="T36" fmla="*/ 8 w 40"/>
                <a:gd name="T37" fmla="*/ 9 h 1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0"/>
                <a:gd name="T58" fmla="*/ 0 h 139"/>
                <a:gd name="T59" fmla="*/ 40 w 40"/>
                <a:gd name="T60" fmla="*/ 139 h 1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0" h="139">
                  <a:moveTo>
                    <a:pt x="8" y="9"/>
                  </a:moveTo>
                  <a:lnTo>
                    <a:pt x="7" y="21"/>
                  </a:lnTo>
                  <a:lnTo>
                    <a:pt x="4" y="50"/>
                  </a:lnTo>
                  <a:lnTo>
                    <a:pt x="1" y="78"/>
                  </a:lnTo>
                  <a:lnTo>
                    <a:pt x="0" y="93"/>
                  </a:lnTo>
                  <a:lnTo>
                    <a:pt x="6" y="108"/>
                  </a:lnTo>
                  <a:lnTo>
                    <a:pt x="16" y="122"/>
                  </a:lnTo>
                  <a:lnTo>
                    <a:pt x="24" y="134"/>
                  </a:lnTo>
                  <a:lnTo>
                    <a:pt x="28" y="139"/>
                  </a:lnTo>
                  <a:lnTo>
                    <a:pt x="40" y="123"/>
                  </a:lnTo>
                  <a:lnTo>
                    <a:pt x="37" y="120"/>
                  </a:lnTo>
                  <a:lnTo>
                    <a:pt x="31" y="113"/>
                  </a:lnTo>
                  <a:lnTo>
                    <a:pt x="24" y="103"/>
                  </a:lnTo>
                  <a:lnTo>
                    <a:pt x="21" y="91"/>
                  </a:lnTo>
                  <a:lnTo>
                    <a:pt x="22" y="71"/>
                  </a:lnTo>
                  <a:lnTo>
                    <a:pt x="23" y="39"/>
                  </a:lnTo>
                  <a:lnTo>
                    <a:pt x="24" y="12"/>
                  </a:lnTo>
                  <a:lnTo>
                    <a:pt x="25" y="0"/>
                  </a:lnTo>
                  <a:lnTo>
                    <a:pt x="8" y="9"/>
                  </a:lnTo>
                  <a:close/>
                </a:path>
              </a:pathLst>
            </a:custGeom>
            <a:solidFill>
              <a:srgbClr val="000000"/>
            </a:solidFill>
            <a:ln w="9525">
              <a:noFill/>
              <a:round/>
              <a:headEnd/>
              <a:tailEnd/>
            </a:ln>
          </p:spPr>
          <p:txBody>
            <a:bodyPr/>
            <a:lstStyle/>
            <a:p>
              <a:endParaRPr lang="ar-SA"/>
            </a:p>
          </p:txBody>
        </p:sp>
        <p:sp>
          <p:nvSpPr>
            <p:cNvPr id="53" name="Freeform 110"/>
            <p:cNvSpPr>
              <a:spLocks/>
            </p:cNvSpPr>
            <p:nvPr/>
          </p:nvSpPr>
          <p:spPr bwMode="auto">
            <a:xfrm>
              <a:off x="2859" y="869"/>
              <a:ext cx="321" cy="197"/>
            </a:xfrm>
            <a:custGeom>
              <a:avLst/>
              <a:gdLst>
                <a:gd name="T0" fmla="*/ 17 w 321"/>
                <a:gd name="T1" fmla="*/ 62 h 197"/>
                <a:gd name="T2" fmla="*/ 5 w 321"/>
                <a:gd name="T3" fmla="*/ 46 h 197"/>
                <a:gd name="T4" fmla="*/ 0 w 321"/>
                <a:gd name="T5" fmla="*/ 23 h 197"/>
                <a:gd name="T6" fmla="*/ 20 w 321"/>
                <a:gd name="T7" fmla="*/ 4 h 197"/>
                <a:gd name="T8" fmla="*/ 58 w 321"/>
                <a:gd name="T9" fmla="*/ 8 h 197"/>
                <a:gd name="T10" fmla="*/ 66 w 321"/>
                <a:gd name="T11" fmla="*/ 47 h 197"/>
                <a:gd name="T12" fmla="*/ 68 w 321"/>
                <a:gd name="T13" fmla="*/ 56 h 197"/>
                <a:gd name="T14" fmla="*/ 76 w 321"/>
                <a:gd name="T15" fmla="*/ 56 h 197"/>
                <a:gd name="T16" fmla="*/ 88 w 321"/>
                <a:gd name="T17" fmla="*/ 57 h 197"/>
                <a:gd name="T18" fmla="*/ 101 w 321"/>
                <a:gd name="T19" fmla="*/ 58 h 197"/>
                <a:gd name="T20" fmla="*/ 111 w 321"/>
                <a:gd name="T21" fmla="*/ 63 h 197"/>
                <a:gd name="T22" fmla="*/ 116 w 321"/>
                <a:gd name="T23" fmla="*/ 86 h 197"/>
                <a:gd name="T24" fmla="*/ 124 w 321"/>
                <a:gd name="T25" fmla="*/ 91 h 197"/>
                <a:gd name="T26" fmla="*/ 147 w 321"/>
                <a:gd name="T27" fmla="*/ 89 h 197"/>
                <a:gd name="T28" fmla="*/ 178 w 321"/>
                <a:gd name="T29" fmla="*/ 88 h 197"/>
                <a:gd name="T30" fmla="*/ 201 w 321"/>
                <a:gd name="T31" fmla="*/ 89 h 197"/>
                <a:gd name="T32" fmla="*/ 212 w 321"/>
                <a:gd name="T33" fmla="*/ 100 h 197"/>
                <a:gd name="T34" fmla="*/ 212 w 321"/>
                <a:gd name="T35" fmla="*/ 127 h 197"/>
                <a:gd name="T36" fmla="*/ 215 w 321"/>
                <a:gd name="T37" fmla="*/ 132 h 197"/>
                <a:gd name="T38" fmla="*/ 232 w 321"/>
                <a:gd name="T39" fmla="*/ 122 h 197"/>
                <a:gd name="T40" fmla="*/ 257 w 321"/>
                <a:gd name="T41" fmla="*/ 110 h 197"/>
                <a:gd name="T42" fmla="*/ 279 w 321"/>
                <a:gd name="T43" fmla="*/ 102 h 197"/>
                <a:gd name="T44" fmla="*/ 289 w 321"/>
                <a:gd name="T45" fmla="*/ 105 h 197"/>
                <a:gd name="T46" fmla="*/ 299 w 321"/>
                <a:gd name="T47" fmla="*/ 119 h 197"/>
                <a:gd name="T48" fmla="*/ 309 w 321"/>
                <a:gd name="T49" fmla="*/ 139 h 197"/>
                <a:gd name="T50" fmla="*/ 318 w 321"/>
                <a:gd name="T51" fmla="*/ 152 h 197"/>
                <a:gd name="T52" fmla="*/ 321 w 321"/>
                <a:gd name="T53" fmla="*/ 156 h 197"/>
                <a:gd name="T54" fmla="*/ 316 w 321"/>
                <a:gd name="T55" fmla="*/ 166 h 197"/>
                <a:gd name="T56" fmla="*/ 304 w 321"/>
                <a:gd name="T57" fmla="*/ 182 h 197"/>
                <a:gd name="T58" fmla="*/ 294 w 321"/>
                <a:gd name="T59" fmla="*/ 194 h 197"/>
                <a:gd name="T60" fmla="*/ 285 w 321"/>
                <a:gd name="T61" fmla="*/ 197 h 197"/>
                <a:gd name="T62" fmla="*/ 261 w 321"/>
                <a:gd name="T63" fmla="*/ 188 h 197"/>
                <a:gd name="T64" fmla="*/ 222 w 321"/>
                <a:gd name="T65" fmla="*/ 169 h 197"/>
                <a:gd name="T66" fmla="*/ 175 w 321"/>
                <a:gd name="T67" fmla="*/ 146 h 197"/>
                <a:gd name="T68" fmla="*/ 126 w 321"/>
                <a:gd name="T69" fmla="*/ 121 h 197"/>
                <a:gd name="T70" fmla="*/ 79 w 321"/>
                <a:gd name="T71" fmla="*/ 97 h 197"/>
                <a:gd name="T72" fmla="*/ 43 w 321"/>
                <a:gd name="T73" fmla="*/ 79 h 197"/>
                <a:gd name="T74" fmla="*/ 22 w 321"/>
                <a:gd name="T75" fmla="*/ 67 h 19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21"/>
                <a:gd name="T115" fmla="*/ 0 h 197"/>
                <a:gd name="T116" fmla="*/ 321 w 321"/>
                <a:gd name="T117" fmla="*/ 197 h 19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21" h="197">
                  <a:moveTo>
                    <a:pt x="19" y="65"/>
                  </a:moveTo>
                  <a:lnTo>
                    <a:pt x="17" y="62"/>
                  </a:lnTo>
                  <a:lnTo>
                    <a:pt x="11" y="56"/>
                  </a:lnTo>
                  <a:lnTo>
                    <a:pt x="5" y="46"/>
                  </a:lnTo>
                  <a:lnTo>
                    <a:pt x="0" y="35"/>
                  </a:lnTo>
                  <a:lnTo>
                    <a:pt x="0" y="23"/>
                  </a:lnTo>
                  <a:lnTo>
                    <a:pt x="6" y="12"/>
                  </a:lnTo>
                  <a:lnTo>
                    <a:pt x="20" y="4"/>
                  </a:lnTo>
                  <a:lnTo>
                    <a:pt x="47" y="0"/>
                  </a:lnTo>
                  <a:lnTo>
                    <a:pt x="58" y="8"/>
                  </a:lnTo>
                  <a:lnTo>
                    <a:pt x="64" y="28"/>
                  </a:lnTo>
                  <a:lnTo>
                    <a:pt x="66" y="47"/>
                  </a:lnTo>
                  <a:lnTo>
                    <a:pt x="67" y="56"/>
                  </a:lnTo>
                  <a:lnTo>
                    <a:pt x="68" y="56"/>
                  </a:lnTo>
                  <a:lnTo>
                    <a:pt x="71" y="56"/>
                  </a:lnTo>
                  <a:lnTo>
                    <a:pt x="76" y="56"/>
                  </a:lnTo>
                  <a:lnTo>
                    <a:pt x="82" y="57"/>
                  </a:lnTo>
                  <a:lnTo>
                    <a:pt x="88" y="57"/>
                  </a:lnTo>
                  <a:lnTo>
                    <a:pt x="94" y="57"/>
                  </a:lnTo>
                  <a:lnTo>
                    <a:pt x="101" y="58"/>
                  </a:lnTo>
                  <a:lnTo>
                    <a:pt x="105" y="58"/>
                  </a:lnTo>
                  <a:lnTo>
                    <a:pt x="111" y="63"/>
                  </a:lnTo>
                  <a:lnTo>
                    <a:pt x="114" y="75"/>
                  </a:lnTo>
                  <a:lnTo>
                    <a:pt x="116" y="86"/>
                  </a:lnTo>
                  <a:lnTo>
                    <a:pt x="119" y="91"/>
                  </a:lnTo>
                  <a:lnTo>
                    <a:pt x="124" y="91"/>
                  </a:lnTo>
                  <a:lnTo>
                    <a:pt x="134" y="90"/>
                  </a:lnTo>
                  <a:lnTo>
                    <a:pt x="147" y="89"/>
                  </a:lnTo>
                  <a:lnTo>
                    <a:pt x="163" y="89"/>
                  </a:lnTo>
                  <a:lnTo>
                    <a:pt x="178" y="88"/>
                  </a:lnTo>
                  <a:lnTo>
                    <a:pt x="191" y="88"/>
                  </a:lnTo>
                  <a:lnTo>
                    <a:pt x="201" y="89"/>
                  </a:lnTo>
                  <a:lnTo>
                    <a:pt x="208" y="91"/>
                  </a:lnTo>
                  <a:lnTo>
                    <a:pt x="212" y="100"/>
                  </a:lnTo>
                  <a:lnTo>
                    <a:pt x="213" y="114"/>
                  </a:lnTo>
                  <a:lnTo>
                    <a:pt x="212" y="127"/>
                  </a:lnTo>
                  <a:lnTo>
                    <a:pt x="212" y="133"/>
                  </a:lnTo>
                  <a:lnTo>
                    <a:pt x="215" y="132"/>
                  </a:lnTo>
                  <a:lnTo>
                    <a:pt x="222" y="128"/>
                  </a:lnTo>
                  <a:lnTo>
                    <a:pt x="232" y="122"/>
                  </a:lnTo>
                  <a:lnTo>
                    <a:pt x="244" y="116"/>
                  </a:lnTo>
                  <a:lnTo>
                    <a:pt x="257" y="110"/>
                  </a:lnTo>
                  <a:lnTo>
                    <a:pt x="270" y="105"/>
                  </a:lnTo>
                  <a:lnTo>
                    <a:pt x="279" y="102"/>
                  </a:lnTo>
                  <a:lnTo>
                    <a:pt x="285" y="102"/>
                  </a:lnTo>
                  <a:lnTo>
                    <a:pt x="289" y="105"/>
                  </a:lnTo>
                  <a:lnTo>
                    <a:pt x="294" y="111"/>
                  </a:lnTo>
                  <a:lnTo>
                    <a:pt x="299" y="119"/>
                  </a:lnTo>
                  <a:lnTo>
                    <a:pt x="304" y="130"/>
                  </a:lnTo>
                  <a:lnTo>
                    <a:pt x="309" y="139"/>
                  </a:lnTo>
                  <a:lnTo>
                    <a:pt x="315" y="146"/>
                  </a:lnTo>
                  <a:lnTo>
                    <a:pt x="318" y="152"/>
                  </a:lnTo>
                  <a:lnTo>
                    <a:pt x="321" y="154"/>
                  </a:lnTo>
                  <a:lnTo>
                    <a:pt x="321" y="156"/>
                  </a:lnTo>
                  <a:lnTo>
                    <a:pt x="320" y="160"/>
                  </a:lnTo>
                  <a:lnTo>
                    <a:pt x="316" y="166"/>
                  </a:lnTo>
                  <a:lnTo>
                    <a:pt x="310" y="173"/>
                  </a:lnTo>
                  <a:lnTo>
                    <a:pt x="304" y="182"/>
                  </a:lnTo>
                  <a:lnTo>
                    <a:pt x="299" y="188"/>
                  </a:lnTo>
                  <a:lnTo>
                    <a:pt x="294" y="194"/>
                  </a:lnTo>
                  <a:lnTo>
                    <a:pt x="290" y="197"/>
                  </a:lnTo>
                  <a:lnTo>
                    <a:pt x="285" y="197"/>
                  </a:lnTo>
                  <a:lnTo>
                    <a:pt x="275" y="193"/>
                  </a:lnTo>
                  <a:lnTo>
                    <a:pt x="261" y="188"/>
                  </a:lnTo>
                  <a:lnTo>
                    <a:pt x="243" y="180"/>
                  </a:lnTo>
                  <a:lnTo>
                    <a:pt x="222" y="169"/>
                  </a:lnTo>
                  <a:lnTo>
                    <a:pt x="199" y="158"/>
                  </a:lnTo>
                  <a:lnTo>
                    <a:pt x="175" y="146"/>
                  </a:lnTo>
                  <a:lnTo>
                    <a:pt x="150" y="134"/>
                  </a:lnTo>
                  <a:lnTo>
                    <a:pt x="126" y="121"/>
                  </a:lnTo>
                  <a:lnTo>
                    <a:pt x="102" y="109"/>
                  </a:lnTo>
                  <a:lnTo>
                    <a:pt x="79" y="97"/>
                  </a:lnTo>
                  <a:lnTo>
                    <a:pt x="60" y="87"/>
                  </a:lnTo>
                  <a:lnTo>
                    <a:pt x="43" y="79"/>
                  </a:lnTo>
                  <a:lnTo>
                    <a:pt x="30" y="71"/>
                  </a:lnTo>
                  <a:lnTo>
                    <a:pt x="22" y="67"/>
                  </a:lnTo>
                  <a:lnTo>
                    <a:pt x="19" y="65"/>
                  </a:lnTo>
                  <a:close/>
                </a:path>
              </a:pathLst>
            </a:custGeom>
            <a:solidFill>
              <a:schemeClr val="folHlink"/>
            </a:solidFill>
            <a:ln w="9525">
              <a:noFill/>
              <a:round/>
              <a:headEnd/>
              <a:tailEnd/>
            </a:ln>
          </p:spPr>
          <p:txBody>
            <a:bodyPr/>
            <a:lstStyle/>
            <a:p>
              <a:endParaRPr lang="ar-SA"/>
            </a:p>
          </p:txBody>
        </p:sp>
        <p:sp>
          <p:nvSpPr>
            <p:cNvPr id="54" name="Freeform 111"/>
            <p:cNvSpPr>
              <a:spLocks/>
            </p:cNvSpPr>
            <p:nvPr/>
          </p:nvSpPr>
          <p:spPr bwMode="auto">
            <a:xfrm>
              <a:off x="2755" y="940"/>
              <a:ext cx="388" cy="469"/>
            </a:xfrm>
            <a:custGeom>
              <a:avLst/>
              <a:gdLst>
                <a:gd name="T0" fmla="*/ 111 w 388"/>
                <a:gd name="T1" fmla="*/ 12 h 469"/>
                <a:gd name="T2" fmla="*/ 98 w 388"/>
                <a:gd name="T3" fmla="*/ 26 h 469"/>
                <a:gd name="T4" fmla="*/ 75 w 388"/>
                <a:gd name="T5" fmla="*/ 56 h 469"/>
                <a:gd name="T6" fmla="*/ 51 w 388"/>
                <a:gd name="T7" fmla="*/ 98 h 469"/>
                <a:gd name="T8" fmla="*/ 29 w 388"/>
                <a:gd name="T9" fmla="*/ 155 h 469"/>
                <a:gd name="T10" fmla="*/ 15 w 388"/>
                <a:gd name="T11" fmla="*/ 226 h 469"/>
                <a:gd name="T12" fmla="*/ 16 w 388"/>
                <a:gd name="T13" fmla="*/ 309 h 469"/>
                <a:gd name="T14" fmla="*/ 35 w 388"/>
                <a:gd name="T15" fmla="*/ 405 h 469"/>
                <a:gd name="T16" fmla="*/ 57 w 388"/>
                <a:gd name="T17" fmla="*/ 457 h 469"/>
                <a:gd name="T18" fmla="*/ 77 w 388"/>
                <a:gd name="T19" fmla="*/ 452 h 469"/>
                <a:gd name="T20" fmla="*/ 113 w 388"/>
                <a:gd name="T21" fmla="*/ 441 h 469"/>
                <a:gd name="T22" fmla="*/ 160 w 388"/>
                <a:gd name="T23" fmla="*/ 421 h 469"/>
                <a:gd name="T24" fmla="*/ 211 w 388"/>
                <a:gd name="T25" fmla="*/ 391 h 469"/>
                <a:gd name="T26" fmla="*/ 262 w 388"/>
                <a:gd name="T27" fmla="*/ 347 h 469"/>
                <a:gd name="T28" fmla="*/ 307 w 388"/>
                <a:gd name="T29" fmla="*/ 290 h 469"/>
                <a:gd name="T30" fmla="*/ 342 w 388"/>
                <a:gd name="T31" fmla="*/ 214 h 469"/>
                <a:gd name="T32" fmla="*/ 358 w 388"/>
                <a:gd name="T33" fmla="*/ 149 h 469"/>
                <a:gd name="T34" fmla="*/ 362 w 388"/>
                <a:gd name="T35" fmla="*/ 135 h 469"/>
                <a:gd name="T36" fmla="*/ 174 w 388"/>
                <a:gd name="T37" fmla="*/ 37 h 469"/>
                <a:gd name="T38" fmla="*/ 167 w 388"/>
                <a:gd name="T39" fmla="*/ 32 h 469"/>
                <a:gd name="T40" fmla="*/ 152 w 388"/>
                <a:gd name="T41" fmla="*/ 22 h 469"/>
                <a:gd name="T42" fmla="*/ 135 w 388"/>
                <a:gd name="T43" fmla="*/ 11 h 469"/>
                <a:gd name="T44" fmla="*/ 126 w 388"/>
                <a:gd name="T45" fmla="*/ 5 h 469"/>
                <a:gd name="T46" fmla="*/ 128 w 388"/>
                <a:gd name="T47" fmla="*/ 0 h 469"/>
                <a:gd name="T48" fmla="*/ 135 w 388"/>
                <a:gd name="T49" fmla="*/ 3 h 469"/>
                <a:gd name="T50" fmla="*/ 149 w 388"/>
                <a:gd name="T51" fmla="*/ 9 h 469"/>
                <a:gd name="T52" fmla="*/ 162 w 388"/>
                <a:gd name="T53" fmla="*/ 12 h 469"/>
                <a:gd name="T54" fmla="*/ 388 w 388"/>
                <a:gd name="T55" fmla="*/ 123 h 469"/>
                <a:gd name="T56" fmla="*/ 383 w 388"/>
                <a:gd name="T57" fmla="*/ 149 h 469"/>
                <a:gd name="T58" fmla="*/ 371 w 388"/>
                <a:gd name="T59" fmla="*/ 195 h 469"/>
                <a:gd name="T60" fmla="*/ 348 w 388"/>
                <a:gd name="T61" fmla="*/ 253 h 469"/>
                <a:gd name="T62" fmla="*/ 314 w 388"/>
                <a:gd name="T63" fmla="*/ 316 h 469"/>
                <a:gd name="T64" fmla="*/ 262 w 388"/>
                <a:gd name="T65" fmla="*/ 377 h 469"/>
                <a:gd name="T66" fmla="*/ 191 w 388"/>
                <a:gd name="T67" fmla="*/ 427 h 469"/>
                <a:gd name="T68" fmla="*/ 100 w 388"/>
                <a:gd name="T69" fmla="*/ 461 h 469"/>
                <a:gd name="T70" fmla="*/ 44 w 388"/>
                <a:gd name="T71" fmla="*/ 465 h 469"/>
                <a:gd name="T72" fmla="*/ 33 w 388"/>
                <a:gd name="T73" fmla="*/ 439 h 469"/>
                <a:gd name="T74" fmla="*/ 19 w 388"/>
                <a:gd name="T75" fmla="*/ 391 h 469"/>
                <a:gd name="T76" fmla="*/ 6 w 388"/>
                <a:gd name="T77" fmla="*/ 328 h 469"/>
                <a:gd name="T78" fmla="*/ 0 w 388"/>
                <a:gd name="T79" fmla="*/ 255 h 469"/>
                <a:gd name="T80" fmla="*/ 6 w 388"/>
                <a:gd name="T81" fmla="*/ 179 h 469"/>
                <a:gd name="T82" fmla="*/ 30 w 388"/>
                <a:gd name="T83" fmla="*/ 104 h 469"/>
                <a:gd name="T84" fmla="*/ 78 w 388"/>
                <a:gd name="T85" fmla="*/ 38 h 46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88"/>
                <a:gd name="T130" fmla="*/ 0 h 469"/>
                <a:gd name="T131" fmla="*/ 388 w 388"/>
                <a:gd name="T132" fmla="*/ 469 h 46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88" h="469">
                  <a:moveTo>
                    <a:pt x="113" y="10"/>
                  </a:moveTo>
                  <a:lnTo>
                    <a:pt x="111" y="12"/>
                  </a:lnTo>
                  <a:lnTo>
                    <a:pt x="106" y="17"/>
                  </a:lnTo>
                  <a:lnTo>
                    <a:pt x="98" y="26"/>
                  </a:lnTo>
                  <a:lnTo>
                    <a:pt x="87" y="39"/>
                  </a:lnTo>
                  <a:lnTo>
                    <a:pt x="75" y="56"/>
                  </a:lnTo>
                  <a:lnTo>
                    <a:pt x="63" y="76"/>
                  </a:lnTo>
                  <a:lnTo>
                    <a:pt x="51" y="98"/>
                  </a:lnTo>
                  <a:lnTo>
                    <a:pt x="39" y="126"/>
                  </a:lnTo>
                  <a:lnTo>
                    <a:pt x="29" y="155"/>
                  </a:lnTo>
                  <a:lnTo>
                    <a:pt x="21" y="189"/>
                  </a:lnTo>
                  <a:lnTo>
                    <a:pt x="15" y="226"/>
                  </a:lnTo>
                  <a:lnTo>
                    <a:pt x="14" y="265"/>
                  </a:lnTo>
                  <a:lnTo>
                    <a:pt x="16" y="309"/>
                  </a:lnTo>
                  <a:lnTo>
                    <a:pt x="22" y="355"/>
                  </a:lnTo>
                  <a:lnTo>
                    <a:pt x="35" y="405"/>
                  </a:lnTo>
                  <a:lnTo>
                    <a:pt x="54" y="457"/>
                  </a:lnTo>
                  <a:lnTo>
                    <a:pt x="57" y="457"/>
                  </a:lnTo>
                  <a:lnTo>
                    <a:pt x="65" y="455"/>
                  </a:lnTo>
                  <a:lnTo>
                    <a:pt x="77" y="452"/>
                  </a:lnTo>
                  <a:lnTo>
                    <a:pt x="93" y="447"/>
                  </a:lnTo>
                  <a:lnTo>
                    <a:pt x="113" y="441"/>
                  </a:lnTo>
                  <a:lnTo>
                    <a:pt x="135" y="432"/>
                  </a:lnTo>
                  <a:lnTo>
                    <a:pt x="160" y="421"/>
                  </a:lnTo>
                  <a:lnTo>
                    <a:pt x="185" y="407"/>
                  </a:lnTo>
                  <a:lnTo>
                    <a:pt x="211" y="391"/>
                  </a:lnTo>
                  <a:lnTo>
                    <a:pt x="236" y="370"/>
                  </a:lnTo>
                  <a:lnTo>
                    <a:pt x="262" y="347"/>
                  </a:lnTo>
                  <a:lnTo>
                    <a:pt x="285" y="320"/>
                  </a:lnTo>
                  <a:lnTo>
                    <a:pt x="307" y="290"/>
                  </a:lnTo>
                  <a:lnTo>
                    <a:pt x="326" y="254"/>
                  </a:lnTo>
                  <a:lnTo>
                    <a:pt x="342" y="214"/>
                  </a:lnTo>
                  <a:lnTo>
                    <a:pt x="353" y="171"/>
                  </a:lnTo>
                  <a:lnTo>
                    <a:pt x="358" y="149"/>
                  </a:lnTo>
                  <a:lnTo>
                    <a:pt x="361" y="138"/>
                  </a:lnTo>
                  <a:lnTo>
                    <a:pt x="362" y="135"/>
                  </a:lnTo>
                  <a:lnTo>
                    <a:pt x="364" y="134"/>
                  </a:lnTo>
                  <a:lnTo>
                    <a:pt x="174" y="37"/>
                  </a:lnTo>
                  <a:lnTo>
                    <a:pt x="172" y="36"/>
                  </a:lnTo>
                  <a:lnTo>
                    <a:pt x="167" y="32"/>
                  </a:lnTo>
                  <a:lnTo>
                    <a:pt x="160" y="28"/>
                  </a:lnTo>
                  <a:lnTo>
                    <a:pt x="152" y="22"/>
                  </a:lnTo>
                  <a:lnTo>
                    <a:pt x="143" y="16"/>
                  </a:lnTo>
                  <a:lnTo>
                    <a:pt x="135" y="11"/>
                  </a:lnTo>
                  <a:lnTo>
                    <a:pt x="129" y="7"/>
                  </a:lnTo>
                  <a:lnTo>
                    <a:pt x="126" y="5"/>
                  </a:lnTo>
                  <a:lnTo>
                    <a:pt x="125" y="3"/>
                  </a:lnTo>
                  <a:lnTo>
                    <a:pt x="128" y="0"/>
                  </a:lnTo>
                  <a:lnTo>
                    <a:pt x="131" y="0"/>
                  </a:lnTo>
                  <a:lnTo>
                    <a:pt x="135" y="3"/>
                  </a:lnTo>
                  <a:lnTo>
                    <a:pt x="140" y="6"/>
                  </a:lnTo>
                  <a:lnTo>
                    <a:pt x="149" y="9"/>
                  </a:lnTo>
                  <a:lnTo>
                    <a:pt x="158" y="11"/>
                  </a:lnTo>
                  <a:lnTo>
                    <a:pt x="162" y="12"/>
                  </a:lnTo>
                  <a:lnTo>
                    <a:pt x="388" y="119"/>
                  </a:lnTo>
                  <a:lnTo>
                    <a:pt x="388" y="123"/>
                  </a:lnTo>
                  <a:lnTo>
                    <a:pt x="386" y="133"/>
                  </a:lnTo>
                  <a:lnTo>
                    <a:pt x="383" y="149"/>
                  </a:lnTo>
                  <a:lnTo>
                    <a:pt x="378" y="170"/>
                  </a:lnTo>
                  <a:lnTo>
                    <a:pt x="371" y="195"/>
                  </a:lnTo>
                  <a:lnTo>
                    <a:pt x="361" y="223"/>
                  </a:lnTo>
                  <a:lnTo>
                    <a:pt x="348" y="253"/>
                  </a:lnTo>
                  <a:lnTo>
                    <a:pt x="333" y="285"/>
                  </a:lnTo>
                  <a:lnTo>
                    <a:pt x="314" y="316"/>
                  </a:lnTo>
                  <a:lnTo>
                    <a:pt x="290" y="347"/>
                  </a:lnTo>
                  <a:lnTo>
                    <a:pt x="262" y="377"/>
                  </a:lnTo>
                  <a:lnTo>
                    <a:pt x="229" y="404"/>
                  </a:lnTo>
                  <a:lnTo>
                    <a:pt x="191" y="427"/>
                  </a:lnTo>
                  <a:lnTo>
                    <a:pt x="148" y="447"/>
                  </a:lnTo>
                  <a:lnTo>
                    <a:pt x="100" y="461"/>
                  </a:lnTo>
                  <a:lnTo>
                    <a:pt x="45" y="469"/>
                  </a:lnTo>
                  <a:lnTo>
                    <a:pt x="44" y="465"/>
                  </a:lnTo>
                  <a:lnTo>
                    <a:pt x="39" y="455"/>
                  </a:lnTo>
                  <a:lnTo>
                    <a:pt x="33" y="439"/>
                  </a:lnTo>
                  <a:lnTo>
                    <a:pt x="26" y="417"/>
                  </a:lnTo>
                  <a:lnTo>
                    <a:pt x="19" y="391"/>
                  </a:lnTo>
                  <a:lnTo>
                    <a:pt x="12" y="361"/>
                  </a:lnTo>
                  <a:lnTo>
                    <a:pt x="6" y="328"/>
                  </a:lnTo>
                  <a:lnTo>
                    <a:pt x="2" y="292"/>
                  </a:lnTo>
                  <a:lnTo>
                    <a:pt x="0" y="255"/>
                  </a:lnTo>
                  <a:lnTo>
                    <a:pt x="1" y="217"/>
                  </a:lnTo>
                  <a:lnTo>
                    <a:pt x="6" y="179"/>
                  </a:lnTo>
                  <a:lnTo>
                    <a:pt x="16" y="141"/>
                  </a:lnTo>
                  <a:lnTo>
                    <a:pt x="30" y="104"/>
                  </a:lnTo>
                  <a:lnTo>
                    <a:pt x="51" y="70"/>
                  </a:lnTo>
                  <a:lnTo>
                    <a:pt x="78" y="38"/>
                  </a:lnTo>
                  <a:lnTo>
                    <a:pt x="113" y="10"/>
                  </a:lnTo>
                  <a:close/>
                </a:path>
              </a:pathLst>
            </a:custGeom>
            <a:solidFill>
              <a:srgbClr val="000000"/>
            </a:solidFill>
            <a:ln w="9525">
              <a:noFill/>
              <a:round/>
              <a:headEnd/>
              <a:tailEnd/>
            </a:ln>
          </p:spPr>
          <p:txBody>
            <a:bodyPr/>
            <a:lstStyle/>
            <a:p>
              <a:endParaRPr lang="ar-SA"/>
            </a:p>
          </p:txBody>
        </p:sp>
        <p:sp>
          <p:nvSpPr>
            <p:cNvPr id="55" name="Freeform 112"/>
            <p:cNvSpPr>
              <a:spLocks/>
            </p:cNvSpPr>
            <p:nvPr/>
          </p:nvSpPr>
          <p:spPr bwMode="auto">
            <a:xfrm>
              <a:off x="2812" y="1055"/>
              <a:ext cx="46" cy="53"/>
            </a:xfrm>
            <a:custGeom>
              <a:avLst/>
              <a:gdLst>
                <a:gd name="T0" fmla="*/ 17 w 46"/>
                <a:gd name="T1" fmla="*/ 0 h 53"/>
                <a:gd name="T2" fmla="*/ 14 w 46"/>
                <a:gd name="T3" fmla="*/ 0 h 53"/>
                <a:gd name="T4" fmla="*/ 8 w 46"/>
                <a:gd name="T5" fmla="*/ 1 h 53"/>
                <a:gd name="T6" fmla="*/ 2 w 46"/>
                <a:gd name="T7" fmla="*/ 3 h 53"/>
                <a:gd name="T8" fmla="*/ 0 w 46"/>
                <a:gd name="T9" fmla="*/ 9 h 53"/>
                <a:gd name="T10" fmla="*/ 3 w 46"/>
                <a:gd name="T11" fmla="*/ 17 h 53"/>
                <a:gd name="T12" fmla="*/ 8 w 46"/>
                <a:gd name="T13" fmla="*/ 25 h 53"/>
                <a:gd name="T14" fmla="*/ 13 w 46"/>
                <a:gd name="T15" fmla="*/ 31 h 53"/>
                <a:gd name="T16" fmla="*/ 15 w 46"/>
                <a:gd name="T17" fmla="*/ 34 h 53"/>
                <a:gd name="T18" fmla="*/ 37 w 46"/>
                <a:gd name="T19" fmla="*/ 53 h 53"/>
                <a:gd name="T20" fmla="*/ 46 w 46"/>
                <a:gd name="T21" fmla="*/ 48 h 53"/>
                <a:gd name="T22" fmla="*/ 45 w 46"/>
                <a:gd name="T23" fmla="*/ 44 h 53"/>
                <a:gd name="T24" fmla="*/ 41 w 46"/>
                <a:gd name="T25" fmla="*/ 37 h 53"/>
                <a:gd name="T26" fmla="*/ 37 w 46"/>
                <a:gd name="T27" fmla="*/ 30 h 53"/>
                <a:gd name="T28" fmla="*/ 35 w 46"/>
                <a:gd name="T29" fmla="*/ 24 h 53"/>
                <a:gd name="T30" fmla="*/ 33 w 46"/>
                <a:gd name="T31" fmla="*/ 18 h 53"/>
                <a:gd name="T32" fmla="*/ 29 w 46"/>
                <a:gd name="T33" fmla="*/ 10 h 53"/>
                <a:gd name="T34" fmla="*/ 24 w 46"/>
                <a:gd name="T35" fmla="*/ 3 h 53"/>
                <a:gd name="T36" fmla="*/ 17 w 46"/>
                <a:gd name="T37" fmla="*/ 0 h 5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6"/>
                <a:gd name="T58" fmla="*/ 0 h 53"/>
                <a:gd name="T59" fmla="*/ 46 w 46"/>
                <a:gd name="T60" fmla="*/ 53 h 5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6" h="53">
                  <a:moveTo>
                    <a:pt x="17" y="0"/>
                  </a:moveTo>
                  <a:lnTo>
                    <a:pt x="14" y="0"/>
                  </a:lnTo>
                  <a:lnTo>
                    <a:pt x="8" y="1"/>
                  </a:lnTo>
                  <a:lnTo>
                    <a:pt x="2" y="3"/>
                  </a:lnTo>
                  <a:lnTo>
                    <a:pt x="0" y="9"/>
                  </a:lnTo>
                  <a:lnTo>
                    <a:pt x="3" y="17"/>
                  </a:lnTo>
                  <a:lnTo>
                    <a:pt x="8" y="25"/>
                  </a:lnTo>
                  <a:lnTo>
                    <a:pt x="13" y="31"/>
                  </a:lnTo>
                  <a:lnTo>
                    <a:pt x="15" y="34"/>
                  </a:lnTo>
                  <a:lnTo>
                    <a:pt x="37" y="53"/>
                  </a:lnTo>
                  <a:lnTo>
                    <a:pt x="46" y="48"/>
                  </a:lnTo>
                  <a:lnTo>
                    <a:pt x="45" y="44"/>
                  </a:lnTo>
                  <a:lnTo>
                    <a:pt x="41" y="37"/>
                  </a:lnTo>
                  <a:lnTo>
                    <a:pt x="37" y="30"/>
                  </a:lnTo>
                  <a:lnTo>
                    <a:pt x="35" y="24"/>
                  </a:lnTo>
                  <a:lnTo>
                    <a:pt x="33" y="18"/>
                  </a:lnTo>
                  <a:lnTo>
                    <a:pt x="29" y="10"/>
                  </a:lnTo>
                  <a:lnTo>
                    <a:pt x="24" y="3"/>
                  </a:lnTo>
                  <a:lnTo>
                    <a:pt x="17" y="0"/>
                  </a:lnTo>
                  <a:close/>
                </a:path>
              </a:pathLst>
            </a:custGeom>
            <a:solidFill>
              <a:srgbClr val="000000"/>
            </a:solidFill>
            <a:ln w="9525">
              <a:noFill/>
              <a:round/>
              <a:headEnd/>
              <a:tailEnd/>
            </a:ln>
          </p:spPr>
          <p:txBody>
            <a:bodyPr/>
            <a:lstStyle/>
            <a:p>
              <a:endParaRPr lang="ar-SA"/>
            </a:p>
          </p:txBody>
        </p:sp>
        <p:sp>
          <p:nvSpPr>
            <p:cNvPr id="56" name="Freeform 113"/>
            <p:cNvSpPr>
              <a:spLocks/>
            </p:cNvSpPr>
            <p:nvPr/>
          </p:nvSpPr>
          <p:spPr bwMode="auto">
            <a:xfrm>
              <a:off x="3014" y="1154"/>
              <a:ext cx="78" cy="34"/>
            </a:xfrm>
            <a:custGeom>
              <a:avLst/>
              <a:gdLst>
                <a:gd name="T0" fmla="*/ 7 w 78"/>
                <a:gd name="T1" fmla="*/ 15 h 34"/>
                <a:gd name="T2" fmla="*/ 5 w 78"/>
                <a:gd name="T3" fmla="*/ 17 h 34"/>
                <a:gd name="T4" fmla="*/ 2 w 78"/>
                <a:gd name="T5" fmla="*/ 23 h 34"/>
                <a:gd name="T6" fmla="*/ 0 w 78"/>
                <a:gd name="T7" fmla="*/ 29 h 34"/>
                <a:gd name="T8" fmla="*/ 2 w 78"/>
                <a:gd name="T9" fmla="*/ 33 h 34"/>
                <a:gd name="T10" fmla="*/ 5 w 78"/>
                <a:gd name="T11" fmla="*/ 34 h 34"/>
                <a:gd name="T12" fmla="*/ 10 w 78"/>
                <a:gd name="T13" fmla="*/ 34 h 34"/>
                <a:gd name="T14" fmla="*/ 16 w 78"/>
                <a:gd name="T15" fmla="*/ 34 h 34"/>
                <a:gd name="T16" fmla="*/ 22 w 78"/>
                <a:gd name="T17" fmla="*/ 33 h 34"/>
                <a:gd name="T18" fmla="*/ 28 w 78"/>
                <a:gd name="T19" fmla="*/ 32 h 34"/>
                <a:gd name="T20" fmla="*/ 34 w 78"/>
                <a:gd name="T21" fmla="*/ 31 h 34"/>
                <a:gd name="T22" fmla="*/ 38 w 78"/>
                <a:gd name="T23" fmla="*/ 29 h 34"/>
                <a:gd name="T24" fmla="*/ 41 w 78"/>
                <a:gd name="T25" fmla="*/ 28 h 34"/>
                <a:gd name="T26" fmla="*/ 47 w 78"/>
                <a:gd name="T27" fmla="*/ 26 h 34"/>
                <a:gd name="T28" fmla="*/ 57 w 78"/>
                <a:gd name="T29" fmla="*/ 23 h 34"/>
                <a:gd name="T30" fmla="*/ 65 w 78"/>
                <a:gd name="T31" fmla="*/ 20 h 34"/>
                <a:gd name="T32" fmla="*/ 70 w 78"/>
                <a:gd name="T33" fmla="*/ 17 h 34"/>
                <a:gd name="T34" fmla="*/ 73 w 78"/>
                <a:gd name="T35" fmla="*/ 13 h 34"/>
                <a:gd name="T36" fmla="*/ 76 w 78"/>
                <a:gd name="T37" fmla="*/ 8 h 34"/>
                <a:gd name="T38" fmla="*/ 77 w 78"/>
                <a:gd name="T39" fmla="*/ 3 h 34"/>
                <a:gd name="T40" fmla="*/ 78 w 78"/>
                <a:gd name="T41" fmla="*/ 0 h 34"/>
                <a:gd name="T42" fmla="*/ 76 w 78"/>
                <a:gd name="T43" fmla="*/ 0 h 34"/>
                <a:gd name="T44" fmla="*/ 72 w 78"/>
                <a:gd name="T45" fmla="*/ 0 h 34"/>
                <a:gd name="T46" fmla="*/ 65 w 78"/>
                <a:gd name="T47" fmla="*/ 0 h 34"/>
                <a:gd name="T48" fmla="*/ 57 w 78"/>
                <a:gd name="T49" fmla="*/ 0 h 34"/>
                <a:gd name="T50" fmla="*/ 48 w 78"/>
                <a:gd name="T51" fmla="*/ 2 h 34"/>
                <a:gd name="T52" fmla="*/ 40 w 78"/>
                <a:gd name="T53" fmla="*/ 3 h 34"/>
                <a:gd name="T54" fmla="*/ 34 w 78"/>
                <a:gd name="T55" fmla="*/ 4 h 34"/>
                <a:gd name="T56" fmla="*/ 30 w 78"/>
                <a:gd name="T57" fmla="*/ 5 h 34"/>
                <a:gd name="T58" fmla="*/ 23 w 78"/>
                <a:gd name="T59" fmla="*/ 8 h 34"/>
                <a:gd name="T60" fmla="*/ 16 w 78"/>
                <a:gd name="T61" fmla="*/ 11 h 34"/>
                <a:gd name="T62" fmla="*/ 9 w 78"/>
                <a:gd name="T63" fmla="*/ 14 h 34"/>
                <a:gd name="T64" fmla="*/ 7 w 78"/>
                <a:gd name="T65" fmla="*/ 15 h 3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8"/>
                <a:gd name="T100" fmla="*/ 0 h 34"/>
                <a:gd name="T101" fmla="*/ 78 w 78"/>
                <a:gd name="T102" fmla="*/ 34 h 3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8" h="34">
                  <a:moveTo>
                    <a:pt x="7" y="15"/>
                  </a:moveTo>
                  <a:lnTo>
                    <a:pt x="5" y="17"/>
                  </a:lnTo>
                  <a:lnTo>
                    <a:pt x="2" y="23"/>
                  </a:lnTo>
                  <a:lnTo>
                    <a:pt x="0" y="29"/>
                  </a:lnTo>
                  <a:lnTo>
                    <a:pt x="2" y="33"/>
                  </a:lnTo>
                  <a:lnTo>
                    <a:pt x="5" y="34"/>
                  </a:lnTo>
                  <a:lnTo>
                    <a:pt x="10" y="34"/>
                  </a:lnTo>
                  <a:lnTo>
                    <a:pt x="16" y="34"/>
                  </a:lnTo>
                  <a:lnTo>
                    <a:pt x="22" y="33"/>
                  </a:lnTo>
                  <a:lnTo>
                    <a:pt x="28" y="32"/>
                  </a:lnTo>
                  <a:lnTo>
                    <a:pt x="34" y="31"/>
                  </a:lnTo>
                  <a:lnTo>
                    <a:pt x="38" y="29"/>
                  </a:lnTo>
                  <a:lnTo>
                    <a:pt x="41" y="28"/>
                  </a:lnTo>
                  <a:lnTo>
                    <a:pt x="47" y="26"/>
                  </a:lnTo>
                  <a:lnTo>
                    <a:pt x="57" y="23"/>
                  </a:lnTo>
                  <a:lnTo>
                    <a:pt x="65" y="20"/>
                  </a:lnTo>
                  <a:lnTo>
                    <a:pt x="70" y="17"/>
                  </a:lnTo>
                  <a:lnTo>
                    <a:pt x="73" y="13"/>
                  </a:lnTo>
                  <a:lnTo>
                    <a:pt x="76" y="8"/>
                  </a:lnTo>
                  <a:lnTo>
                    <a:pt x="77" y="3"/>
                  </a:lnTo>
                  <a:lnTo>
                    <a:pt x="78" y="0"/>
                  </a:lnTo>
                  <a:lnTo>
                    <a:pt x="76" y="0"/>
                  </a:lnTo>
                  <a:lnTo>
                    <a:pt x="72" y="0"/>
                  </a:lnTo>
                  <a:lnTo>
                    <a:pt x="65" y="0"/>
                  </a:lnTo>
                  <a:lnTo>
                    <a:pt x="57" y="0"/>
                  </a:lnTo>
                  <a:lnTo>
                    <a:pt x="48" y="2"/>
                  </a:lnTo>
                  <a:lnTo>
                    <a:pt x="40" y="3"/>
                  </a:lnTo>
                  <a:lnTo>
                    <a:pt x="34" y="4"/>
                  </a:lnTo>
                  <a:lnTo>
                    <a:pt x="30" y="5"/>
                  </a:lnTo>
                  <a:lnTo>
                    <a:pt x="23" y="8"/>
                  </a:lnTo>
                  <a:lnTo>
                    <a:pt x="16" y="11"/>
                  </a:lnTo>
                  <a:lnTo>
                    <a:pt x="9" y="14"/>
                  </a:lnTo>
                  <a:lnTo>
                    <a:pt x="7" y="15"/>
                  </a:lnTo>
                  <a:close/>
                </a:path>
              </a:pathLst>
            </a:custGeom>
            <a:solidFill>
              <a:srgbClr val="000000"/>
            </a:solidFill>
            <a:ln w="9525">
              <a:noFill/>
              <a:round/>
              <a:headEnd/>
              <a:tailEnd/>
            </a:ln>
          </p:spPr>
          <p:txBody>
            <a:bodyPr/>
            <a:lstStyle/>
            <a:p>
              <a:endParaRPr lang="ar-SA"/>
            </a:p>
          </p:txBody>
        </p:sp>
        <p:sp>
          <p:nvSpPr>
            <p:cNvPr id="57" name="Freeform 114"/>
            <p:cNvSpPr>
              <a:spLocks/>
            </p:cNvSpPr>
            <p:nvPr/>
          </p:nvSpPr>
          <p:spPr bwMode="auto">
            <a:xfrm>
              <a:off x="2813" y="1011"/>
              <a:ext cx="295" cy="255"/>
            </a:xfrm>
            <a:custGeom>
              <a:avLst/>
              <a:gdLst>
                <a:gd name="T0" fmla="*/ 10 w 295"/>
                <a:gd name="T1" fmla="*/ 15 h 255"/>
                <a:gd name="T2" fmla="*/ 17 w 295"/>
                <a:gd name="T3" fmla="*/ 15 h 255"/>
                <a:gd name="T4" fmla="*/ 34 w 295"/>
                <a:gd name="T5" fmla="*/ 15 h 255"/>
                <a:gd name="T6" fmla="*/ 53 w 295"/>
                <a:gd name="T7" fmla="*/ 16 h 255"/>
                <a:gd name="T8" fmla="*/ 79 w 295"/>
                <a:gd name="T9" fmla="*/ 22 h 255"/>
                <a:gd name="T10" fmla="*/ 104 w 295"/>
                <a:gd name="T11" fmla="*/ 39 h 255"/>
                <a:gd name="T12" fmla="*/ 111 w 295"/>
                <a:gd name="T13" fmla="*/ 70 h 255"/>
                <a:gd name="T14" fmla="*/ 103 w 295"/>
                <a:gd name="T15" fmla="*/ 116 h 255"/>
                <a:gd name="T16" fmla="*/ 87 w 295"/>
                <a:gd name="T17" fmla="*/ 164 h 255"/>
                <a:gd name="T18" fmla="*/ 63 w 295"/>
                <a:gd name="T19" fmla="*/ 203 h 255"/>
                <a:gd name="T20" fmla="*/ 29 w 295"/>
                <a:gd name="T21" fmla="*/ 224 h 255"/>
                <a:gd name="T22" fmla="*/ 117 w 295"/>
                <a:gd name="T23" fmla="*/ 247 h 255"/>
                <a:gd name="T24" fmla="*/ 141 w 295"/>
                <a:gd name="T25" fmla="*/ 204 h 255"/>
                <a:gd name="T26" fmla="*/ 181 w 295"/>
                <a:gd name="T27" fmla="*/ 143 h 255"/>
                <a:gd name="T28" fmla="*/ 229 w 295"/>
                <a:gd name="T29" fmla="*/ 98 h 255"/>
                <a:gd name="T30" fmla="*/ 264 w 295"/>
                <a:gd name="T31" fmla="*/ 89 h 255"/>
                <a:gd name="T32" fmla="*/ 280 w 295"/>
                <a:gd name="T33" fmla="*/ 93 h 255"/>
                <a:gd name="T34" fmla="*/ 290 w 295"/>
                <a:gd name="T35" fmla="*/ 97 h 255"/>
                <a:gd name="T36" fmla="*/ 294 w 295"/>
                <a:gd name="T37" fmla="*/ 100 h 255"/>
                <a:gd name="T38" fmla="*/ 295 w 295"/>
                <a:gd name="T39" fmla="*/ 95 h 255"/>
                <a:gd name="T40" fmla="*/ 291 w 295"/>
                <a:gd name="T41" fmla="*/ 91 h 255"/>
                <a:gd name="T42" fmla="*/ 280 w 295"/>
                <a:gd name="T43" fmla="*/ 82 h 255"/>
                <a:gd name="T44" fmla="*/ 263 w 295"/>
                <a:gd name="T45" fmla="*/ 76 h 255"/>
                <a:gd name="T46" fmla="*/ 237 w 295"/>
                <a:gd name="T47" fmla="*/ 78 h 255"/>
                <a:gd name="T48" fmla="*/ 192 w 295"/>
                <a:gd name="T49" fmla="*/ 108 h 255"/>
                <a:gd name="T50" fmla="*/ 151 w 295"/>
                <a:gd name="T51" fmla="*/ 159 h 255"/>
                <a:gd name="T52" fmla="*/ 118 w 295"/>
                <a:gd name="T53" fmla="*/ 206 h 255"/>
                <a:gd name="T54" fmla="*/ 106 w 295"/>
                <a:gd name="T55" fmla="*/ 227 h 255"/>
                <a:gd name="T56" fmla="*/ 78 w 295"/>
                <a:gd name="T57" fmla="*/ 218 h 255"/>
                <a:gd name="T58" fmla="*/ 93 w 295"/>
                <a:gd name="T59" fmla="*/ 196 h 255"/>
                <a:gd name="T60" fmla="*/ 112 w 295"/>
                <a:gd name="T61" fmla="*/ 162 h 255"/>
                <a:gd name="T62" fmla="*/ 127 w 295"/>
                <a:gd name="T63" fmla="*/ 119 h 255"/>
                <a:gd name="T64" fmla="*/ 133 w 295"/>
                <a:gd name="T65" fmla="*/ 75 h 255"/>
                <a:gd name="T66" fmla="*/ 129 w 295"/>
                <a:gd name="T67" fmla="*/ 38 h 255"/>
                <a:gd name="T68" fmla="*/ 106 w 295"/>
                <a:gd name="T69" fmla="*/ 10 h 255"/>
                <a:gd name="T70" fmla="*/ 49 w 295"/>
                <a:gd name="T71" fmla="*/ 0 h 255"/>
                <a:gd name="T72" fmla="*/ 3 w 295"/>
                <a:gd name="T73" fmla="*/ 4 h 255"/>
                <a:gd name="T74" fmla="*/ 0 w 295"/>
                <a:gd name="T75" fmla="*/ 8 h 25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95"/>
                <a:gd name="T115" fmla="*/ 0 h 255"/>
                <a:gd name="T116" fmla="*/ 295 w 295"/>
                <a:gd name="T117" fmla="*/ 255 h 25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95" h="255">
                  <a:moveTo>
                    <a:pt x="2" y="14"/>
                  </a:moveTo>
                  <a:lnTo>
                    <a:pt x="10" y="15"/>
                  </a:lnTo>
                  <a:lnTo>
                    <a:pt x="12" y="15"/>
                  </a:lnTo>
                  <a:lnTo>
                    <a:pt x="17" y="15"/>
                  </a:lnTo>
                  <a:lnTo>
                    <a:pt x="25" y="15"/>
                  </a:lnTo>
                  <a:lnTo>
                    <a:pt x="34" y="15"/>
                  </a:lnTo>
                  <a:lnTo>
                    <a:pt x="42" y="15"/>
                  </a:lnTo>
                  <a:lnTo>
                    <a:pt x="53" y="16"/>
                  </a:lnTo>
                  <a:lnTo>
                    <a:pt x="66" y="18"/>
                  </a:lnTo>
                  <a:lnTo>
                    <a:pt x="79" y="22"/>
                  </a:lnTo>
                  <a:lnTo>
                    <a:pt x="93" y="28"/>
                  </a:lnTo>
                  <a:lnTo>
                    <a:pt x="104" y="39"/>
                  </a:lnTo>
                  <a:lnTo>
                    <a:pt x="110" y="52"/>
                  </a:lnTo>
                  <a:lnTo>
                    <a:pt x="111" y="70"/>
                  </a:lnTo>
                  <a:lnTo>
                    <a:pt x="108" y="93"/>
                  </a:lnTo>
                  <a:lnTo>
                    <a:pt x="103" y="116"/>
                  </a:lnTo>
                  <a:lnTo>
                    <a:pt x="96" y="140"/>
                  </a:lnTo>
                  <a:lnTo>
                    <a:pt x="87" y="164"/>
                  </a:lnTo>
                  <a:lnTo>
                    <a:pt x="76" y="184"/>
                  </a:lnTo>
                  <a:lnTo>
                    <a:pt x="63" y="203"/>
                  </a:lnTo>
                  <a:lnTo>
                    <a:pt x="48" y="216"/>
                  </a:lnTo>
                  <a:lnTo>
                    <a:pt x="29" y="224"/>
                  </a:lnTo>
                  <a:lnTo>
                    <a:pt x="114" y="255"/>
                  </a:lnTo>
                  <a:lnTo>
                    <a:pt x="117" y="247"/>
                  </a:lnTo>
                  <a:lnTo>
                    <a:pt x="127" y="229"/>
                  </a:lnTo>
                  <a:lnTo>
                    <a:pt x="141" y="204"/>
                  </a:lnTo>
                  <a:lnTo>
                    <a:pt x="160" y="173"/>
                  </a:lnTo>
                  <a:lnTo>
                    <a:pt x="181" y="143"/>
                  </a:lnTo>
                  <a:lnTo>
                    <a:pt x="205" y="117"/>
                  </a:lnTo>
                  <a:lnTo>
                    <a:pt x="229" y="98"/>
                  </a:lnTo>
                  <a:lnTo>
                    <a:pt x="254" y="89"/>
                  </a:lnTo>
                  <a:lnTo>
                    <a:pt x="264" y="89"/>
                  </a:lnTo>
                  <a:lnTo>
                    <a:pt x="273" y="91"/>
                  </a:lnTo>
                  <a:lnTo>
                    <a:pt x="280" y="93"/>
                  </a:lnTo>
                  <a:lnTo>
                    <a:pt x="286" y="95"/>
                  </a:lnTo>
                  <a:lnTo>
                    <a:pt x="290" y="97"/>
                  </a:lnTo>
                  <a:lnTo>
                    <a:pt x="293" y="98"/>
                  </a:lnTo>
                  <a:lnTo>
                    <a:pt x="294" y="100"/>
                  </a:lnTo>
                  <a:lnTo>
                    <a:pt x="295" y="100"/>
                  </a:lnTo>
                  <a:lnTo>
                    <a:pt x="295" y="95"/>
                  </a:lnTo>
                  <a:lnTo>
                    <a:pt x="294" y="94"/>
                  </a:lnTo>
                  <a:lnTo>
                    <a:pt x="291" y="91"/>
                  </a:lnTo>
                  <a:lnTo>
                    <a:pt x="287" y="86"/>
                  </a:lnTo>
                  <a:lnTo>
                    <a:pt x="280" y="82"/>
                  </a:lnTo>
                  <a:lnTo>
                    <a:pt x="272" y="79"/>
                  </a:lnTo>
                  <a:lnTo>
                    <a:pt x="263" y="76"/>
                  </a:lnTo>
                  <a:lnTo>
                    <a:pt x="250" y="76"/>
                  </a:lnTo>
                  <a:lnTo>
                    <a:pt x="237" y="78"/>
                  </a:lnTo>
                  <a:lnTo>
                    <a:pt x="215" y="89"/>
                  </a:lnTo>
                  <a:lnTo>
                    <a:pt x="192" y="108"/>
                  </a:lnTo>
                  <a:lnTo>
                    <a:pt x="171" y="132"/>
                  </a:lnTo>
                  <a:lnTo>
                    <a:pt x="151" y="159"/>
                  </a:lnTo>
                  <a:lnTo>
                    <a:pt x="132" y="184"/>
                  </a:lnTo>
                  <a:lnTo>
                    <a:pt x="118" y="206"/>
                  </a:lnTo>
                  <a:lnTo>
                    <a:pt x="109" y="221"/>
                  </a:lnTo>
                  <a:lnTo>
                    <a:pt x="106" y="227"/>
                  </a:lnTo>
                  <a:lnTo>
                    <a:pt x="76" y="221"/>
                  </a:lnTo>
                  <a:lnTo>
                    <a:pt x="78" y="218"/>
                  </a:lnTo>
                  <a:lnTo>
                    <a:pt x="84" y="210"/>
                  </a:lnTo>
                  <a:lnTo>
                    <a:pt x="93" y="196"/>
                  </a:lnTo>
                  <a:lnTo>
                    <a:pt x="102" y="180"/>
                  </a:lnTo>
                  <a:lnTo>
                    <a:pt x="112" y="162"/>
                  </a:lnTo>
                  <a:lnTo>
                    <a:pt x="120" y="140"/>
                  </a:lnTo>
                  <a:lnTo>
                    <a:pt x="127" y="119"/>
                  </a:lnTo>
                  <a:lnTo>
                    <a:pt x="131" y="97"/>
                  </a:lnTo>
                  <a:lnTo>
                    <a:pt x="133" y="75"/>
                  </a:lnTo>
                  <a:lnTo>
                    <a:pt x="132" y="55"/>
                  </a:lnTo>
                  <a:lnTo>
                    <a:pt x="129" y="38"/>
                  </a:lnTo>
                  <a:lnTo>
                    <a:pt x="121" y="21"/>
                  </a:lnTo>
                  <a:lnTo>
                    <a:pt x="106" y="10"/>
                  </a:lnTo>
                  <a:lnTo>
                    <a:pt x="82" y="2"/>
                  </a:lnTo>
                  <a:lnTo>
                    <a:pt x="49" y="0"/>
                  </a:lnTo>
                  <a:lnTo>
                    <a:pt x="4" y="4"/>
                  </a:lnTo>
                  <a:lnTo>
                    <a:pt x="3" y="4"/>
                  </a:lnTo>
                  <a:lnTo>
                    <a:pt x="1" y="5"/>
                  </a:lnTo>
                  <a:lnTo>
                    <a:pt x="0" y="8"/>
                  </a:lnTo>
                  <a:lnTo>
                    <a:pt x="2" y="14"/>
                  </a:lnTo>
                  <a:close/>
                </a:path>
              </a:pathLst>
            </a:custGeom>
            <a:solidFill>
              <a:srgbClr val="000000"/>
            </a:solidFill>
            <a:ln w="9525">
              <a:noFill/>
              <a:round/>
              <a:headEnd/>
              <a:tailEnd/>
            </a:ln>
          </p:spPr>
          <p:txBody>
            <a:bodyPr/>
            <a:lstStyle/>
            <a:p>
              <a:endParaRPr lang="ar-SA"/>
            </a:p>
          </p:txBody>
        </p:sp>
        <p:sp>
          <p:nvSpPr>
            <p:cNvPr id="58" name="Freeform 115"/>
            <p:cNvSpPr>
              <a:spLocks/>
            </p:cNvSpPr>
            <p:nvPr/>
          </p:nvSpPr>
          <p:spPr bwMode="auto">
            <a:xfrm>
              <a:off x="2868" y="882"/>
              <a:ext cx="289" cy="174"/>
            </a:xfrm>
            <a:custGeom>
              <a:avLst/>
              <a:gdLst>
                <a:gd name="T0" fmla="*/ 27 w 289"/>
                <a:gd name="T1" fmla="*/ 14 h 174"/>
                <a:gd name="T2" fmla="*/ 32 w 289"/>
                <a:gd name="T3" fmla="*/ 30 h 174"/>
                <a:gd name="T4" fmla="*/ 43 w 289"/>
                <a:gd name="T5" fmla="*/ 50 h 174"/>
                <a:gd name="T6" fmla="*/ 55 w 289"/>
                <a:gd name="T7" fmla="*/ 55 h 174"/>
                <a:gd name="T8" fmla="*/ 61 w 289"/>
                <a:gd name="T9" fmla="*/ 57 h 174"/>
                <a:gd name="T10" fmla="*/ 67 w 289"/>
                <a:gd name="T11" fmla="*/ 53 h 174"/>
                <a:gd name="T12" fmla="*/ 80 w 289"/>
                <a:gd name="T13" fmla="*/ 45 h 174"/>
                <a:gd name="T14" fmla="*/ 94 w 289"/>
                <a:gd name="T15" fmla="*/ 38 h 174"/>
                <a:gd name="T16" fmla="*/ 101 w 289"/>
                <a:gd name="T17" fmla="*/ 37 h 174"/>
                <a:gd name="T18" fmla="*/ 103 w 289"/>
                <a:gd name="T19" fmla="*/ 62 h 174"/>
                <a:gd name="T20" fmla="*/ 104 w 289"/>
                <a:gd name="T21" fmla="*/ 83 h 174"/>
                <a:gd name="T22" fmla="*/ 113 w 289"/>
                <a:gd name="T23" fmla="*/ 81 h 174"/>
                <a:gd name="T24" fmla="*/ 132 w 289"/>
                <a:gd name="T25" fmla="*/ 75 h 174"/>
                <a:gd name="T26" fmla="*/ 153 w 289"/>
                <a:gd name="T27" fmla="*/ 70 h 174"/>
                <a:gd name="T28" fmla="*/ 165 w 289"/>
                <a:gd name="T29" fmla="*/ 68 h 174"/>
                <a:gd name="T30" fmla="*/ 173 w 289"/>
                <a:gd name="T31" fmla="*/ 71 h 174"/>
                <a:gd name="T32" fmla="*/ 184 w 289"/>
                <a:gd name="T33" fmla="*/ 75 h 174"/>
                <a:gd name="T34" fmla="*/ 193 w 289"/>
                <a:gd name="T35" fmla="*/ 78 h 174"/>
                <a:gd name="T36" fmla="*/ 198 w 289"/>
                <a:gd name="T37" fmla="*/ 80 h 174"/>
                <a:gd name="T38" fmla="*/ 207 w 289"/>
                <a:gd name="T39" fmla="*/ 101 h 174"/>
                <a:gd name="T40" fmla="*/ 206 w 289"/>
                <a:gd name="T41" fmla="*/ 121 h 174"/>
                <a:gd name="T42" fmla="*/ 207 w 289"/>
                <a:gd name="T43" fmla="*/ 127 h 174"/>
                <a:gd name="T44" fmla="*/ 219 w 289"/>
                <a:gd name="T45" fmla="*/ 124 h 174"/>
                <a:gd name="T46" fmla="*/ 236 w 289"/>
                <a:gd name="T47" fmla="*/ 120 h 174"/>
                <a:gd name="T48" fmla="*/ 254 w 289"/>
                <a:gd name="T49" fmla="*/ 118 h 174"/>
                <a:gd name="T50" fmla="*/ 267 w 289"/>
                <a:gd name="T51" fmla="*/ 124 h 174"/>
                <a:gd name="T52" fmla="*/ 274 w 289"/>
                <a:gd name="T53" fmla="*/ 146 h 174"/>
                <a:gd name="T54" fmla="*/ 269 w 289"/>
                <a:gd name="T55" fmla="*/ 174 h 174"/>
                <a:gd name="T56" fmla="*/ 276 w 289"/>
                <a:gd name="T57" fmla="*/ 171 h 174"/>
                <a:gd name="T58" fmla="*/ 287 w 289"/>
                <a:gd name="T59" fmla="*/ 154 h 174"/>
                <a:gd name="T60" fmla="*/ 289 w 289"/>
                <a:gd name="T61" fmla="*/ 142 h 174"/>
                <a:gd name="T62" fmla="*/ 288 w 289"/>
                <a:gd name="T63" fmla="*/ 139 h 174"/>
                <a:gd name="T64" fmla="*/ 287 w 289"/>
                <a:gd name="T65" fmla="*/ 139 h 174"/>
                <a:gd name="T66" fmla="*/ 284 w 289"/>
                <a:gd name="T67" fmla="*/ 137 h 174"/>
                <a:gd name="T68" fmla="*/ 282 w 289"/>
                <a:gd name="T69" fmla="*/ 129 h 174"/>
                <a:gd name="T70" fmla="*/ 276 w 289"/>
                <a:gd name="T71" fmla="*/ 107 h 174"/>
                <a:gd name="T72" fmla="*/ 268 w 289"/>
                <a:gd name="T73" fmla="*/ 102 h 174"/>
                <a:gd name="T74" fmla="*/ 254 w 289"/>
                <a:gd name="T75" fmla="*/ 103 h 174"/>
                <a:gd name="T76" fmla="*/ 235 w 289"/>
                <a:gd name="T77" fmla="*/ 105 h 174"/>
                <a:gd name="T78" fmla="*/ 223 w 289"/>
                <a:gd name="T79" fmla="*/ 107 h 174"/>
                <a:gd name="T80" fmla="*/ 220 w 289"/>
                <a:gd name="T81" fmla="*/ 101 h 174"/>
                <a:gd name="T82" fmla="*/ 210 w 289"/>
                <a:gd name="T83" fmla="*/ 72 h 174"/>
                <a:gd name="T84" fmla="*/ 185 w 289"/>
                <a:gd name="T85" fmla="*/ 56 h 174"/>
                <a:gd name="T86" fmla="*/ 163 w 289"/>
                <a:gd name="T87" fmla="*/ 55 h 174"/>
                <a:gd name="T88" fmla="*/ 141 w 289"/>
                <a:gd name="T89" fmla="*/ 56 h 174"/>
                <a:gd name="T90" fmla="*/ 127 w 289"/>
                <a:gd name="T91" fmla="*/ 58 h 174"/>
                <a:gd name="T92" fmla="*/ 124 w 289"/>
                <a:gd name="T93" fmla="*/ 57 h 174"/>
                <a:gd name="T94" fmla="*/ 121 w 289"/>
                <a:gd name="T95" fmla="*/ 52 h 174"/>
                <a:gd name="T96" fmla="*/ 119 w 289"/>
                <a:gd name="T97" fmla="*/ 45 h 174"/>
                <a:gd name="T98" fmla="*/ 113 w 289"/>
                <a:gd name="T99" fmla="*/ 30 h 174"/>
                <a:gd name="T100" fmla="*/ 101 w 289"/>
                <a:gd name="T101" fmla="*/ 26 h 174"/>
                <a:gd name="T102" fmla="*/ 83 w 289"/>
                <a:gd name="T103" fmla="*/ 28 h 174"/>
                <a:gd name="T104" fmla="*/ 66 w 289"/>
                <a:gd name="T105" fmla="*/ 33 h 174"/>
                <a:gd name="T106" fmla="*/ 54 w 289"/>
                <a:gd name="T107" fmla="*/ 37 h 174"/>
                <a:gd name="T108" fmla="*/ 47 w 289"/>
                <a:gd name="T109" fmla="*/ 22 h 174"/>
                <a:gd name="T110" fmla="*/ 43 w 289"/>
                <a:gd name="T111" fmla="*/ 11 h 174"/>
                <a:gd name="T112" fmla="*/ 26 w 289"/>
                <a:gd name="T113" fmla="*/ 0 h 174"/>
                <a:gd name="T114" fmla="*/ 15 w 289"/>
                <a:gd name="T115" fmla="*/ 10 h 174"/>
                <a:gd name="T116" fmla="*/ 5 w 289"/>
                <a:gd name="T117" fmla="*/ 28 h 174"/>
                <a:gd name="T118" fmla="*/ 0 w 289"/>
                <a:gd name="T119" fmla="*/ 47 h 174"/>
                <a:gd name="T120" fmla="*/ 6 w 289"/>
                <a:gd name="T121" fmla="*/ 57 h 17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9"/>
                <a:gd name="T184" fmla="*/ 0 h 174"/>
                <a:gd name="T185" fmla="*/ 289 w 289"/>
                <a:gd name="T186" fmla="*/ 174 h 17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9" h="174">
                  <a:moveTo>
                    <a:pt x="6" y="57"/>
                  </a:moveTo>
                  <a:lnTo>
                    <a:pt x="27" y="14"/>
                  </a:lnTo>
                  <a:lnTo>
                    <a:pt x="28" y="19"/>
                  </a:lnTo>
                  <a:lnTo>
                    <a:pt x="32" y="30"/>
                  </a:lnTo>
                  <a:lnTo>
                    <a:pt x="36" y="42"/>
                  </a:lnTo>
                  <a:lnTo>
                    <a:pt x="43" y="50"/>
                  </a:lnTo>
                  <a:lnTo>
                    <a:pt x="49" y="53"/>
                  </a:lnTo>
                  <a:lnTo>
                    <a:pt x="55" y="55"/>
                  </a:lnTo>
                  <a:lnTo>
                    <a:pt x="59" y="57"/>
                  </a:lnTo>
                  <a:lnTo>
                    <a:pt x="61" y="57"/>
                  </a:lnTo>
                  <a:lnTo>
                    <a:pt x="63" y="56"/>
                  </a:lnTo>
                  <a:lnTo>
                    <a:pt x="67" y="53"/>
                  </a:lnTo>
                  <a:lnTo>
                    <a:pt x="73" y="50"/>
                  </a:lnTo>
                  <a:lnTo>
                    <a:pt x="80" y="45"/>
                  </a:lnTo>
                  <a:lnTo>
                    <a:pt x="87" y="42"/>
                  </a:lnTo>
                  <a:lnTo>
                    <a:pt x="94" y="38"/>
                  </a:lnTo>
                  <a:lnTo>
                    <a:pt x="99" y="37"/>
                  </a:lnTo>
                  <a:lnTo>
                    <a:pt x="101" y="37"/>
                  </a:lnTo>
                  <a:lnTo>
                    <a:pt x="102" y="46"/>
                  </a:lnTo>
                  <a:lnTo>
                    <a:pt x="103" y="62"/>
                  </a:lnTo>
                  <a:lnTo>
                    <a:pt x="104" y="77"/>
                  </a:lnTo>
                  <a:lnTo>
                    <a:pt x="104" y="83"/>
                  </a:lnTo>
                  <a:lnTo>
                    <a:pt x="106" y="82"/>
                  </a:lnTo>
                  <a:lnTo>
                    <a:pt x="113" y="81"/>
                  </a:lnTo>
                  <a:lnTo>
                    <a:pt x="121" y="78"/>
                  </a:lnTo>
                  <a:lnTo>
                    <a:pt x="132" y="75"/>
                  </a:lnTo>
                  <a:lnTo>
                    <a:pt x="142" y="72"/>
                  </a:lnTo>
                  <a:lnTo>
                    <a:pt x="153" y="70"/>
                  </a:lnTo>
                  <a:lnTo>
                    <a:pt x="161" y="68"/>
                  </a:lnTo>
                  <a:lnTo>
                    <a:pt x="165" y="68"/>
                  </a:lnTo>
                  <a:lnTo>
                    <a:pt x="168" y="69"/>
                  </a:lnTo>
                  <a:lnTo>
                    <a:pt x="173" y="71"/>
                  </a:lnTo>
                  <a:lnTo>
                    <a:pt x="178" y="73"/>
                  </a:lnTo>
                  <a:lnTo>
                    <a:pt x="184" y="75"/>
                  </a:lnTo>
                  <a:lnTo>
                    <a:pt x="189" y="77"/>
                  </a:lnTo>
                  <a:lnTo>
                    <a:pt x="193" y="78"/>
                  </a:lnTo>
                  <a:lnTo>
                    <a:pt x="196" y="80"/>
                  </a:lnTo>
                  <a:lnTo>
                    <a:pt x="198" y="80"/>
                  </a:lnTo>
                  <a:lnTo>
                    <a:pt x="207" y="97"/>
                  </a:lnTo>
                  <a:lnTo>
                    <a:pt x="207" y="101"/>
                  </a:lnTo>
                  <a:lnTo>
                    <a:pt x="206" y="110"/>
                  </a:lnTo>
                  <a:lnTo>
                    <a:pt x="206" y="121"/>
                  </a:lnTo>
                  <a:lnTo>
                    <a:pt x="205" y="127"/>
                  </a:lnTo>
                  <a:lnTo>
                    <a:pt x="207" y="127"/>
                  </a:lnTo>
                  <a:lnTo>
                    <a:pt x="212" y="125"/>
                  </a:lnTo>
                  <a:lnTo>
                    <a:pt x="219" y="124"/>
                  </a:lnTo>
                  <a:lnTo>
                    <a:pt x="227" y="122"/>
                  </a:lnTo>
                  <a:lnTo>
                    <a:pt x="236" y="120"/>
                  </a:lnTo>
                  <a:lnTo>
                    <a:pt x="245" y="119"/>
                  </a:lnTo>
                  <a:lnTo>
                    <a:pt x="254" y="118"/>
                  </a:lnTo>
                  <a:lnTo>
                    <a:pt x="260" y="118"/>
                  </a:lnTo>
                  <a:lnTo>
                    <a:pt x="267" y="124"/>
                  </a:lnTo>
                  <a:lnTo>
                    <a:pt x="271" y="135"/>
                  </a:lnTo>
                  <a:lnTo>
                    <a:pt x="274" y="146"/>
                  </a:lnTo>
                  <a:lnTo>
                    <a:pt x="279" y="150"/>
                  </a:lnTo>
                  <a:lnTo>
                    <a:pt x="269" y="174"/>
                  </a:lnTo>
                  <a:lnTo>
                    <a:pt x="274" y="174"/>
                  </a:lnTo>
                  <a:lnTo>
                    <a:pt x="276" y="171"/>
                  </a:lnTo>
                  <a:lnTo>
                    <a:pt x="282" y="163"/>
                  </a:lnTo>
                  <a:lnTo>
                    <a:pt x="287" y="154"/>
                  </a:lnTo>
                  <a:lnTo>
                    <a:pt x="289" y="147"/>
                  </a:lnTo>
                  <a:lnTo>
                    <a:pt x="289" y="142"/>
                  </a:lnTo>
                  <a:lnTo>
                    <a:pt x="289" y="140"/>
                  </a:lnTo>
                  <a:lnTo>
                    <a:pt x="288" y="139"/>
                  </a:lnTo>
                  <a:lnTo>
                    <a:pt x="287" y="139"/>
                  </a:lnTo>
                  <a:lnTo>
                    <a:pt x="286" y="138"/>
                  </a:lnTo>
                  <a:lnTo>
                    <a:pt x="284" y="137"/>
                  </a:lnTo>
                  <a:lnTo>
                    <a:pt x="283" y="135"/>
                  </a:lnTo>
                  <a:lnTo>
                    <a:pt x="282" y="129"/>
                  </a:lnTo>
                  <a:lnTo>
                    <a:pt x="279" y="119"/>
                  </a:lnTo>
                  <a:lnTo>
                    <a:pt x="276" y="107"/>
                  </a:lnTo>
                  <a:lnTo>
                    <a:pt x="272" y="102"/>
                  </a:lnTo>
                  <a:lnTo>
                    <a:pt x="268" y="102"/>
                  </a:lnTo>
                  <a:lnTo>
                    <a:pt x="262" y="102"/>
                  </a:lnTo>
                  <a:lnTo>
                    <a:pt x="254" y="103"/>
                  </a:lnTo>
                  <a:lnTo>
                    <a:pt x="244" y="104"/>
                  </a:lnTo>
                  <a:lnTo>
                    <a:pt x="235" y="105"/>
                  </a:lnTo>
                  <a:lnTo>
                    <a:pt x="228" y="106"/>
                  </a:lnTo>
                  <a:lnTo>
                    <a:pt x="223" y="107"/>
                  </a:lnTo>
                  <a:lnTo>
                    <a:pt x="221" y="107"/>
                  </a:lnTo>
                  <a:lnTo>
                    <a:pt x="220" y="101"/>
                  </a:lnTo>
                  <a:lnTo>
                    <a:pt x="217" y="87"/>
                  </a:lnTo>
                  <a:lnTo>
                    <a:pt x="210" y="72"/>
                  </a:lnTo>
                  <a:lnTo>
                    <a:pt x="195" y="60"/>
                  </a:lnTo>
                  <a:lnTo>
                    <a:pt x="185" y="56"/>
                  </a:lnTo>
                  <a:lnTo>
                    <a:pt x="174" y="55"/>
                  </a:lnTo>
                  <a:lnTo>
                    <a:pt x="163" y="55"/>
                  </a:lnTo>
                  <a:lnTo>
                    <a:pt x="152" y="55"/>
                  </a:lnTo>
                  <a:lnTo>
                    <a:pt x="141" y="56"/>
                  </a:lnTo>
                  <a:lnTo>
                    <a:pt x="132" y="57"/>
                  </a:lnTo>
                  <a:lnTo>
                    <a:pt x="127" y="58"/>
                  </a:lnTo>
                  <a:lnTo>
                    <a:pt x="125" y="58"/>
                  </a:lnTo>
                  <a:lnTo>
                    <a:pt x="124" y="57"/>
                  </a:lnTo>
                  <a:lnTo>
                    <a:pt x="123" y="55"/>
                  </a:lnTo>
                  <a:lnTo>
                    <a:pt x="121" y="52"/>
                  </a:lnTo>
                  <a:lnTo>
                    <a:pt x="120" y="49"/>
                  </a:lnTo>
                  <a:lnTo>
                    <a:pt x="119" y="45"/>
                  </a:lnTo>
                  <a:lnTo>
                    <a:pt x="117" y="37"/>
                  </a:lnTo>
                  <a:lnTo>
                    <a:pt x="113" y="30"/>
                  </a:lnTo>
                  <a:lnTo>
                    <a:pt x="106" y="26"/>
                  </a:lnTo>
                  <a:lnTo>
                    <a:pt x="101" y="26"/>
                  </a:lnTo>
                  <a:lnTo>
                    <a:pt x="93" y="27"/>
                  </a:lnTo>
                  <a:lnTo>
                    <a:pt x="83" y="28"/>
                  </a:lnTo>
                  <a:lnTo>
                    <a:pt x="74" y="31"/>
                  </a:lnTo>
                  <a:lnTo>
                    <a:pt x="66" y="33"/>
                  </a:lnTo>
                  <a:lnTo>
                    <a:pt x="59" y="36"/>
                  </a:lnTo>
                  <a:lnTo>
                    <a:pt x="54" y="37"/>
                  </a:lnTo>
                  <a:lnTo>
                    <a:pt x="52" y="38"/>
                  </a:lnTo>
                  <a:lnTo>
                    <a:pt x="47" y="22"/>
                  </a:lnTo>
                  <a:lnTo>
                    <a:pt x="46" y="18"/>
                  </a:lnTo>
                  <a:lnTo>
                    <a:pt x="43" y="11"/>
                  </a:lnTo>
                  <a:lnTo>
                    <a:pt x="35" y="2"/>
                  </a:lnTo>
                  <a:lnTo>
                    <a:pt x="26" y="0"/>
                  </a:lnTo>
                  <a:lnTo>
                    <a:pt x="20" y="3"/>
                  </a:lnTo>
                  <a:lnTo>
                    <a:pt x="15" y="10"/>
                  </a:lnTo>
                  <a:lnTo>
                    <a:pt x="9" y="19"/>
                  </a:lnTo>
                  <a:lnTo>
                    <a:pt x="5" y="28"/>
                  </a:lnTo>
                  <a:lnTo>
                    <a:pt x="2" y="38"/>
                  </a:lnTo>
                  <a:lnTo>
                    <a:pt x="0" y="47"/>
                  </a:lnTo>
                  <a:lnTo>
                    <a:pt x="2" y="54"/>
                  </a:lnTo>
                  <a:lnTo>
                    <a:pt x="6" y="57"/>
                  </a:lnTo>
                  <a:close/>
                </a:path>
              </a:pathLst>
            </a:custGeom>
            <a:solidFill>
              <a:schemeClr val="folHlink"/>
            </a:solidFill>
            <a:ln w="9525">
              <a:noFill/>
              <a:round/>
              <a:headEnd/>
              <a:tailEnd/>
            </a:ln>
          </p:spPr>
          <p:txBody>
            <a:bodyPr/>
            <a:lstStyle/>
            <a:p>
              <a:endParaRPr lang="ar-SA"/>
            </a:p>
          </p:txBody>
        </p:sp>
        <p:sp>
          <p:nvSpPr>
            <p:cNvPr id="59" name="Freeform 116"/>
            <p:cNvSpPr>
              <a:spLocks/>
            </p:cNvSpPr>
            <p:nvPr/>
          </p:nvSpPr>
          <p:spPr bwMode="auto">
            <a:xfrm>
              <a:off x="3053" y="1487"/>
              <a:ext cx="258" cy="205"/>
            </a:xfrm>
            <a:custGeom>
              <a:avLst/>
              <a:gdLst>
                <a:gd name="T0" fmla="*/ 223 w 258"/>
                <a:gd name="T1" fmla="*/ 62 h 205"/>
                <a:gd name="T2" fmla="*/ 229 w 258"/>
                <a:gd name="T3" fmla="*/ 51 h 205"/>
                <a:gd name="T4" fmla="*/ 235 w 258"/>
                <a:gd name="T5" fmla="*/ 41 h 205"/>
                <a:gd name="T6" fmla="*/ 239 w 258"/>
                <a:gd name="T7" fmla="*/ 32 h 205"/>
                <a:gd name="T8" fmla="*/ 244 w 258"/>
                <a:gd name="T9" fmla="*/ 24 h 205"/>
                <a:gd name="T10" fmla="*/ 248 w 258"/>
                <a:gd name="T11" fmla="*/ 17 h 205"/>
                <a:gd name="T12" fmla="*/ 251 w 258"/>
                <a:gd name="T13" fmla="*/ 11 h 205"/>
                <a:gd name="T14" fmla="*/ 255 w 258"/>
                <a:gd name="T15" fmla="*/ 5 h 205"/>
                <a:gd name="T16" fmla="*/ 258 w 258"/>
                <a:gd name="T17" fmla="*/ 0 h 205"/>
                <a:gd name="T18" fmla="*/ 250 w 258"/>
                <a:gd name="T19" fmla="*/ 10 h 205"/>
                <a:gd name="T20" fmla="*/ 241 w 258"/>
                <a:gd name="T21" fmla="*/ 23 h 205"/>
                <a:gd name="T22" fmla="*/ 229 w 258"/>
                <a:gd name="T23" fmla="*/ 38 h 205"/>
                <a:gd name="T24" fmla="*/ 216 w 258"/>
                <a:gd name="T25" fmla="*/ 55 h 205"/>
                <a:gd name="T26" fmla="*/ 203 w 258"/>
                <a:gd name="T27" fmla="*/ 72 h 205"/>
                <a:gd name="T28" fmla="*/ 190 w 258"/>
                <a:gd name="T29" fmla="*/ 87 h 205"/>
                <a:gd name="T30" fmla="*/ 177 w 258"/>
                <a:gd name="T31" fmla="*/ 102 h 205"/>
                <a:gd name="T32" fmla="*/ 163 w 258"/>
                <a:gd name="T33" fmla="*/ 113 h 205"/>
                <a:gd name="T34" fmla="*/ 143 w 258"/>
                <a:gd name="T35" fmla="*/ 127 h 205"/>
                <a:gd name="T36" fmla="*/ 125 w 258"/>
                <a:gd name="T37" fmla="*/ 140 h 205"/>
                <a:gd name="T38" fmla="*/ 107 w 258"/>
                <a:gd name="T39" fmla="*/ 152 h 205"/>
                <a:gd name="T40" fmla="*/ 91 w 258"/>
                <a:gd name="T41" fmla="*/ 162 h 205"/>
                <a:gd name="T42" fmla="*/ 77 w 258"/>
                <a:gd name="T43" fmla="*/ 171 h 205"/>
                <a:gd name="T44" fmla="*/ 63 w 258"/>
                <a:gd name="T45" fmla="*/ 178 h 205"/>
                <a:gd name="T46" fmla="*/ 51 w 258"/>
                <a:gd name="T47" fmla="*/ 184 h 205"/>
                <a:gd name="T48" fmla="*/ 41 w 258"/>
                <a:gd name="T49" fmla="*/ 189 h 205"/>
                <a:gd name="T50" fmla="*/ 31 w 258"/>
                <a:gd name="T51" fmla="*/ 194 h 205"/>
                <a:gd name="T52" fmla="*/ 23 w 258"/>
                <a:gd name="T53" fmla="*/ 197 h 205"/>
                <a:gd name="T54" fmla="*/ 16 w 258"/>
                <a:gd name="T55" fmla="*/ 199 h 205"/>
                <a:gd name="T56" fmla="*/ 10 w 258"/>
                <a:gd name="T57" fmla="*/ 201 h 205"/>
                <a:gd name="T58" fmla="*/ 6 w 258"/>
                <a:gd name="T59" fmla="*/ 204 h 205"/>
                <a:gd name="T60" fmla="*/ 2 w 258"/>
                <a:gd name="T61" fmla="*/ 204 h 205"/>
                <a:gd name="T62" fmla="*/ 1 w 258"/>
                <a:gd name="T63" fmla="*/ 205 h 205"/>
                <a:gd name="T64" fmla="*/ 0 w 258"/>
                <a:gd name="T65" fmla="*/ 205 h 205"/>
                <a:gd name="T66" fmla="*/ 2 w 258"/>
                <a:gd name="T67" fmla="*/ 205 h 205"/>
                <a:gd name="T68" fmla="*/ 7 w 258"/>
                <a:gd name="T69" fmla="*/ 204 h 205"/>
                <a:gd name="T70" fmla="*/ 16 w 258"/>
                <a:gd name="T71" fmla="*/ 201 h 205"/>
                <a:gd name="T72" fmla="*/ 27 w 258"/>
                <a:gd name="T73" fmla="*/ 199 h 205"/>
                <a:gd name="T74" fmla="*/ 40 w 258"/>
                <a:gd name="T75" fmla="*/ 195 h 205"/>
                <a:gd name="T76" fmla="*/ 55 w 258"/>
                <a:gd name="T77" fmla="*/ 191 h 205"/>
                <a:gd name="T78" fmla="*/ 72 w 258"/>
                <a:gd name="T79" fmla="*/ 185 h 205"/>
                <a:gd name="T80" fmla="*/ 89 w 258"/>
                <a:gd name="T81" fmla="*/ 178 h 205"/>
                <a:gd name="T82" fmla="*/ 107 w 258"/>
                <a:gd name="T83" fmla="*/ 170 h 205"/>
                <a:gd name="T84" fmla="*/ 127 w 258"/>
                <a:gd name="T85" fmla="*/ 160 h 205"/>
                <a:gd name="T86" fmla="*/ 145 w 258"/>
                <a:gd name="T87" fmla="*/ 148 h 205"/>
                <a:gd name="T88" fmla="*/ 163 w 258"/>
                <a:gd name="T89" fmla="*/ 135 h 205"/>
                <a:gd name="T90" fmla="*/ 181 w 258"/>
                <a:gd name="T91" fmla="*/ 120 h 205"/>
                <a:gd name="T92" fmla="*/ 197 w 258"/>
                <a:gd name="T93" fmla="*/ 103 h 205"/>
                <a:gd name="T94" fmla="*/ 211 w 258"/>
                <a:gd name="T95" fmla="*/ 83 h 205"/>
                <a:gd name="T96" fmla="*/ 223 w 258"/>
                <a:gd name="T97" fmla="*/ 62 h 20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58"/>
                <a:gd name="T148" fmla="*/ 0 h 205"/>
                <a:gd name="T149" fmla="*/ 258 w 258"/>
                <a:gd name="T150" fmla="*/ 205 h 20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58" h="205">
                  <a:moveTo>
                    <a:pt x="223" y="62"/>
                  </a:moveTo>
                  <a:lnTo>
                    <a:pt x="229" y="51"/>
                  </a:lnTo>
                  <a:lnTo>
                    <a:pt x="235" y="41"/>
                  </a:lnTo>
                  <a:lnTo>
                    <a:pt x="239" y="32"/>
                  </a:lnTo>
                  <a:lnTo>
                    <a:pt x="244" y="24"/>
                  </a:lnTo>
                  <a:lnTo>
                    <a:pt x="248" y="17"/>
                  </a:lnTo>
                  <a:lnTo>
                    <a:pt x="251" y="11"/>
                  </a:lnTo>
                  <a:lnTo>
                    <a:pt x="255" y="5"/>
                  </a:lnTo>
                  <a:lnTo>
                    <a:pt x="258" y="0"/>
                  </a:lnTo>
                  <a:lnTo>
                    <a:pt x="250" y="10"/>
                  </a:lnTo>
                  <a:lnTo>
                    <a:pt x="241" y="23"/>
                  </a:lnTo>
                  <a:lnTo>
                    <a:pt x="229" y="38"/>
                  </a:lnTo>
                  <a:lnTo>
                    <a:pt x="216" y="55"/>
                  </a:lnTo>
                  <a:lnTo>
                    <a:pt x="203" y="72"/>
                  </a:lnTo>
                  <a:lnTo>
                    <a:pt x="190" y="87"/>
                  </a:lnTo>
                  <a:lnTo>
                    <a:pt x="177" y="102"/>
                  </a:lnTo>
                  <a:lnTo>
                    <a:pt x="163" y="113"/>
                  </a:lnTo>
                  <a:lnTo>
                    <a:pt x="143" y="127"/>
                  </a:lnTo>
                  <a:lnTo>
                    <a:pt x="125" y="140"/>
                  </a:lnTo>
                  <a:lnTo>
                    <a:pt x="107" y="152"/>
                  </a:lnTo>
                  <a:lnTo>
                    <a:pt x="91" y="162"/>
                  </a:lnTo>
                  <a:lnTo>
                    <a:pt x="77" y="171"/>
                  </a:lnTo>
                  <a:lnTo>
                    <a:pt x="63" y="178"/>
                  </a:lnTo>
                  <a:lnTo>
                    <a:pt x="51" y="184"/>
                  </a:lnTo>
                  <a:lnTo>
                    <a:pt x="41" y="189"/>
                  </a:lnTo>
                  <a:lnTo>
                    <a:pt x="31" y="194"/>
                  </a:lnTo>
                  <a:lnTo>
                    <a:pt x="23" y="197"/>
                  </a:lnTo>
                  <a:lnTo>
                    <a:pt x="16" y="199"/>
                  </a:lnTo>
                  <a:lnTo>
                    <a:pt x="10" y="201"/>
                  </a:lnTo>
                  <a:lnTo>
                    <a:pt x="6" y="204"/>
                  </a:lnTo>
                  <a:lnTo>
                    <a:pt x="2" y="204"/>
                  </a:lnTo>
                  <a:lnTo>
                    <a:pt x="1" y="205"/>
                  </a:lnTo>
                  <a:lnTo>
                    <a:pt x="0" y="205"/>
                  </a:lnTo>
                  <a:lnTo>
                    <a:pt x="2" y="205"/>
                  </a:lnTo>
                  <a:lnTo>
                    <a:pt x="7" y="204"/>
                  </a:lnTo>
                  <a:lnTo>
                    <a:pt x="16" y="201"/>
                  </a:lnTo>
                  <a:lnTo>
                    <a:pt x="27" y="199"/>
                  </a:lnTo>
                  <a:lnTo>
                    <a:pt x="40" y="195"/>
                  </a:lnTo>
                  <a:lnTo>
                    <a:pt x="55" y="191"/>
                  </a:lnTo>
                  <a:lnTo>
                    <a:pt x="72" y="185"/>
                  </a:lnTo>
                  <a:lnTo>
                    <a:pt x="89" y="178"/>
                  </a:lnTo>
                  <a:lnTo>
                    <a:pt x="107" y="170"/>
                  </a:lnTo>
                  <a:lnTo>
                    <a:pt x="127" y="160"/>
                  </a:lnTo>
                  <a:lnTo>
                    <a:pt x="145" y="148"/>
                  </a:lnTo>
                  <a:lnTo>
                    <a:pt x="163" y="135"/>
                  </a:lnTo>
                  <a:lnTo>
                    <a:pt x="181" y="120"/>
                  </a:lnTo>
                  <a:lnTo>
                    <a:pt x="197" y="103"/>
                  </a:lnTo>
                  <a:lnTo>
                    <a:pt x="211" y="83"/>
                  </a:lnTo>
                  <a:lnTo>
                    <a:pt x="223" y="62"/>
                  </a:lnTo>
                  <a:close/>
                </a:path>
              </a:pathLst>
            </a:custGeom>
            <a:solidFill>
              <a:srgbClr val="000000"/>
            </a:solidFill>
            <a:ln w="9525">
              <a:noFill/>
              <a:round/>
              <a:headEnd/>
              <a:tailEnd/>
            </a:ln>
          </p:spPr>
          <p:txBody>
            <a:bodyPr/>
            <a:lstStyle/>
            <a:p>
              <a:endParaRPr lang="ar-SA"/>
            </a:p>
          </p:txBody>
        </p:sp>
        <p:sp>
          <p:nvSpPr>
            <p:cNvPr id="60" name="Freeform 117"/>
            <p:cNvSpPr>
              <a:spLocks/>
            </p:cNvSpPr>
            <p:nvPr/>
          </p:nvSpPr>
          <p:spPr bwMode="auto">
            <a:xfrm>
              <a:off x="2689" y="1512"/>
              <a:ext cx="474" cy="86"/>
            </a:xfrm>
            <a:custGeom>
              <a:avLst/>
              <a:gdLst>
                <a:gd name="T0" fmla="*/ 469 w 474"/>
                <a:gd name="T1" fmla="*/ 35 h 86"/>
                <a:gd name="T2" fmla="*/ 464 w 474"/>
                <a:gd name="T3" fmla="*/ 28 h 86"/>
                <a:gd name="T4" fmla="*/ 446 w 474"/>
                <a:gd name="T5" fmla="*/ 18 h 86"/>
                <a:gd name="T6" fmla="*/ 432 w 474"/>
                <a:gd name="T7" fmla="*/ 12 h 86"/>
                <a:gd name="T8" fmla="*/ 412 w 474"/>
                <a:gd name="T9" fmla="*/ 8 h 86"/>
                <a:gd name="T10" fmla="*/ 387 w 474"/>
                <a:gd name="T11" fmla="*/ 4 h 86"/>
                <a:gd name="T12" fmla="*/ 356 w 474"/>
                <a:gd name="T13" fmla="*/ 1 h 86"/>
                <a:gd name="T14" fmla="*/ 319 w 474"/>
                <a:gd name="T15" fmla="*/ 0 h 86"/>
                <a:gd name="T16" fmla="*/ 277 w 474"/>
                <a:gd name="T17" fmla="*/ 2 h 86"/>
                <a:gd name="T18" fmla="*/ 228 w 474"/>
                <a:gd name="T19" fmla="*/ 8 h 86"/>
                <a:gd name="T20" fmla="*/ 174 w 474"/>
                <a:gd name="T21" fmla="*/ 19 h 86"/>
                <a:gd name="T22" fmla="*/ 115 w 474"/>
                <a:gd name="T23" fmla="*/ 35 h 86"/>
                <a:gd name="T24" fmla="*/ 64 w 474"/>
                <a:gd name="T25" fmla="*/ 53 h 86"/>
                <a:gd name="T26" fmla="*/ 27 w 474"/>
                <a:gd name="T27" fmla="*/ 67 h 86"/>
                <a:gd name="T28" fmla="*/ 14 w 474"/>
                <a:gd name="T29" fmla="*/ 74 h 86"/>
                <a:gd name="T30" fmla="*/ 13 w 474"/>
                <a:gd name="T31" fmla="*/ 76 h 86"/>
                <a:gd name="T32" fmla="*/ 9 w 474"/>
                <a:gd name="T33" fmla="*/ 79 h 86"/>
                <a:gd name="T34" fmla="*/ 4 w 474"/>
                <a:gd name="T35" fmla="*/ 81 h 86"/>
                <a:gd name="T36" fmla="*/ 0 w 474"/>
                <a:gd name="T37" fmla="*/ 83 h 86"/>
                <a:gd name="T38" fmla="*/ 4 w 474"/>
                <a:gd name="T39" fmla="*/ 84 h 86"/>
                <a:gd name="T40" fmla="*/ 6 w 474"/>
                <a:gd name="T41" fmla="*/ 85 h 86"/>
                <a:gd name="T42" fmla="*/ 14 w 474"/>
                <a:gd name="T43" fmla="*/ 84 h 86"/>
                <a:gd name="T44" fmla="*/ 26 w 474"/>
                <a:gd name="T45" fmla="*/ 81 h 86"/>
                <a:gd name="T46" fmla="*/ 55 w 474"/>
                <a:gd name="T47" fmla="*/ 75 h 86"/>
                <a:gd name="T48" fmla="*/ 85 w 474"/>
                <a:gd name="T49" fmla="*/ 68 h 86"/>
                <a:gd name="T50" fmla="*/ 102 w 474"/>
                <a:gd name="T51" fmla="*/ 64 h 86"/>
                <a:gd name="T52" fmla="*/ 127 w 474"/>
                <a:gd name="T53" fmla="*/ 59 h 86"/>
                <a:gd name="T54" fmla="*/ 175 w 474"/>
                <a:gd name="T55" fmla="*/ 48 h 86"/>
                <a:gd name="T56" fmla="*/ 227 w 474"/>
                <a:gd name="T57" fmla="*/ 37 h 86"/>
                <a:gd name="T58" fmla="*/ 262 w 474"/>
                <a:gd name="T59" fmla="*/ 30 h 86"/>
                <a:gd name="T60" fmla="*/ 301 w 474"/>
                <a:gd name="T61" fmla="*/ 25 h 86"/>
                <a:gd name="T62" fmla="*/ 346 w 474"/>
                <a:gd name="T63" fmla="*/ 23 h 86"/>
                <a:gd name="T64" fmla="*/ 389 w 474"/>
                <a:gd name="T65" fmla="*/ 24 h 86"/>
                <a:gd name="T66" fmla="*/ 422 w 474"/>
                <a:gd name="T67" fmla="*/ 29 h 86"/>
                <a:gd name="T68" fmla="*/ 444 w 474"/>
                <a:gd name="T69" fmla="*/ 36 h 86"/>
                <a:gd name="T70" fmla="*/ 459 w 474"/>
                <a:gd name="T71" fmla="*/ 41 h 86"/>
                <a:gd name="T72" fmla="*/ 467 w 474"/>
                <a:gd name="T73" fmla="*/ 44 h 86"/>
                <a:gd name="T74" fmla="*/ 470 w 474"/>
                <a:gd name="T75" fmla="*/ 42 h 86"/>
                <a:gd name="T76" fmla="*/ 470 w 474"/>
                <a:gd name="T77" fmla="*/ 37 h 86"/>
                <a:gd name="T78" fmla="*/ 469 w 474"/>
                <a:gd name="T79" fmla="*/ 37 h 86"/>
                <a:gd name="T80" fmla="*/ 471 w 474"/>
                <a:gd name="T81" fmla="*/ 38 h 86"/>
                <a:gd name="T82" fmla="*/ 474 w 474"/>
                <a:gd name="T83" fmla="*/ 37 h 8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74"/>
                <a:gd name="T127" fmla="*/ 0 h 86"/>
                <a:gd name="T128" fmla="*/ 474 w 474"/>
                <a:gd name="T129" fmla="*/ 86 h 8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74" h="86">
                  <a:moveTo>
                    <a:pt x="474" y="37"/>
                  </a:moveTo>
                  <a:lnTo>
                    <a:pt x="469" y="35"/>
                  </a:lnTo>
                  <a:lnTo>
                    <a:pt x="468" y="33"/>
                  </a:lnTo>
                  <a:lnTo>
                    <a:pt x="464" y="28"/>
                  </a:lnTo>
                  <a:lnTo>
                    <a:pt x="456" y="23"/>
                  </a:lnTo>
                  <a:lnTo>
                    <a:pt x="446" y="18"/>
                  </a:lnTo>
                  <a:lnTo>
                    <a:pt x="440" y="15"/>
                  </a:lnTo>
                  <a:lnTo>
                    <a:pt x="432" y="12"/>
                  </a:lnTo>
                  <a:lnTo>
                    <a:pt x="422" y="10"/>
                  </a:lnTo>
                  <a:lnTo>
                    <a:pt x="412" y="8"/>
                  </a:lnTo>
                  <a:lnTo>
                    <a:pt x="400" y="6"/>
                  </a:lnTo>
                  <a:lnTo>
                    <a:pt x="387" y="4"/>
                  </a:lnTo>
                  <a:lnTo>
                    <a:pt x="372" y="2"/>
                  </a:lnTo>
                  <a:lnTo>
                    <a:pt x="356" y="1"/>
                  </a:lnTo>
                  <a:lnTo>
                    <a:pt x="339" y="0"/>
                  </a:lnTo>
                  <a:lnTo>
                    <a:pt x="319" y="0"/>
                  </a:lnTo>
                  <a:lnTo>
                    <a:pt x="299" y="0"/>
                  </a:lnTo>
                  <a:lnTo>
                    <a:pt x="277" y="2"/>
                  </a:lnTo>
                  <a:lnTo>
                    <a:pt x="253" y="4"/>
                  </a:lnTo>
                  <a:lnTo>
                    <a:pt x="228" y="8"/>
                  </a:lnTo>
                  <a:lnTo>
                    <a:pt x="201" y="12"/>
                  </a:lnTo>
                  <a:lnTo>
                    <a:pt x="174" y="19"/>
                  </a:lnTo>
                  <a:lnTo>
                    <a:pt x="143" y="26"/>
                  </a:lnTo>
                  <a:lnTo>
                    <a:pt x="115" y="35"/>
                  </a:lnTo>
                  <a:lnTo>
                    <a:pt x="87" y="44"/>
                  </a:lnTo>
                  <a:lnTo>
                    <a:pt x="64" y="53"/>
                  </a:lnTo>
                  <a:lnTo>
                    <a:pt x="43" y="61"/>
                  </a:lnTo>
                  <a:lnTo>
                    <a:pt x="27" y="67"/>
                  </a:lnTo>
                  <a:lnTo>
                    <a:pt x="17" y="72"/>
                  </a:lnTo>
                  <a:lnTo>
                    <a:pt x="14" y="74"/>
                  </a:lnTo>
                  <a:lnTo>
                    <a:pt x="14" y="75"/>
                  </a:lnTo>
                  <a:lnTo>
                    <a:pt x="13" y="76"/>
                  </a:lnTo>
                  <a:lnTo>
                    <a:pt x="11" y="78"/>
                  </a:lnTo>
                  <a:lnTo>
                    <a:pt x="9" y="79"/>
                  </a:lnTo>
                  <a:lnTo>
                    <a:pt x="7" y="80"/>
                  </a:lnTo>
                  <a:lnTo>
                    <a:pt x="4" y="81"/>
                  </a:lnTo>
                  <a:lnTo>
                    <a:pt x="1" y="82"/>
                  </a:lnTo>
                  <a:lnTo>
                    <a:pt x="0" y="83"/>
                  </a:lnTo>
                  <a:lnTo>
                    <a:pt x="3" y="84"/>
                  </a:lnTo>
                  <a:lnTo>
                    <a:pt x="4" y="84"/>
                  </a:lnTo>
                  <a:lnTo>
                    <a:pt x="6" y="85"/>
                  </a:lnTo>
                  <a:lnTo>
                    <a:pt x="5" y="86"/>
                  </a:lnTo>
                  <a:lnTo>
                    <a:pt x="14" y="84"/>
                  </a:lnTo>
                  <a:lnTo>
                    <a:pt x="17" y="83"/>
                  </a:lnTo>
                  <a:lnTo>
                    <a:pt x="26" y="81"/>
                  </a:lnTo>
                  <a:lnTo>
                    <a:pt x="39" y="79"/>
                  </a:lnTo>
                  <a:lnTo>
                    <a:pt x="55" y="75"/>
                  </a:lnTo>
                  <a:lnTo>
                    <a:pt x="71" y="72"/>
                  </a:lnTo>
                  <a:lnTo>
                    <a:pt x="85" y="68"/>
                  </a:lnTo>
                  <a:lnTo>
                    <a:pt x="96" y="65"/>
                  </a:lnTo>
                  <a:lnTo>
                    <a:pt x="102" y="64"/>
                  </a:lnTo>
                  <a:lnTo>
                    <a:pt x="111" y="62"/>
                  </a:lnTo>
                  <a:lnTo>
                    <a:pt x="127" y="59"/>
                  </a:lnTo>
                  <a:lnTo>
                    <a:pt x="149" y="54"/>
                  </a:lnTo>
                  <a:lnTo>
                    <a:pt x="175" y="48"/>
                  </a:lnTo>
                  <a:lnTo>
                    <a:pt x="201" y="42"/>
                  </a:lnTo>
                  <a:lnTo>
                    <a:pt x="227" y="37"/>
                  </a:lnTo>
                  <a:lnTo>
                    <a:pt x="248" y="33"/>
                  </a:lnTo>
                  <a:lnTo>
                    <a:pt x="262" y="30"/>
                  </a:lnTo>
                  <a:lnTo>
                    <a:pt x="281" y="28"/>
                  </a:lnTo>
                  <a:lnTo>
                    <a:pt x="301" y="25"/>
                  </a:lnTo>
                  <a:lnTo>
                    <a:pt x="324" y="24"/>
                  </a:lnTo>
                  <a:lnTo>
                    <a:pt x="346" y="23"/>
                  </a:lnTo>
                  <a:lnTo>
                    <a:pt x="368" y="23"/>
                  </a:lnTo>
                  <a:lnTo>
                    <a:pt x="389" y="24"/>
                  </a:lnTo>
                  <a:lnTo>
                    <a:pt x="407" y="26"/>
                  </a:lnTo>
                  <a:lnTo>
                    <a:pt x="422" y="29"/>
                  </a:lnTo>
                  <a:lnTo>
                    <a:pt x="435" y="32"/>
                  </a:lnTo>
                  <a:lnTo>
                    <a:pt x="444" y="36"/>
                  </a:lnTo>
                  <a:lnTo>
                    <a:pt x="452" y="39"/>
                  </a:lnTo>
                  <a:lnTo>
                    <a:pt x="459" y="41"/>
                  </a:lnTo>
                  <a:lnTo>
                    <a:pt x="463" y="43"/>
                  </a:lnTo>
                  <a:lnTo>
                    <a:pt x="467" y="44"/>
                  </a:lnTo>
                  <a:lnTo>
                    <a:pt x="469" y="44"/>
                  </a:lnTo>
                  <a:lnTo>
                    <a:pt x="470" y="42"/>
                  </a:lnTo>
                  <a:lnTo>
                    <a:pt x="471" y="39"/>
                  </a:lnTo>
                  <a:lnTo>
                    <a:pt x="470" y="37"/>
                  </a:lnTo>
                  <a:lnTo>
                    <a:pt x="469" y="37"/>
                  </a:lnTo>
                  <a:lnTo>
                    <a:pt x="470" y="38"/>
                  </a:lnTo>
                  <a:lnTo>
                    <a:pt x="471" y="38"/>
                  </a:lnTo>
                  <a:lnTo>
                    <a:pt x="472" y="39"/>
                  </a:lnTo>
                  <a:lnTo>
                    <a:pt x="474" y="37"/>
                  </a:lnTo>
                  <a:close/>
                </a:path>
              </a:pathLst>
            </a:custGeom>
            <a:solidFill>
              <a:srgbClr val="000000"/>
            </a:solidFill>
            <a:ln w="9525">
              <a:noFill/>
              <a:round/>
              <a:headEnd/>
              <a:tailEnd/>
            </a:ln>
          </p:spPr>
          <p:txBody>
            <a:bodyPr/>
            <a:lstStyle/>
            <a:p>
              <a:endParaRPr lang="ar-SA"/>
            </a:p>
          </p:txBody>
        </p:sp>
        <p:sp>
          <p:nvSpPr>
            <p:cNvPr id="61" name="Freeform 118"/>
            <p:cNvSpPr>
              <a:spLocks/>
            </p:cNvSpPr>
            <p:nvPr/>
          </p:nvSpPr>
          <p:spPr bwMode="auto">
            <a:xfrm>
              <a:off x="2576" y="1642"/>
              <a:ext cx="694" cy="720"/>
            </a:xfrm>
            <a:custGeom>
              <a:avLst/>
              <a:gdLst>
                <a:gd name="T0" fmla="*/ 157 w 694"/>
                <a:gd name="T1" fmla="*/ 0 h 720"/>
                <a:gd name="T2" fmla="*/ 0 w 694"/>
                <a:gd name="T3" fmla="*/ 660 h 720"/>
                <a:gd name="T4" fmla="*/ 1 w 694"/>
                <a:gd name="T5" fmla="*/ 660 h 720"/>
                <a:gd name="T6" fmla="*/ 4 w 694"/>
                <a:gd name="T7" fmla="*/ 660 h 720"/>
                <a:gd name="T8" fmla="*/ 8 w 694"/>
                <a:gd name="T9" fmla="*/ 659 h 720"/>
                <a:gd name="T10" fmla="*/ 15 w 694"/>
                <a:gd name="T11" fmla="*/ 659 h 720"/>
                <a:gd name="T12" fmla="*/ 23 w 694"/>
                <a:gd name="T13" fmla="*/ 658 h 720"/>
                <a:gd name="T14" fmla="*/ 32 w 694"/>
                <a:gd name="T15" fmla="*/ 658 h 720"/>
                <a:gd name="T16" fmla="*/ 43 w 694"/>
                <a:gd name="T17" fmla="*/ 657 h 720"/>
                <a:gd name="T18" fmla="*/ 56 w 694"/>
                <a:gd name="T19" fmla="*/ 656 h 720"/>
                <a:gd name="T20" fmla="*/ 71 w 694"/>
                <a:gd name="T21" fmla="*/ 656 h 720"/>
                <a:gd name="T22" fmla="*/ 86 w 694"/>
                <a:gd name="T23" fmla="*/ 655 h 720"/>
                <a:gd name="T24" fmla="*/ 102 w 694"/>
                <a:gd name="T25" fmla="*/ 655 h 720"/>
                <a:gd name="T26" fmla="*/ 121 w 694"/>
                <a:gd name="T27" fmla="*/ 655 h 720"/>
                <a:gd name="T28" fmla="*/ 141 w 694"/>
                <a:gd name="T29" fmla="*/ 655 h 720"/>
                <a:gd name="T30" fmla="*/ 161 w 694"/>
                <a:gd name="T31" fmla="*/ 655 h 720"/>
                <a:gd name="T32" fmla="*/ 184 w 694"/>
                <a:gd name="T33" fmla="*/ 655 h 720"/>
                <a:gd name="T34" fmla="*/ 207 w 694"/>
                <a:gd name="T35" fmla="*/ 655 h 720"/>
                <a:gd name="T36" fmla="*/ 231 w 694"/>
                <a:gd name="T37" fmla="*/ 656 h 720"/>
                <a:gd name="T38" fmla="*/ 256 w 694"/>
                <a:gd name="T39" fmla="*/ 657 h 720"/>
                <a:gd name="T40" fmla="*/ 283 w 694"/>
                <a:gd name="T41" fmla="*/ 659 h 720"/>
                <a:gd name="T42" fmla="*/ 310 w 694"/>
                <a:gd name="T43" fmla="*/ 660 h 720"/>
                <a:gd name="T44" fmla="*/ 338 w 694"/>
                <a:gd name="T45" fmla="*/ 662 h 720"/>
                <a:gd name="T46" fmla="*/ 367 w 694"/>
                <a:gd name="T47" fmla="*/ 665 h 720"/>
                <a:gd name="T48" fmla="*/ 397 w 694"/>
                <a:gd name="T49" fmla="*/ 668 h 720"/>
                <a:gd name="T50" fmla="*/ 427 w 694"/>
                <a:gd name="T51" fmla="*/ 671 h 720"/>
                <a:gd name="T52" fmla="*/ 459 w 694"/>
                <a:gd name="T53" fmla="*/ 675 h 720"/>
                <a:gd name="T54" fmla="*/ 492 w 694"/>
                <a:gd name="T55" fmla="*/ 680 h 720"/>
                <a:gd name="T56" fmla="*/ 524 w 694"/>
                <a:gd name="T57" fmla="*/ 685 h 720"/>
                <a:gd name="T58" fmla="*/ 557 w 694"/>
                <a:gd name="T59" fmla="*/ 691 h 720"/>
                <a:gd name="T60" fmla="*/ 590 w 694"/>
                <a:gd name="T61" fmla="*/ 698 h 720"/>
                <a:gd name="T62" fmla="*/ 625 w 694"/>
                <a:gd name="T63" fmla="*/ 704 h 720"/>
                <a:gd name="T64" fmla="*/ 660 w 694"/>
                <a:gd name="T65" fmla="*/ 712 h 720"/>
                <a:gd name="T66" fmla="*/ 694 w 694"/>
                <a:gd name="T67" fmla="*/ 720 h 720"/>
                <a:gd name="T68" fmla="*/ 690 w 694"/>
                <a:gd name="T69" fmla="*/ 719 h 720"/>
                <a:gd name="T70" fmla="*/ 678 w 694"/>
                <a:gd name="T71" fmla="*/ 714 h 720"/>
                <a:gd name="T72" fmla="*/ 659 w 694"/>
                <a:gd name="T73" fmla="*/ 708 h 720"/>
                <a:gd name="T74" fmla="*/ 633 w 694"/>
                <a:gd name="T75" fmla="*/ 700 h 720"/>
                <a:gd name="T76" fmla="*/ 602 w 694"/>
                <a:gd name="T77" fmla="*/ 691 h 720"/>
                <a:gd name="T78" fmla="*/ 565 w 694"/>
                <a:gd name="T79" fmla="*/ 679 h 720"/>
                <a:gd name="T80" fmla="*/ 523 w 694"/>
                <a:gd name="T81" fmla="*/ 669 h 720"/>
                <a:gd name="T82" fmla="*/ 477 w 694"/>
                <a:gd name="T83" fmla="*/ 658 h 720"/>
                <a:gd name="T84" fmla="*/ 428 w 694"/>
                <a:gd name="T85" fmla="*/ 648 h 720"/>
                <a:gd name="T86" fmla="*/ 377 w 694"/>
                <a:gd name="T87" fmla="*/ 638 h 720"/>
                <a:gd name="T88" fmla="*/ 323 w 694"/>
                <a:gd name="T89" fmla="*/ 629 h 720"/>
                <a:gd name="T90" fmla="*/ 268 w 694"/>
                <a:gd name="T91" fmla="*/ 623 h 720"/>
                <a:gd name="T92" fmla="*/ 213 w 694"/>
                <a:gd name="T93" fmla="*/ 619 h 720"/>
                <a:gd name="T94" fmla="*/ 157 w 694"/>
                <a:gd name="T95" fmla="*/ 618 h 720"/>
                <a:gd name="T96" fmla="*/ 102 w 694"/>
                <a:gd name="T97" fmla="*/ 620 h 720"/>
                <a:gd name="T98" fmla="*/ 48 w 694"/>
                <a:gd name="T99" fmla="*/ 625 h 720"/>
                <a:gd name="T100" fmla="*/ 50 w 694"/>
                <a:gd name="T101" fmla="*/ 612 h 720"/>
                <a:gd name="T102" fmla="*/ 56 w 694"/>
                <a:gd name="T103" fmla="*/ 575 h 720"/>
                <a:gd name="T104" fmla="*/ 66 w 694"/>
                <a:gd name="T105" fmla="*/ 517 h 720"/>
                <a:gd name="T106" fmla="*/ 79 w 694"/>
                <a:gd name="T107" fmla="*/ 441 h 720"/>
                <a:gd name="T108" fmla="*/ 94 w 694"/>
                <a:gd name="T109" fmla="*/ 347 h 720"/>
                <a:gd name="T110" fmla="*/ 112 w 694"/>
                <a:gd name="T111" fmla="*/ 241 h 720"/>
                <a:gd name="T112" fmla="*/ 134 w 694"/>
                <a:gd name="T113" fmla="*/ 125 h 720"/>
                <a:gd name="T114" fmla="*/ 157 w 694"/>
                <a:gd name="T115" fmla="*/ 0 h 72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694"/>
                <a:gd name="T175" fmla="*/ 0 h 720"/>
                <a:gd name="T176" fmla="*/ 694 w 694"/>
                <a:gd name="T177" fmla="*/ 720 h 72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694" h="720">
                  <a:moveTo>
                    <a:pt x="157" y="0"/>
                  </a:moveTo>
                  <a:lnTo>
                    <a:pt x="0" y="660"/>
                  </a:lnTo>
                  <a:lnTo>
                    <a:pt x="1" y="660"/>
                  </a:lnTo>
                  <a:lnTo>
                    <a:pt x="4" y="660"/>
                  </a:lnTo>
                  <a:lnTo>
                    <a:pt x="8" y="659"/>
                  </a:lnTo>
                  <a:lnTo>
                    <a:pt x="15" y="659"/>
                  </a:lnTo>
                  <a:lnTo>
                    <a:pt x="23" y="658"/>
                  </a:lnTo>
                  <a:lnTo>
                    <a:pt x="32" y="658"/>
                  </a:lnTo>
                  <a:lnTo>
                    <a:pt x="43" y="657"/>
                  </a:lnTo>
                  <a:lnTo>
                    <a:pt x="56" y="656"/>
                  </a:lnTo>
                  <a:lnTo>
                    <a:pt x="71" y="656"/>
                  </a:lnTo>
                  <a:lnTo>
                    <a:pt x="86" y="655"/>
                  </a:lnTo>
                  <a:lnTo>
                    <a:pt x="102" y="655"/>
                  </a:lnTo>
                  <a:lnTo>
                    <a:pt x="121" y="655"/>
                  </a:lnTo>
                  <a:lnTo>
                    <a:pt x="141" y="655"/>
                  </a:lnTo>
                  <a:lnTo>
                    <a:pt x="161" y="655"/>
                  </a:lnTo>
                  <a:lnTo>
                    <a:pt x="184" y="655"/>
                  </a:lnTo>
                  <a:lnTo>
                    <a:pt x="207" y="655"/>
                  </a:lnTo>
                  <a:lnTo>
                    <a:pt x="231" y="656"/>
                  </a:lnTo>
                  <a:lnTo>
                    <a:pt x="256" y="657"/>
                  </a:lnTo>
                  <a:lnTo>
                    <a:pt x="283" y="659"/>
                  </a:lnTo>
                  <a:lnTo>
                    <a:pt x="310" y="660"/>
                  </a:lnTo>
                  <a:lnTo>
                    <a:pt x="338" y="662"/>
                  </a:lnTo>
                  <a:lnTo>
                    <a:pt x="367" y="665"/>
                  </a:lnTo>
                  <a:lnTo>
                    <a:pt x="397" y="668"/>
                  </a:lnTo>
                  <a:lnTo>
                    <a:pt x="427" y="671"/>
                  </a:lnTo>
                  <a:lnTo>
                    <a:pt x="459" y="675"/>
                  </a:lnTo>
                  <a:lnTo>
                    <a:pt x="492" y="680"/>
                  </a:lnTo>
                  <a:lnTo>
                    <a:pt x="524" y="685"/>
                  </a:lnTo>
                  <a:lnTo>
                    <a:pt x="557" y="691"/>
                  </a:lnTo>
                  <a:lnTo>
                    <a:pt x="590" y="698"/>
                  </a:lnTo>
                  <a:lnTo>
                    <a:pt x="625" y="704"/>
                  </a:lnTo>
                  <a:lnTo>
                    <a:pt x="660" y="712"/>
                  </a:lnTo>
                  <a:lnTo>
                    <a:pt x="694" y="720"/>
                  </a:lnTo>
                  <a:lnTo>
                    <a:pt x="690" y="719"/>
                  </a:lnTo>
                  <a:lnTo>
                    <a:pt x="678" y="714"/>
                  </a:lnTo>
                  <a:lnTo>
                    <a:pt x="659" y="708"/>
                  </a:lnTo>
                  <a:lnTo>
                    <a:pt x="633" y="700"/>
                  </a:lnTo>
                  <a:lnTo>
                    <a:pt x="602" y="691"/>
                  </a:lnTo>
                  <a:lnTo>
                    <a:pt x="565" y="679"/>
                  </a:lnTo>
                  <a:lnTo>
                    <a:pt x="523" y="669"/>
                  </a:lnTo>
                  <a:lnTo>
                    <a:pt x="477" y="658"/>
                  </a:lnTo>
                  <a:lnTo>
                    <a:pt x="428" y="648"/>
                  </a:lnTo>
                  <a:lnTo>
                    <a:pt x="377" y="638"/>
                  </a:lnTo>
                  <a:lnTo>
                    <a:pt x="323" y="629"/>
                  </a:lnTo>
                  <a:lnTo>
                    <a:pt x="268" y="623"/>
                  </a:lnTo>
                  <a:lnTo>
                    <a:pt x="213" y="619"/>
                  </a:lnTo>
                  <a:lnTo>
                    <a:pt x="157" y="618"/>
                  </a:lnTo>
                  <a:lnTo>
                    <a:pt x="102" y="620"/>
                  </a:lnTo>
                  <a:lnTo>
                    <a:pt x="48" y="625"/>
                  </a:lnTo>
                  <a:lnTo>
                    <a:pt x="50" y="612"/>
                  </a:lnTo>
                  <a:lnTo>
                    <a:pt x="56" y="575"/>
                  </a:lnTo>
                  <a:lnTo>
                    <a:pt x="66" y="517"/>
                  </a:lnTo>
                  <a:lnTo>
                    <a:pt x="79" y="441"/>
                  </a:lnTo>
                  <a:lnTo>
                    <a:pt x="94" y="347"/>
                  </a:lnTo>
                  <a:lnTo>
                    <a:pt x="112" y="241"/>
                  </a:lnTo>
                  <a:lnTo>
                    <a:pt x="134" y="125"/>
                  </a:lnTo>
                  <a:lnTo>
                    <a:pt x="157" y="0"/>
                  </a:lnTo>
                  <a:close/>
                </a:path>
              </a:pathLst>
            </a:custGeom>
            <a:solidFill>
              <a:srgbClr val="000000"/>
            </a:solidFill>
            <a:ln w="9525">
              <a:noFill/>
              <a:round/>
              <a:headEnd/>
              <a:tailEnd/>
            </a:ln>
          </p:spPr>
          <p:txBody>
            <a:bodyPr/>
            <a:lstStyle/>
            <a:p>
              <a:endParaRPr lang="ar-SA"/>
            </a:p>
          </p:txBody>
        </p:sp>
        <p:sp>
          <p:nvSpPr>
            <p:cNvPr id="62" name="Freeform 119"/>
            <p:cNvSpPr>
              <a:spLocks/>
            </p:cNvSpPr>
            <p:nvPr/>
          </p:nvSpPr>
          <p:spPr bwMode="auto">
            <a:xfrm>
              <a:off x="3112" y="1340"/>
              <a:ext cx="302" cy="483"/>
            </a:xfrm>
            <a:custGeom>
              <a:avLst/>
              <a:gdLst>
                <a:gd name="T0" fmla="*/ 288 w 302"/>
                <a:gd name="T1" fmla="*/ 14 h 483"/>
                <a:gd name="T2" fmla="*/ 290 w 302"/>
                <a:gd name="T3" fmla="*/ 52 h 483"/>
                <a:gd name="T4" fmla="*/ 289 w 302"/>
                <a:gd name="T5" fmla="*/ 70 h 483"/>
                <a:gd name="T6" fmla="*/ 289 w 302"/>
                <a:gd name="T7" fmla="*/ 96 h 483"/>
                <a:gd name="T8" fmla="*/ 288 w 302"/>
                <a:gd name="T9" fmla="*/ 118 h 483"/>
                <a:gd name="T10" fmla="*/ 281 w 302"/>
                <a:gd name="T11" fmla="*/ 191 h 483"/>
                <a:gd name="T12" fmla="*/ 276 w 302"/>
                <a:gd name="T13" fmla="*/ 215 h 483"/>
                <a:gd name="T14" fmla="*/ 269 w 302"/>
                <a:gd name="T15" fmla="*/ 233 h 483"/>
                <a:gd name="T16" fmla="*/ 259 w 302"/>
                <a:gd name="T17" fmla="*/ 265 h 483"/>
                <a:gd name="T18" fmla="*/ 241 w 302"/>
                <a:gd name="T19" fmla="*/ 305 h 483"/>
                <a:gd name="T20" fmla="*/ 214 w 302"/>
                <a:gd name="T21" fmla="*/ 347 h 483"/>
                <a:gd name="T22" fmla="*/ 178 w 302"/>
                <a:gd name="T23" fmla="*/ 390 h 483"/>
                <a:gd name="T24" fmla="*/ 130 w 302"/>
                <a:gd name="T25" fmla="*/ 428 h 483"/>
                <a:gd name="T26" fmla="*/ 68 w 302"/>
                <a:gd name="T27" fmla="*/ 458 h 483"/>
                <a:gd name="T28" fmla="*/ 25 w 302"/>
                <a:gd name="T29" fmla="*/ 470 h 483"/>
                <a:gd name="T30" fmla="*/ 14 w 302"/>
                <a:gd name="T31" fmla="*/ 473 h 483"/>
                <a:gd name="T32" fmla="*/ 5 w 302"/>
                <a:gd name="T33" fmla="*/ 475 h 483"/>
                <a:gd name="T34" fmla="*/ 0 w 302"/>
                <a:gd name="T35" fmla="*/ 477 h 483"/>
                <a:gd name="T36" fmla="*/ 0 w 302"/>
                <a:gd name="T37" fmla="*/ 480 h 483"/>
                <a:gd name="T38" fmla="*/ 0 w 302"/>
                <a:gd name="T39" fmla="*/ 482 h 483"/>
                <a:gd name="T40" fmla="*/ 2 w 302"/>
                <a:gd name="T41" fmla="*/ 483 h 483"/>
                <a:gd name="T42" fmla="*/ 14 w 302"/>
                <a:gd name="T43" fmla="*/ 483 h 483"/>
                <a:gd name="T44" fmla="*/ 31 w 302"/>
                <a:gd name="T45" fmla="*/ 482 h 483"/>
                <a:gd name="T46" fmla="*/ 46 w 302"/>
                <a:gd name="T47" fmla="*/ 479 h 483"/>
                <a:gd name="T48" fmla="*/ 61 w 302"/>
                <a:gd name="T49" fmla="*/ 474 h 483"/>
                <a:gd name="T50" fmla="*/ 96 w 302"/>
                <a:gd name="T51" fmla="*/ 460 h 483"/>
                <a:gd name="T52" fmla="*/ 145 w 302"/>
                <a:gd name="T53" fmla="*/ 434 h 483"/>
                <a:gd name="T54" fmla="*/ 194 w 302"/>
                <a:gd name="T55" fmla="*/ 397 h 483"/>
                <a:gd name="T56" fmla="*/ 233 w 302"/>
                <a:gd name="T57" fmla="*/ 349 h 483"/>
                <a:gd name="T58" fmla="*/ 267 w 302"/>
                <a:gd name="T59" fmla="*/ 289 h 483"/>
                <a:gd name="T60" fmla="*/ 294 w 302"/>
                <a:gd name="T61" fmla="*/ 207 h 483"/>
                <a:gd name="T62" fmla="*/ 302 w 302"/>
                <a:gd name="T63" fmla="*/ 93 h 483"/>
                <a:gd name="T64" fmla="*/ 296 w 302"/>
                <a:gd name="T65" fmla="*/ 19 h 483"/>
                <a:gd name="T66" fmla="*/ 292 w 302"/>
                <a:gd name="T67" fmla="*/ 7 h 483"/>
                <a:gd name="T68" fmla="*/ 291 w 302"/>
                <a:gd name="T69" fmla="*/ 0 h 483"/>
                <a:gd name="T70" fmla="*/ 291 w 302"/>
                <a:gd name="T71" fmla="*/ 1 h 483"/>
                <a:gd name="T72" fmla="*/ 289 w 302"/>
                <a:gd name="T73" fmla="*/ 7 h 483"/>
                <a:gd name="T74" fmla="*/ 290 w 302"/>
                <a:gd name="T75" fmla="*/ 3 h 483"/>
                <a:gd name="T76" fmla="*/ 288 w 302"/>
                <a:gd name="T77" fmla="*/ 4 h 48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02"/>
                <a:gd name="T118" fmla="*/ 0 h 483"/>
                <a:gd name="T119" fmla="*/ 302 w 302"/>
                <a:gd name="T120" fmla="*/ 483 h 48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02" h="483">
                  <a:moveTo>
                    <a:pt x="287" y="6"/>
                  </a:moveTo>
                  <a:lnTo>
                    <a:pt x="288" y="14"/>
                  </a:lnTo>
                  <a:lnTo>
                    <a:pt x="289" y="33"/>
                  </a:lnTo>
                  <a:lnTo>
                    <a:pt x="290" y="52"/>
                  </a:lnTo>
                  <a:lnTo>
                    <a:pt x="290" y="62"/>
                  </a:lnTo>
                  <a:lnTo>
                    <a:pt x="289" y="70"/>
                  </a:lnTo>
                  <a:lnTo>
                    <a:pt x="289" y="84"/>
                  </a:lnTo>
                  <a:lnTo>
                    <a:pt x="289" y="96"/>
                  </a:lnTo>
                  <a:lnTo>
                    <a:pt x="289" y="102"/>
                  </a:lnTo>
                  <a:lnTo>
                    <a:pt x="288" y="118"/>
                  </a:lnTo>
                  <a:lnTo>
                    <a:pt x="285" y="154"/>
                  </a:lnTo>
                  <a:lnTo>
                    <a:pt x="281" y="191"/>
                  </a:lnTo>
                  <a:lnTo>
                    <a:pt x="277" y="211"/>
                  </a:lnTo>
                  <a:lnTo>
                    <a:pt x="276" y="215"/>
                  </a:lnTo>
                  <a:lnTo>
                    <a:pt x="274" y="222"/>
                  </a:lnTo>
                  <a:lnTo>
                    <a:pt x="269" y="233"/>
                  </a:lnTo>
                  <a:lnTo>
                    <a:pt x="265" y="249"/>
                  </a:lnTo>
                  <a:lnTo>
                    <a:pt x="259" y="265"/>
                  </a:lnTo>
                  <a:lnTo>
                    <a:pt x="251" y="284"/>
                  </a:lnTo>
                  <a:lnTo>
                    <a:pt x="241" y="305"/>
                  </a:lnTo>
                  <a:lnTo>
                    <a:pt x="229" y="325"/>
                  </a:lnTo>
                  <a:lnTo>
                    <a:pt x="214" y="347"/>
                  </a:lnTo>
                  <a:lnTo>
                    <a:pt x="197" y="369"/>
                  </a:lnTo>
                  <a:lnTo>
                    <a:pt x="178" y="390"/>
                  </a:lnTo>
                  <a:lnTo>
                    <a:pt x="155" y="410"/>
                  </a:lnTo>
                  <a:lnTo>
                    <a:pt x="130" y="428"/>
                  </a:lnTo>
                  <a:lnTo>
                    <a:pt x="100" y="444"/>
                  </a:lnTo>
                  <a:lnTo>
                    <a:pt x="68" y="458"/>
                  </a:lnTo>
                  <a:lnTo>
                    <a:pt x="32" y="468"/>
                  </a:lnTo>
                  <a:lnTo>
                    <a:pt x="25" y="470"/>
                  </a:lnTo>
                  <a:lnTo>
                    <a:pt x="19" y="471"/>
                  </a:lnTo>
                  <a:lnTo>
                    <a:pt x="14" y="473"/>
                  </a:lnTo>
                  <a:lnTo>
                    <a:pt x="9" y="474"/>
                  </a:lnTo>
                  <a:lnTo>
                    <a:pt x="5" y="475"/>
                  </a:lnTo>
                  <a:lnTo>
                    <a:pt x="2" y="477"/>
                  </a:lnTo>
                  <a:lnTo>
                    <a:pt x="0" y="477"/>
                  </a:lnTo>
                  <a:lnTo>
                    <a:pt x="0" y="478"/>
                  </a:lnTo>
                  <a:lnTo>
                    <a:pt x="0" y="480"/>
                  </a:lnTo>
                  <a:lnTo>
                    <a:pt x="0" y="481"/>
                  </a:lnTo>
                  <a:lnTo>
                    <a:pt x="0" y="482"/>
                  </a:lnTo>
                  <a:lnTo>
                    <a:pt x="0" y="483"/>
                  </a:lnTo>
                  <a:lnTo>
                    <a:pt x="2" y="483"/>
                  </a:lnTo>
                  <a:lnTo>
                    <a:pt x="7" y="483"/>
                  </a:lnTo>
                  <a:lnTo>
                    <a:pt x="14" y="483"/>
                  </a:lnTo>
                  <a:lnTo>
                    <a:pt x="22" y="482"/>
                  </a:lnTo>
                  <a:lnTo>
                    <a:pt x="31" y="482"/>
                  </a:lnTo>
                  <a:lnTo>
                    <a:pt x="39" y="480"/>
                  </a:lnTo>
                  <a:lnTo>
                    <a:pt x="46" y="479"/>
                  </a:lnTo>
                  <a:lnTo>
                    <a:pt x="52" y="477"/>
                  </a:lnTo>
                  <a:lnTo>
                    <a:pt x="61" y="474"/>
                  </a:lnTo>
                  <a:lnTo>
                    <a:pt x="76" y="468"/>
                  </a:lnTo>
                  <a:lnTo>
                    <a:pt x="96" y="460"/>
                  </a:lnTo>
                  <a:lnTo>
                    <a:pt x="120" y="447"/>
                  </a:lnTo>
                  <a:lnTo>
                    <a:pt x="145" y="434"/>
                  </a:lnTo>
                  <a:lnTo>
                    <a:pt x="171" y="417"/>
                  </a:lnTo>
                  <a:lnTo>
                    <a:pt x="194" y="397"/>
                  </a:lnTo>
                  <a:lnTo>
                    <a:pt x="214" y="375"/>
                  </a:lnTo>
                  <a:lnTo>
                    <a:pt x="233" y="349"/>
                  </a:lnTo>
                  <a:lnTo>
                    <a:pt x="250" y="321"/>
                  </a:lnTo>
                  <a:lnTo>
                    <a:pt x="267" y="289"/>
                  </a:lnTo>
                  <a:lnTo>
                    <a:pt x="283" y="251"/>
                  </a:lnTo>
                  <a:lnTo>
                    <a:pt x="294" y="207"/>
                  </a:lnTo>
                  <a:lnTo>
                    <a:pt x="301" y="154"/>
                  </a:lnTo>
                  <a:lnTo>
                    <a:pt x="302" y="93"/>
                  </a:lnTo>
                  <a:lnTo>
                    <a:pt x="297" y="21"/>
                  </a:lnTo>
                  <a:lnTo>
                    <a:pt x="296" y="19"/>
                  </a:lnTo>
                  <a:lnTo>
                    <a:pt x="294" y="13"/>
                  </a:lnTo>
                  <a:lnTo>
                    <a:pt x="292" y="7"/>
                  </a:lnTo>
                  <a:lnTo>
                    <a:pt x="291" y="2"/>
                  </a:lnTo>
                  <a:lnTo>
                    <a:pt x="291" y="0"/>
                  </a:lnTo>
                  <a:lnTo>
                    <a:pt x="291" y="1"/>
                  </a:lnTo>
                  <a:lnTo>
                    <a:pt x="289" y="7"/>
                  </a:lnTo>
                  <a:lnTo>
                    <a:pt x="289" y="6"/>
                  </a:lnTo>
                  <a:lnTo>
                    <a:pt x="290" y="3"/>
                  </a:lnTo>
                  <a:lnTo>
                    <a:pt x="289" y="2"/>
                  </a:lnTo>
                  <a:lnTo>
                    <a:pt x="288" y="4"/>
                  </a:lnTo>
                  <a:lnTo>
                    <a:pt x="287" y="6"/>
                  </a:lnTo>
                  <a:close/>
                </a:path>
              </a:pathLst>
            </a:custGeom>
            <a:solidFill>
              <a:srgbClr val="000000"/>
            </a:solidFill>
            <a:ln w="9525">
              <a:noFill/>
              <a:round/>
              <a:headEnd/>
              <a:tailEnd/>
            </a:ln>
          </p:spPr>
          <p:txBody>
            <a:bodyPr/>
            <a:lstStyle/>
            <a:p>
              <a:endParaRPr lang="ar-SA"/>
            </a:p>
          </p:txBody>
        </p:sp>
        <p:sp>
          <p:nvSpPr>
            <p:cNvPr id="63" name="Freeform 120"/>
            <p:cNvSpPr>
              <a:spLocks/>
            </p:cNvSpPr>
            <p:nvPr/>
          </p:nvSpPr>
          <p:spPr bwMode="auto">
            <a:xfrm>
              <a:off x="3123" y="2352"/>
              <a:ext cx="40" cy="488"/>
            </a:xfrm>
            <a:custGeom>
              <a:avLst/>
              <a:gdLst>
                <a:gd name="T0" fmla="*/ 17 w 40"/>
                <a:gd name="T1" fmla="*/ 0 h 488"/>
                <a:gd name="T2" fmla="*/ 15 w 40"/>
                <a:gd name="T3" fmla="*/ 57 h 488"/>
                <a:gd name="T4" fmla="*/ 9 w 40"/>
                <a:gd name="T5" fmla="*/ 193 h 488"/>
                <a:gd name="T6" fmla="*/ 4 w 40"/>
                <a:gd name="T7" fmla="*/ 356 h 488"/>
                <a:gd name="T8" fmla="*/ 0 w 40"/>
                <a:gd name="T9" fmla="*/ 488 h 488"/>
                <a:gd name="T10" fmla="*/ 22 w 40"/>
                <a:gd name="T11" fmla="*/ 488 h 488"/>
                <a:gd name="T12" fmla="*/ 23 w 40"/>
                <a:gd name="T13" fmla="*/ 478 h 488"/>
                <a:gd name="T14" fmla="*/ 23 w 40"/>
                <a:gd name="T15" fmla="*/ 470 h 488"/>
                <a:gd name="T16" fmla="*/ 23 w 40"/>
                <a:gd name="T17" fmla="*/ 463 h 488"/>
                <a:gd name="T18" fmla="*/ 24 w 40"/>
                <a:gd name="T19" fmla="*/ 457 h 488"/>
                <a:gd name="T20" fmla="*/ 26 w 40"/>
                <a:gd name="T21" fmla="*/ 431 h 488"/>
                <a:gd name="T22" fmla="*/ 30 w 40"/>
                <a:gd name="T23" fmla="*/ 377 h 488"/>
                <a:gd name="T24" fmla="*/ 35 w 40"/>
                <a:gd name="T25" fmla="*/ 306 h 488"/>
                <a:gd name="T26" fmla="*/ 39 w 40"/>
                <a:gd name="T27" fmla="*/ 225 h 488"/>
                <a:gd name="T28" fmla="*/ 40 w 40"/>
                <a:gd name="T29" fmla="*/ 146 h 488"/>
                <a:gd name="T30" fmla="*/ 38 w 40"/>
                <a:gd name="T31" fmla="*/ 75 h 488"/>
                <a:gd name="T32" fmla="*/ 31 w 40"/>
                <a:gd name="T33" fmla="*/ 23 h 488"/>
                <a:gd name="T34" fmla="*/ 17 w 40"/>
                <a:gd name="T35" fmla="*/ 0 h 48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0"/>
                <a:gd name="T55" fmla="*/ 0 h 488"/>
                <a:gd name="T56" fmla="*/ 40 w 40"/>
                <a:gd name="T57" fmla="*/ 488 h 48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0" h="488">
                  <a:moveTo>
                    <a:pt x="17" y="0"/>
                  </a:moveTo>
                  <a:lnTo>
                    <a:pt x="15" y="57"/>
                  </a:lnTo>
                  <a:lnTo>
                    <a:pt x="9" y="193"/>
                  </a:lnTo>
                  <a:lnTo>
                    <a:pt x="4" y="356"/>
                  </a:lnTo>
                  <a:lnTo>
                    <a:pt x="0" y="488"/>
                  </a:lnTo>
                  <a:lnTo>
                    <a:pt x="22" y="488"/>
                  </a:lnTo>
                  <a:lnTo>
                    <a:pt x="23" y="478"/>
                  </a:lnTo>
                  <a:lnTo>
                    <a:pt x="23" y="470"/>
                  </a:lnTo>
                  <a:lnTo>
                    <a:pt x="23" y="463"/>
                  </a:lnTo>
                  <a:lnTo>
                    <a:pt x="24" y="457"/>
                  </a:lnTo>
                  <a:lnTo>
                    <a:pt x="26" y="431"/>
                  </a:lnTo>
                  <a:lnTo>
                    <a:pt x="30" y="377"/>
                  </a:lnTo>
                  <a:lnTo>
                    <a:pt x="35" y="306"/>
                  </a:lnTo>
                  <a:lnTo>
                    <a:pt x="39" y="225"/>
                  </a:lnTo>
                  <a:lnTo>
                    <a:pt x="40" y="146"/>
                  </a:lnTo>
                  <a:lnTo>
                    <a:pt x="38" y="75"/>
                  </a:lnTo>
                  <a:lnTo>
                    <a:pt x="31" y="23"/>
                  </a:lnTo>
                  <a:lnTo>
                    <a:pt x="17" y="0"/>
                  </a:lnTo>
                  <a:close/>
                </a:path>
              </a:pathLst>
            </a:custGeom>
            <a:solidFill>
              <a:srgbClr val="000000"/>
            </a:solidFill>
            <a:ln w="9525">
              <a:noFill/>
              <a:round/>
              <a:headEnd/>
              <a:tailEnd/>
            </a:ln>
          </p:spPr>
          <p:txBody>
            <a:bodyPr/>
            <a:lstStyle/>
            <a:p>
              <a:endParaRPr lang="ar-SA"/>
            </a:p>
          </p:txBody>
        </p:sp>
        <p:sp>
          <p:nvSpPr>
            <p:cNvPr id="64" name="Freeform 121"/>
            <p:cNvSpPr>
              <a:spLocks/>
            </p:cNvSpPr>
            <p:nvPr/>
          </p:nvSpPr>
          <p:spPr bwMode="auto">
            <a:xfrm>
              <a:off x="2824" y="2518"/>
              <a:ext cx="106" cy="322"/>
            </a:xfrm>
            <a:custGeom>
              <a:avLst/>
              <a:gdLst>
                <a:gd name="T0" fmla="*/ 106 w 106"/>
                <a:gd name="T1" fmla="*/ 322 h 322"/>
                <a:gd name="T2" fmla="*/ 99 w 106"/>
                <a:gd name="T3" fmla="*/ 254 h 322"/>
                <a:gd name="T4" fmla="*/ 91 w 106"/>
                <a:gd name="T5" fmla="*/ 193 h 322"/>
                <a:gd name="T6" fmla="*/ 85 w 106"/>
                <a:gd name="T7" fmla="*/ 149 h 322"/>
                <a:gd name="T8" fmla="*/ 83 w 106"/>
                <a:gd name="T9" fmla="*/ 132 h 322"/>
                <a:gd name="T10" fmla="*/ 2 w 106"/>
                <a:gd name="T11" fmla="*/ 0 h 322"/>
                <a:gd name="T12" fmla="*/ 3 w 106"/>
                <a:gd name="T13" fmla="*/ 30 h 322"/>
                <a:gd name="T14" fmla="*/ 4 w 106"/>
                <a:gd name="T15" fmla="*/ 105 h 322"/>
                <a:gd name="T16" fmla="*/ 4 w 106"/>
                <a:gd name="T17" fmla="*/ 209 h 322"/>
                <a:gd name="T18" fmla="*/ 0 w 106"/>
                <a:gd name="T19" fmla="*/ 322 h 322"/>
                <a:gd name="T20" fmla="*/ 106 w 106"/>
                <a:gd name="T21" fmla="*/ 322 h 3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6"/>
                <a:gd name="T34" fmla="*/ 0 h 322"/>
                <a:gd name="T35" fmla="*/ 106 w 106"/>
                <a:gd name="T36" fmla="*/ 322 h 32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6" h="322">
                  <a:moveTo>
                    <a:pt x="106" y="322"/>
                  </a:moveTo>
                  <a:lnTo>
                    <a:pt x="99" y="254"/>
                  </a:lnTo>
                  <a:lnTo>
                    <a:pt x="91" y="193"/>
                  </a:lnTo>
                  <a:lnTo>
                    <a:pt x="85" y="149"/>
                  </a:lnTo>
                  <a:lnTo>
                    <a:pt x="83" y="132"/>
                  </a:lnTo>
                  <a:lnTo>
                    <a:pt x="2" y="0"/>
                  </a:lnTo>
                  <a:lnTo>
                    <a:pt x="3" y="30"/>
                  </a:lnTo>
                  <a:lnTo>
                    <a:pt x="4" y="105"/>
                  </a:lnTo>
                  <a:lnTo>
                    <a:pt x="4" y="209"/>
                  </a:lnTo>
                  <a:lnTo>
                    <a:pt x="0" y="322"/>
                  </a:lnTo>
                  <a:lnTo>
                    <a:pt x="106" y="322"/>
                  </a:lnTo>
                  <a:close/>
                </a:path>
              </a:pathLst>
            </a:custGeom>
            <a:solidFill>
              <a:schemeClr val="folHlink"/>
            </a:solidFill>
            <a:ln w="9525">
              <a:noFill/>
              <a:round/>
              <a:headEnd/>
              <a:tailEnd/>
            </a:ln>
          </p:spPr>
          <p:txBody>
            <a:bodyPr/>
            <a:lstStyle/>
            <a:p>
              <a:endParaRPr lang="ar-SA"/>
            </a:p>
          </p:txBody>
        </p:sp>
        <p:sp>
          <p:nvSpPr>
            <p:cNvPr id="65" name="Freeform 122"/>
            <p:cNvSpPr>
              <a:spLocks/>
            </p:cNvSpPr>
            <p:nvPr/>
          </p:nvSpPr>
          <p:spPr bwMode="auto">
            <a:xfrm>
              <a:off x="2597" y="2330"/>
              <a:ext cx="32" cy="510"/>
            </a:xfrm>
            <a:custGeom>
              <a:avLst/>
              <a:gdLst>
                <a:gd name="T0" fmla="*/ 16 w 32"/>
                <a:gd name="T1" fmla="*/ 0 h 510"/>
                <a:gd name="T2" fmla="*/ 13 w 32"/>
                <a:gd name="T3" fmla="*/ 65 h 510"/>
                <a:gd name="T4" fmla="*/ 8 w 32"/>
                <a:gd name="T5" fmla="*/ 213 h 510"/>
                <a:gd name="T6" fmla="*/ 2 w 32"/>
                <a:gd name="T7" fmla="*/ 383 h 510"/>
                <a:gd name="T8" fmla="*/ 0 w 32"/>
                <a:gd name="T9" fmla="*/ 510 h 510"/>
                <a:gd name="T10" fmla="*/ 20 w 32"/>
                <a:gd name="T11" fmla="*/ 510 h 510"/>
                <a:gd name="T12" fmla="*/ 21 w 32"/>
                <a:gd name="T13" fmla="*/ 494 h 510"/>
                <a:gd name="T14" fmla="*/ 22 w 32"/>
                <a:gd name="T15" fmla="*/ 479 h 510"/>
                <a:gd name="T16" fmla="*/ 22 w 32"/>
                <a:gd name="T17" fmla="*/ 467 h 510"/>
                <a:gd name="T18" fmla="*/ 23 w 32"/>
                <a:gd name="T19" fmla="*/ 458 h 510"/>
                <a:gd name="T20" fmla="*/ 25 w 32"/>
                <a:gd name="T21" fmla="*/ 432 h 510"/>
                <a:gd name="T22" fmla="*/ 27 w 32"/>
                <a:gd name="T23" fmla="*/ 379 h 510"/>
                <a:gd name="T24" fmla="*/ 30 w 32"/>
                <a:gd name="T25" fmla="*/ 307 h 510"/>
                <a:gd name="T26" fmla="*/ 32 w 32"/>
                <a:gd name="T27" fmla="*/ 227 h 510"/>
                <a:gd name="T28" fmla="*/ 32 w 32"/>
                <a:gd name="T29" fmla="*/ 146 h 510"/>
                <a:gd name="T30" fmla="*/ 30 w 32"/>
                <a:gd name="T31" fmla="*/ 76 h 510"/>
                <a:gd name="T32" fmla="*/ 25 w 32"/>
                <a:gd name="T33" fmla="*/ 24 h 510"/>
                <a:gd name="T34" fmla="*/ 16 w 32"/>
                <a:gd name="T35" fmla="*/ 0 h 51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2"/>
                <a:gd name="T55" fmla="*/ 0 h 510"/>
                <a:gd name="T56" fmla="*/ 32 w 32"/>
                <a:gd name="T57" fmla="*/ 510 h 51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2" h="510">
                  <a:moveTo>
                    <a:pt x="16" y="0"/>
                  </a:moveTo>
                  <a:lnTo>
                    <a:pt x="13" y="65"/>
                  </a:lnTo>
                  <a:lnTo>
                    <a:pt x="8" y="213"/>
                  </a:lnTo>
                  <a:lnTo>
                    <a:pt x="2" y="383"/>
                  </a:lnTo>
                  <a:lnTo>
                    <a:pt x="0" y="510"/>
                  </a:lnTo>
                  <a:lnTo>
                    <a:pt x="20" y="510"/>
                  </a:lnTo>
                  <a:lnTo>
                    <a:pt x="21" y="494"/>
                  </a:lnTo>
                  <a:lnTo>
                    <a:pt x="22" y="479"/>
                  </a:lnTo>
                  <a:lnTo>
                    <a:pt x="22" y="467"/>
                  </a:lnTo>
                  <a:lnTo>
                    <a:pt x="23" y="458"/>
                  </a:lnTo>
                  <a:lnTo>
                    <a:pt x="25" y="432"/>
                  </a:lnTo>
                  <a:lnTo>
                    <a:pt x="27" y="379"/>
                  </a:lnTo>
                  <a:lnTo>
                    <a:pt x="30" y="307"/>
                  </a:lnTo>
                  <a:lnTo>
                    <a:pt x="32" y="227"/>
                  </a:lnTo>
                  <a:lnTo>
                    <a:pt x="32" y="146"/>
                  </a:lnTo>
                  <a:lnTo>
                    <a:pt x="30" y="76"/>
                  </a:lnTo>
                  <a:lnTo>
                    <a:pt x="25" y="24"/>
                  </a:lnTo>
                  <a:lnTo>
                    <a:pt x="16" y="0"/>
                  </a:lnTo>
                  <a:close/>
                </a:path>
              </a:pathLst>
            </a:custGeom>
            <a:solidFill>
              <a:srgbClr val="000000"/>
            </a:solidFill>
            <a:ln w="9525">
              <a:noFill/>
              <a:round/>
              <a:headEnd/>
              <a:tailEnd/>
            </a:ln>
          </p:spPr>
          <p:txBody>
            <a:bodyPr/>
            <a:lstStyle/>
            <a:p>
              <a:endParaRPr lang="ar-SA"/>
            </a:p>
          </p:txBody>
        </p:sp>
        <p:sp>
          <p:nvSpPr>
            <p:cNvPr id="66" name="Freeform 123"/>
            <p:cNvSpPr>
              <a:spLocks/>
            </p:cNvSpPr>
            <p:nvPr/>
          </p:nvSpPr>
          <p:spPr bwMode="auto">
            <a:xfrm>
              <a:off x="2887" y="1544"/>
              <a:ext cx="67" cy="100"/>
            </a:xfrm>
            <a:custGeom>
              <a:avLst/>
              <a:gdLst>
                <a:gd name="T0" fmla="*/ 0 w 67"/>
                <a:gd name="T1" fmla="*/ 0 h 100"/>
                <a:gd name="T2" fmla="*/ 1 w 67"/>
                <a:gd name="T3" fmla="*/ 4 h 100"/>
                <a:gd name="T4" fmla="*/ 3 w 67"/>
                <a:gd name="T5" fmla="*/ 14 h 100"/>
                <a:gd name="T6" fmla="*/ 6 w 67"/>
                <a:gd name="T7" fmla="*/ 29 h 100"/>
                <a:gd name="T8" fmla="*/ 10 w 67"/>
                <a:gd name="T9" fmla="*/ 47 h 100"/>
                <a:gd name="T10" fmla="*/ 16 w 67"/>
                <a:gd name="T11" fmla="*/ 64 h 100"/>
                <a:gd name="T12" fmla="*/ 23 w 67"/>
                <a:gd name="T13" fmla="*/ 80 h 100"/>
                <a:gd name="T14" fmla="*/ 31 w 67"/>
                <a:gd name="T15" fmla="*/ 93 h 100"/>
                <a:gd name="T16" fmla="*/ 40 w 67"/>
                <a:gd name="T17" fmla="*/ 100 h 100"/>
                <a:gd name="T18" fmla="*/ 41 w 67"/>
                <a:gd name="T19" fmla="*/ 98 h 100"/>
                <a:gd name="T20" fmla="*/ 45 w 67"/>
                <a:gd name="T21" fmla="*/ 94 h 100"/>
                <a:gd name="T22" fmla="*/ 49 w 67"/>
                <a:gd name="T23" fmla="*/ 86 h 100"/>
                <a:gd name="T24" fmla="*/ 55 w 67"/>
                <a:gd name="T25" fmla="*/ 77 h 100"/>
                <a:gd name="T26" fmla="*/ 60 w 67"/>
                <a:gd name="T27" fmla="*/ 67 h 100"/>
                <a:gd name="T28" fmla="*/ 64 w 67"/>
                <a:gd name="T29" fmla="*/ 55 h 100"/>
                <a:gd name="T30" fmla="*/ 67 w 67"/>
                <a:gd name="T31" fmla="*/ 42 h 100"/>
                <a:gd name="T32" fmla="*/ 67 w 67"/>
                <a:gd name="T33" fmla="*/ 27 h 100"/>
                <a:gd name="T34" fmla="*/ 66 w 67"/>
                <a:gd name="T35" fmla="*/ 32 h 100"/>
                <a:gd name="T36" fmla="*/ 64 w 67"/>
                <a:gd name="T37" fmla="*/ 44 h 100"/>
                <a:gd name="T38" fmla="*/ 57 w 67"/>
                <a:gd name="T39" fmla="*/ 58 h 100"/>
                <a:gd name="T40" fmla="*/ 45 w 67"/>
                <a:gd name="T41" fmla="*/ 69 h 100"/>
                <a:gd name="T42" fmla="*/ 43 w 67"/>
                <a:gd name="T43" fmla="*/ 67 h 100"/>
                <a:gd name="T44" fmla="*/ 39 w 67"/>
                <a:gd name="T45" fmla="*/ 63 h 100"/>
                <a:gd name="T46" fmla="*/ 32 w 67"/>
                <a:gd name="T47" fmla="*/ 55 h 100"/>
                <a:gd name="T48" fmla="*/ 25 w 67"/>
                <a:gd name="T49" fmla="*/ 46 h 100"/>
                <a:gd name="T50" fmla="*/ 16 w 67"/>
                <a:gd name="T51" fmla="*/ 35 h 100"/>
                <a:gd name="T52" fmla="*/ 9 w 67"/>
                <a:gd name="T53" fmla="*/ 23 h 100"/>
                <a:gd name="T54" fmla="*/ 3 w 67"/>
                <a:gd name="T55" fmla="*/ 12 h 100"/>
                <a:gd name="T56" fmla="*/ 0 w 67"/>
                <a:gd name="T57" fmla="*/ 0 h 10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7"/>
                <a:gd name="T88" fmla="*/ 0 h 100"/>
                <a:gd name="T89" fmla="*/ 67 w 67"/>
                <a:gd name="T90" fmla="*/ 100 h 10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7" h="100">
                  <a:moveTo>
                    <a:pt x="0" y="0"/>
                  </a:moveTo>
                  <a:lnTo>
                    <a:pt x="1" y="4"/>
                  </a:lnTo>
                  <a:lnTo>
                    <a:pt x="3" y="14"/>
                  </a:lnTo>
                  <a:lnTo>
                    <a:pt x="6" y="29"/>
                  </a:lnTo>
                  <a:lnTo>
                    <a:pt x="10" y="47"/>
                  </a:lnTo>
                  <a:lnTo>
                    <a:pt x="16" y="64"/>
                  </a:lnTo>
                  <a:lnTo>
                    <a:pt x="23" y="80"/>
                  </a:lnTo>
                  <a:lnTo>
                    <a:pt x="31" y="93"/>
                  </a:lnTo>
                  <a:lnTo>
                    <a:pt x="40" y="100"/>
                  </a:lnTo>
                  <a:lnTo>
                    <a:pt x="41" y="98"/>
                  </a:lnTo>
                  <a:lnTo>
                    <a:pt x="45" y="94"/>
                  </a:lnTo>
                  <a:lnTo>
                    <a:pt x="49" y="86"/>
                  </a:lnTo>
                  <a:lnTo>
                    <a:pt x="55" y="77"/>
                  </a:lnTo>
                  <a:lnTo>
                    <a:pt x="60" y="67"/>
                  </a:lnTo>
                  <a:lnTo>
                    <a:pt x="64" y="55"/>
                  </a:lnTo>
                  <a:lnTo>
                    <a:pt x="67" y="42"/>
                  </a:lnTo>
                  <a:lnTo>
                    <a:pt x="67" y="27"/>
                  </a:lnTo>
                  <a:lnTo>
                    <a:pt x="66" y="32"/>
                  </a:lnTo>
                  <a:lnTo>
                    <a:pt x="64" y="44"/>
                  </a:lnTo>
                  <a:lnTo>
                    <a:pt x="57" y="58"/>
                  </a:lnTo>
                  <a:lnTo>
                    <a:pt x="45" y="69"/>
                  </a:lnTo>
                  <a:lnTo>
                    <a:pt x="43" y="67"/>
                  </a:lnTo>
                  <a:lnTo>
                    <a:pt x="39" y="63"/>
                  </a:lnTo>
                  <a:lnTo>
                    <a:pt x="32" y="55"/>
                  </a:lnTo>
                  <a:lnTo>
                    <a:pt x="25" y="46"/>
                  </a:lnTo>
                  <a:lnTo>
                    <a:pt x="16" y="35"/>
                  </a:lnTo>
                  <a:lnTo>
                    <a:pt x="9" y="23"/>
                  </a:lnTo>
                  <a:lnTo>
                    <a:pt x="3" y="12"/>
                  </a:lnTo>
                  <a:lnTo>
                    <a:pt x="0" y="0"/>
                  </a:lnTo>
                  <a:close/>
                </a:path>
              </a:pathLst>
            </a:custGeom>
            <a:solidFill>
              <a:srgbClr val="000000"/>
            </a:solidFill>
            <a:ln w="9525">
              <a:noFill/>
              <a:round/>
              <a:headEnd/>
              <a:tailEnd/>
            </a:ln>
          </p:spPr>
          <p:txBody>
            <a:bodyPr/>
            <a:lstStyle/>
            <a:p>
              <a:endParaRPr lang="ar-SA"/>
            </a:p>
          </p:txBody>
        </p:sp>
        <p:sp>
          <p:nvSpPr>
            <p:cNvPr id="67" name="Freeform 124"/>
            <p:cNvSpPr>
              <a:spLocks/>
            </p:cNvSpPr>
            <p:nvPr/>
          </p:nvSpPr>
          <p:spPr bwMode="auto">
            <a:xfrm>
              <a:off x="2869" y="1671"/>
              <a:ext cx="76" cy="414"/>
            </a:xfrm>
            <a:custGeom>
              <a:avLst/>
              <a:gdLst>
                <a:gd name="T0" fmla="*/ 56 w 76"/>
                <a:gd name="T1" fmla="*/ 0 h 414"/>
                <a:gd name="T2" fmla="*/ 54 w 76"/>
                <a:gd name="T3" fmla="*/ 4 h 414"/>
                <a:gd name="T4" fmla="*/ 48 w 76"/>
                <a:gd name="T5" fmla="*/ 16 h 414"/>
                <a:gd name="T6" fmla="*/ 39 w 76"/>
                <a:gd name="T7" fmla="*/ 34 h 414"/>
                <a:gd name="T8" fmla="*/ 29 w 76"/>
                <a:gd name="T9" fmla="*/ 54 h 414"/>
                <a:gd name="T10" fmla="*/ 19 w 76"/>
                <a:gd name="T11" fmla="*/ 76 h 414"/>
                <a:gd name="T12" fmla="*/ 10 w 76"/>
                <a:gd name="T13" fmla="*/ 96 h 414"/>
                <a:gd name="T14" fmla="*/ 3 w 76"/>
                <a:gd name="T15" fmla="*/ 112 h 414"/>
                <a:gd name="T16" fmla="*/ 0 w 76"/>
                <a:gd name="T17" fmla="*/ 122 h 414"/>
                <a:gd name="T18" fmla="*/ 1 w 76"/>
                <a:gd name="T19" fmla="*/ 139 h 414"/>
                <a:gd name="T20" fmla="*/ 7 w 76"/>
                <a:gd name="T21" fmla="*/ 170 h 414"/>
                <a:gd name="T22" fmla="*/ 15 w 76"/>
                <a:gd name="T23" fmla="*/ 213 h 414"/>
                <a:gd name="T24" fmla="*/ 26 w 76"/>
                <a:gd name="T25" fmla="*/ 261 h 414"/>
                <a:gd name="T26" fmla="*/ 39 w 76"/>
                <a:gd name="T27" fmla="*/ 310 h 414"/>
                <a:gd name="T28" fmla="*/ 52 w 76"/>
                <a:gd name="T29" fmla="*/ 356 h 414"/>
                <a:gd name="T30" fmla="*/ 64 w 76"/>
                <a:gd name="T31" fmla="*/ 391 h 414"/>
                <a:gd name="T32" fmla="*/ 76 w 76"/>
                <a:gd name="T33" fmla="*/ 414 h 414"/>
                <a:gd name="T34" fmla="*/ 73 w 76"/>
                <a:gd name="T35" fmla="*/ 404 h 414"/>
                <a:gd name="T36" fmla="*/ 67 w 76"/>
                <a:gd name="T37" fmla="*/ 377 h 414"/>
                <a:gd name="T38" fmla="*/ 58 w 76"/>
                <a:gd name="T39" fmla="*/ 337 h 414"/>
                <a:gd name="T40" fmla="*/ 48 w 76"/>
                <a:gd name="T41" fmla="*/ 291 h 414"/>
                <a:gd name="T42" fmla="*/ 39 w 76"/>
                <a:gd name="T43" fmla="*/ 241 h 414"/>
                <a:gd name="T44" fmla="*/ 31 w 76"/>
                <a:gd name="T45" fmla="*/ 194 h 414"/>
                <a:gd name="T46" fmla="*/ 28 w 76"/>
                <a:gd name="T47" fmla="*/ 152 h 414"/>
                <a:gd name="T48" fmla="*/ 30 w 76"/>
                <a:gd name="T49" fmla="*/ 122 h 414"/>
                <a:gd name="T50" fmla="*/ 40 w 76"/>
                <a:gd name="T51" fmla="*/ 78 h 414"/>
                <a:gd name="T52" fmla="*/ 48 w 76"/>
                <a:gd name="T53" fmla="*/ 39 h 414"/>
                <a:gd name="T54" fmla="*/ 54 w 76"/>
                <a:gd name="T55" fmla="*/ 10 h 414"/>
                <a:gd name="T56" fmla="*/ 56 w 76"/>
                <a:gd name="T57" fmla="*/ 0 h 41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6"/>
                <a:gd name="T88" fmla="*/ 0 h 414"/>
                <a:gd name="T89" fmla="*/ 76 w 76"/>
                <a:gd name="T90" fmla="*/ 414 h 41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6" h="414">
                  <a:moveTo>
                    <a:pt x="56" y="0"/>
                  </a:moveTo>
                  <a:lnTo>
                    <a:pt x="54" y="4"/>
                  </a:lnTo>
                  <a:lnTo>
                    <a:pt x="48" y="16"/>
                  </a:lnTo>
                  <a:lnTo>
                    <a:pt x="39" y="34"/>
                  </a:lnTo>
                  <a:lnTo>
                    <a:pt x="29" y="54"/>
                  </a:lnTo>
                  <a:lnTo>
                    <a:pt x="19" y="76"/>
                  </a:lnTo>
                  <a:lnTo>
                    <a:pt x="10" y="96"/>
                  </a:lnTo>
                  <a:lnTo>
                    <a:pt x="3" y="112"/>
                  </a:lnTo>
                  <a:lnTo>
                    <a:pt x="0" y="122"/>
                  </a:lnTo>
                  <a:lnTo>
                    <a:pt x="1" y="139"/>
                  </a:lnTo>
                  <a:lnTo>
                    <a:pt x="7" y="170"/>
                  </a:lnTo>
                  <a:lnTo>
                    <a:pt x="15" y="213"/>
                  </a:lnTo>
                  <a:lnTo>
                    <a:pt x="26" y="261"/>
                  </a:lnTo>
                  <a:lnTo>
                    <a:pt x="39" y="310"/>
                  </a:lnTo>
                  <a:lnTo>
                    <a:pt x="52" y="356"/>
                  </a:lnTo>
                  <a:lnTo>
                    <a:pt x="64" y="391"/>
                  </a:lnTo>
                  <a:lnTo>
                    <a:pt x="76" y="414"/>
                  </a:lnTo>
                  <a:lnTo>
                    <a:pt x="73" y="404"/>
                  </a:lnTo>
                  <a:lnTo>
                    <a:pt x="67" y="377"/>
                  </a:lnTo>
                  <a:lnTo>
                    <a:pt x="58" y="337"/>
                  </a:lnTo>
                  <a:lnTo>
                    <a:pt x="48" y="291"/>
                  </a:lnTo>
                  <a:lnTo>
                    <a:pt x="39" y="241"/>
                  </a:lnTo>
                  <a:lnTo>
                    <a:pt x="31" y="194"/>
                  </a:lnTo>
                  <a:lnTo>
                    <a:pt x="28" y="152"/>
                  </a:lnTo>
                  <a:lnTo>
                    <a:pt x="30" y="122"/>
                  </a:lnTo>
                  <a:lnTo>
                    <a:pt x="40" y="78"/>
                  </a:lnTo>
                  <a:lnTo>
                    <a:pt x="48" y="39"/>
                  </a:lnTo>
                  <a:lnTo>
                    <a:pt x="54" y="10"/>
                  </a:lnTo>
                  <a:lnTo>
                    <a:pt x="56" y="0"/>
                  </a:lnTo>
                  <a:close/>
                </a:path>
              </a:pathLst>
            </a:custGeom>
            <a:solidFill>
              <a:srgbClr val="000000"/>
            </a:solidFill>
            <a:ln w="9525">
              <a:noFill/>
              <a:round/>
              <a:headEnd/>
              <a:tailEnd/>
            </a:ln>
          </p:spPr>
          <p:txBody>
            <a:bodyPr/>
            <a:lstStyle/>
            <a:p>
              <a:endParaRPr lang="ar-SA"/>
            </a:p>
          </p:txBody>
        </p:sp>
        <p:sp>
          <p:nvSpPr>
            <p:cNvPr id="68" name="Freeform 125"/>
            <p:cNvSpPr>
              <a:spLocks/>
            </p:cNvSpPr>
            <p:nvPr/>
          </p:nvSpPr>
          <p:spPr bwMode="auto">
            <a:xfrm>
              <a:off x="2938" y="1680"/>
              <a:ext cx="55" cy="343"/>
            </a:xfrm>
            <a:custGeom>
              <a:avLst/>
              <a:gdLst>
                <a:gd name="T0" fmla="*/ 0 w 55"/>
                <a:gd name="T1" fmla="*/ 0 h 343"/>
                <a:gd name="T2" fmla="*/ 2 w 55"/>
                <a:gd name="T3" fmla="*/ 6 h 343"/>
                <a:gd name="T4" fmla="*/ 9 w 55"/>
                <a:gd name="T5" fmla="*/ 21 h 343"/>
                <a:gd name="T6" fmla="*/ 18 w 55"/>
                <a:gd name="T7" fmla="*/ 42 h 343"/>
                <a:gd name="T8" fmla="*/ 29 w 55"/>
                <a:gd name="T9" fmla="*/ 68 h 343"/>
                <a:gd name="T10" fmla="*/ 39 w 55"/>
                <a:gd name="T11" fmla="*/ 94 h 343"/>
                <a:gd name="T12" fmla="*/ 47 w 55"/>
                <a:gd name="T13" fmla="*/ 120 h 343"/>
                <a:gd name="T14" fmla="*/ 53 w 55"/>
                <a:gd name="T15" fmla="*/ 140 h 343"/>
                <a:gd name="T16" fmla="*/ 55 w 55"/>
                <a:gd name="T17" fmla="*/ 153 h 343"/>
                <a:gd name="T18" fmla="*/ 54 w 55"/>
                <a:gd name="T19" fmla="*/ 166 h 343"/>
                <a:gd name="T20" fmla="*/ 51 w 55"/>
                <a:gd name="T21" fmla="*/ 188 h 343"/>
                <a:gd name="T22" fmla="*/ 49 w 55"/>
                <a:gd name="T23" fmla="*/ 214 h 343"/>
                <a:gd name="T24" fmla="*/ 45 w 55"/>
                <a:gd name="T25" fmla="*/ 243 h 343"/>
                <a:gd name="T26" fmla="*/ 40 w 55"/>
                <a:gd name="T27" fmla="*/ 273 h 343"/>
                <a:gd name="T28" fmla="*/ 35 w 55"/>
                <a:gd name="T29" fmla="*/ 302 h 343"/>
                <a:gd name="T30" fmla="*/ 29 w 55"/>
                <a:gd name="T31" fmla="*/ 325 h 343"/>
                <a:gd name="T32" fmla="*/ 22 w 55"/>
                <a:gd name="T33" fmla="*/ 343 h 343"/>
                <a:gd name="T34" fmla="*/ 23 w 55"/>
                <a:gd name="T35" fmla="*/ 314 h 343"/>
                <a:gd name="T36" fmla="*/ 26 w 55"/>
                <a:gd name="T37" fmla="*/ 250 h 343"/>
                <a:gd name="T38" fmla="*/ 28 w 55"/>
                <a:gd name="T39" fmla="*/ 183 h 343"/>
                <a:gd name="T40" fmla="*/ 29 w 55"/>
                <a:gd name="T41" fmla="*/ 144 h 343"/>
                <a:gd name="T42" fmla="*/ 25 w 55"/>
                <a:gd name="T43" fmla="*/ 113 h 343"/>
                <a:gd name="T44" fmla="*/ 14 w 55"/>
                <a:gd name="T45" fmla="*/ 66 h 343"/>
                <a:gd name="T46" fmla="*/ 4 w 55"/>
                <a:gd name="T47" fmla="*/ 20 h 343"/>
                <a:gd name="T48" fmla="*/ 0 w 55"/>
                <a:gd name="T49" fmla="*/ 0 h 34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5"/>
                <a:gd name="T76" fmla="*/ 0 h 343"/>
                <a:gd name="T77" fmla="*/ 55 w 55"/>
                <a:gd name="T78" fmla="*/ 343 h 34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5" h="343">
                  <a:moveTo>
                    <a:pt x="0" y="0"/>
                  </a:moveTo>
                  <a:lnTo>
                    <a:pt x="2" y="6"/>
                  </a:lnTo>
                  <a:lnTo>
                    <a:pt x="9" y="21"/>
                  </a:lnTo>
                  <a:lnTo>
                    <a:pt x="18" y="42"/>
                  </a:lnTo>
                  <a:lnTo>
                    <a:pt x="29" y="68"/>
                  </a:lnTo>
                  <a:lnTo>
                    <a:pt x="39" y="94"/>
                  </a:lnTo>
                  <a:lnTo>
                    <a:pt x="47" y="120"/>
                  </a:lnTo>
                  <a:lnTo>
                    <a:pt x="53" y="140"/>
                  </a:lnTo>
                  <a:lnTo>
                    <a:pt x="55" y="153"/>
                  </a:lnTo>
                  <a:lnTo>
                    <a:pt x="54" y="166"/>
                  </a:lnTo>
                  <a:lnTo>
                    <a:pt x="51" y="188"/>
                  </a:lnTo>
                  <a:lnTo>
                    <a:pt x="49" y="214"/>
                  </a:lnTo>
                  <a:lnTo>
                    <a:pt x="45" y="243"/>
                  </a:lnTo>
                  <a:lnTo>
                    <a:pt x="40" y="273"/>
                  </a:lnTo>
                  <a:lnTo>
                    <a:pt x="35" y="302"/>
                  </a:lnTo>
                  <a:lnTo>
                    <a:pt x="29" y="325"/>
                  </a:lnTo>
                  <a:lnTo>
                    <a:pt x="22" y="343"/>
                  </a:lnTo>
                  <a:lnTo>
                    <a:pt x="23" y="314"/>
                  </a:lnTo>
                  <a:lnTo>
                    <a:pt x="26" y="250"/>
                  </a:lnTo>
                  <a:lnTo>
                    <a:pt x="28" y="183"/>
                  </a:lnTo>
                  <a:lnTo>
                    <a:pt x="29" y="144"/>
                  </a:lnTo>
                  <a:lnTo>
                    <a:pt x="25" y="113"/>
                  </a:lnTo>
                  <a:lnTo>
                    <a:pt x="14" y="66"/>
                  </a:lnTo>
                  <a:lnTo>
                    <a:pt x="4" y="20"/>
                  </a:lnTo>
                  <a:lnTo>
                    <a:pt x="0" y="0"/>
                  </a:lnTo>
                  <a:close/>
                </a:path>
              </a:pathLst>
            </a:custGeom>
            <a:solidFill>
              <a:srgbClr val="000000"/>
            </a:solidFill>
            <a:ln w="9525">
              <a:noFill/>
              <a:round/>
              <a:headEnd/>
              <a:tailEnd/>
            </a:ln>
          </p:spPr>
          <p:txBody>
            <a:bodyPr/>
            <a:lstStyle/>
            <a:p>
              <a:endParaRPr lang="ar-SA"/>
            </a:p>
          </p:txBody>
        </p:sp>
        <p:sp>
          <p:nvSpPr>
            <p:cNvPr id="69" name="Freeform 126"/>
            <p:cNvSpPr>
              <a:spLocks/>
            </p:cNvSpPr>
            <p:nvPr/>
          </p:nvSpPr>
          <p:spPr bwMode="auto">
            <a:xfrm>
              <a:off x="2827" y="2666"/>
              <a:ext cx="32" cy="174"/>
            </a:xfrm>
            <a:custGeom>
              <a:avLst/>
              <a:gdLst>
                <a:gd name="T0" fmla="*/ 32 w 32"/>
                <a:gd name="T1" fmla="*/ 174 h 174"/>
                <a:gd name="T2" fmla="*/ 30 w 32"/>
                <a:gd name="T3" fmla="*/ 117 h 174"/>
                <a:gd name="T4" fmla="*/ 28 w 32"/>
                <a:gd name="T5" fmla="*/ 62 h 174"/>
                <a:gd name="T6" fmla="*/ 24 w 32"/>
                <a:gd name="T7" fmla="*/ 19 h 174"/>
                <a:gd name="T8" fmla="*/ 19 w 32"/>
                <a:gd name="T9" fmla="*/ 0 h 174"/>
                <a:gd name="T10" fmla="*/ 16 w 32"/>
                <a:gd name="T11" fmla="*/ 3 h 174"/>
                <a:gd name="T12" fmla="*/ 11 w 32"/>
                <a:gd name="T13" fmla="*/ 11 h 174"/>
                <a:gd name="T14" fmla="*/ 4 w 32"/>
                <a:gd name="T15" fmla="*/ 21 h 174"/>
                <a:gd name="T16" fmla="*/ 0 w 32"/>
                <a:gd name="T17" fmla="*/ 29 h 174"/>
                <a:gd name="T18" fmla="*/ 1 w 32"/>
                <a:gd name="T19" fmla="*/ 44 h 174"/>
                <a:gd name="T20" fmla="*/ 4 w 32"/>
                <a:gd name="T21" fmla="*/ 76 h 174"/>
                <a:gd name="T22" fmla="*/ 7 w 32"/>
                <a:gd name="T23" fmla="*/ 121 h 174"/>
                <a:gd name="T24" fmla="*/ 8 w 32"/>
                <a:gd name="T25" fmla="*/ 174 h 174"/>
                <a:gd name="T26" fmla="*/ 32 w 32"/>
                <a:gd name="T27" fmla="*/ 174 h 1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2"/>
                <a:gd name="T43" fmla="*/ 0 h 174"/>
                <a:gd name="T44" fmla="*/ 32 w 32"/>
                <a:gd name="T45" fmla="*/ 174 h 17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2" h="174">
                  <a:moveTo>
                    <a:pt x="32" y="174"/>
                  </a:moveTo>
                  <a:lnTo>
                    <a:pt x="30" y="117"/>
                  </a:lnTo>
                  <a:lnTo>
                    <a:pt x="28" y="62"/>
                  </a:lnTo>
                  <a:lnTo>
                    <a:pt x="24" y="19"/>
                  </a:lnTo>
                  <a:lnTo>
                    <a:pt x="19" y="0"/>
                  </a:lnTo>
                  <a:lnTo>
                    <a:pt x="16" y="3"/>
                  </a:lnTo>
                  <a:lnTo>
                    <a:pt x="11" y="11"/>
                  </a:lnTo>
                  <a:lnTo>
                    <a:pt x="4" y="21"/>
                  </a:lnTo>
                  <a:lnTo>
                    <a:pt x="0" y="29"/>
                  </a:lnTo>
                  <a:lnTo>
                    <a:pt x="1" y="44"/>
                  </a:lnTo>
                  <a:lnTo>
                    <a:pt x="4" y="76"/>
                  </a:lnTo>
                  <a:lnTo>
                    <a:pt x="7" y="121"/>
                  </a:lnTo>
                  <a:lnTo>
                    <a:pt x="8" y="174"/>
                  </a:lnTo>
                  <a:lnTo>
                    <a:pt x="32" y="174"/>
                  </a:lnTo>
                  <a:close/>
                </a:path>
              </a:pathLst>
            </a:custGeom>
            <a:solidFill>
              <a:srgbClr val="000000"/>
            </a:solidFill>
            <a:ln w="9525">
              <a:noFill/>
              <a:round/>
              <a:headEnd/>
              <a:tailEnd/>
            </a:ln>
          </p:spPr>
          <p:txBody>
            <a:bodyPr/>
            <a:lstStyle/>
            <a:p>
              <a:endParaRPr lang="ar-SA"/>
            </a:p>
          </p:txBody>
        </p:sp>
        <p:sp>
          <p:nvSpPr>
            <p:cNvPr id="70" name="Freeform 127"/>
            <p:cNvSpPr>
              <a:spLocks/>
            </p:cNvSpPr>
            <p:nvPr/>
          </p:nvSpPr>
          <p:spPr bwMode="auto">
            <a:xfrm>
              <a:off x="3640" y="1006"/>
              <a:ext cx="312" cy="549"/>
            </a:xfrm>
            <a:custGeom>
              <a:avLst/>
              <a:gdLst>
                <a:gd name="T0" fmla="*/ 312 w 312"/>
                <a:gd name="T1" fmla="*/ 30 h 549"/>
                <a:gd name="T2" fmla="*/ 310 w 312"/>
                <a:gd name="T3" fmla="*/ 29 h 549"/>
                <a:gd name="T4" fmla="*/ 306 w 312"/>
                <a:gd name="T5" fmla="*/ 26 h 549"/>
                <a:gd name="T6" fmla="*/ 299 w 312"/>
                <a:gd name="T7" fmla="*/ 23 h 549"/>
                <a:gd name="T8" fmla="*/ 289 w 312"/>
                <a:gd name="T9" fmla="*/ 18 h 549"/>
                <a:gd name="T10" fmla="*/ 276 w 312"/>
                <a:gd name="T11" fmla="*/ 13 h 549"/>
                <a:gd name="T12" fmla="*/ 262 w 312"/>
                <a:gd name="T13" fmla="*/ 9 h 549"/>
                <a:gd name="T14" fmla="*/ 246 w 312"/>
                <a:gd name="T15" fmla="*/ 5 h 549"/>
                <a:gd name="T16" fmla="*/ 229 w 312"/>
                <a:gd name="T17" fmla="*/ 2 h 549"/>
                <a:gd name="T18" fmla="*/ 210 w 312"/>
                <a:gd name="T19" fmla="*/ 0 h 549"/>
                <a:gd name="T20" fmla="*/ 190 w 312"/>
                <a:gd name="T21" fmla="*/ 0 h 549"/>
                <a:gd name="T22" fmla="*/ 169 w 312"/>
                <a:gd name="T23" fmla="*/ 3 h 549"/>
                <a:gd name="T24" fmla="*/ 149 w 312"/>
                <a:gd name="T25" fmla="*/ 8 h 549"/>
                <a:gd name="T26" fmla="*/ 129 w 312"/>
                <a:gd name="T27" fmla="*/ 17 h 549"/>
                <a:gd name="T28" fmla="*/ 107 w 312"/>
                <a:gd name="T29" fmla="*/ 30 h 549"/>
                <a:gd name="T30" fmla="*/ 87 w 312"/>
                <a:gd name="T31" fmla="*/ 47 h 549"/>
                <a:gd name="T32" fmla="*/ 68 w 312"/>
                <a:gd name="T33" fmla="*/ 68 h 549"/>
                <a:gd name="T34" fmla="*/ 27 w 312"/>
                <a:gd name="T35" fmla="*/ 138 h 549"/>
                <a:gd name="T36" fmla="*/ 6 w 312"/>
                <a:gd name="T37" fmla="*/ 214 h 549"/>
                <a:gd name="T38" fmla="*/ 0 w 312"/>
                <a:gd name="T39" fmla="*/ 291 h 549"/>
                <a:gd name="T40" fmla="*/ 4 w 312"/>
                <a:gd name="T41" fmla="*/ 366 h 549"/>
                <a:gd name="T42" fmla="*/ 13 w 312"/>
                <a:gd name="T43" fmla="*/ 433 h 549"/>
                <a:gd name="T44" fmla="*/ 19 w 312"/>
                <a:gd name="T45" fmla="*/ 489 h 549"/>
                <a:gd name="T46" fmla="*/ 18 w 312"/>
                <a:gd name="T47" fmla="*/ 529 h 549"/>
                <a:gd name="T48" fmla="*/ 3 w 312"/>
                <a:gd name="T49" fmla="*/ 549 h 549"/>
                <a:gd name="T50" fmla="*/ 5 w 312"/>
                <a:gd name="T51" fmla="*/ 549 h 549"/>
                <a:gd name="T52" fmla="*/ 11 w 312"/>
                <a:gd name="T53" fmla="*/ 546 h 549"/>
                <a:gd name="T54" fmla="*/ 20 w 312"/>
                <a:gd name="T55" fmla="*/ 541 h 549"/>
                <a:gd name="T56" fmla="*/ 29 w 312"/>
                <a:gd name="T57" fmla="*/ 532 h 549"/>
                <a:gd name="T58" fmla="*/ 37 w 312"/>
                <a:gd name="T59" fmla="*/ 516 h 549"/>
                <a:gd name="T60" fmla="*/ 42 w 312"/>
                <a:gd name="T61" fmla="*/ 494 h 549"/>
                <a:gd name="T62" fmla="*/ 44 w 312"/>
                <a:gd name="T63" fmla="*/ 462 h 549"/>
                <a:gd name="T64" fmla="*/ 41 w 312"/>
                <a:gd name="T65" fmla="*/ 422 h 549"/>
                <a:gd name="T66" fmla="*/ 38 w 312"/>
                <a:gd name="T67" fmla="*/ 390 h 549"/>
                <a:gd name="T68" fmla="*/ 36 w 312"/>
                <a:gd name="T69" fmla="*/ 346 h 549"/>
                <a:gd name="T70" fmla="*/ 37 w 312"/>
                <a:gd name="T71" fmla="*/ 294 h 549"/>
                <a:gd name="T72" fmla="*/ 41 w 312"/>
                <a:gd name="T73" fmla="*/ 239 h 549"/>
                <a:gd name="T74" fmla="*/ 50 w 312"/>
                <a:gd name="T75" fmla="*/ 183 h 549"/>
                <a:gd name="T76" fmla="*/ 65 w 312"/>
                <a:gd name="T77" fmla="*/ 132 h 549"/>
                <a:gd name="T78" fmla="*/ 88 w 312"/>
                <a:gd name="T79" fmla="*/ 89 h 549"/>
                <a:gd name="T80" fmla="*/ 118 w 312"/>
                <a:gd name="T81" fmla="*/ 60 h 549"/>
                <a:gd name="T82" fmla="*/ 136 w 312"/>
                <a:gd name="T83" fmla="*/ 50 h 549"/>
                <a:gd name="T84" fmla="*/ 153 w 312"/>
                <a:gd name="T85" fmla="*/ 41 h 549"/>
                <a:gd name="T86" fmla="*/ 170 w 312"/>
                <a:gd name="T87" fmla="*/ 35 h 549"/>
                <a:gd name="T88" fmla="*/ 188 w 312"/>
                <a:gd name="T89" fmla="*/ 30 h 549"/>
                <a:gd name="T90" fmla="*/ 204 w 312"/>
                <a:gd name="T91" fmla="*/ 27 h 549"/>
                <a:gd name="T92" fmla="*/ 220 w 312"/>
                <a:gd name="T93" fmla="*/ 25 h 549"/>
                <a:gd name="T94" fmla="*/ 236 w 312"/>
                <a:gd name="T95" fmla="*/ 24 h 549"/>
                <a:gd name="T96" fmla="*/ 250 w 312"/>
                <a:gd name="T97" fmla="*/ 23 h 549"/>
                <a:gd name="T98" fmla="*/ 263 w 312"/>
                <a:gd name="T99" fmla="*/ 23 h 549"/>
                <a:gd name="T100" fmla="*/ 275 w 312"/>
                <a:gd name="T101" fmla="*/ 24 h 549"/>
                <a:gd name="T102" fmla="*/ 286 w 312"/>
                <a:gd name="T103" fmla="*/ 25 h 549"/>
                <a:gd name="T104" fmla="*/ 295 w 312"/>
                <a:gd name="T105" fmla="*/ 27 h 549"/>
                <a:gd name="T106" fmla="*/ 302 w 312"/>
                <a:gd name="T107" fmla="*/ 28 h 549"/>
                <a:gd name="T108" fmla="*/ 308 w 312"/>
                <a:gd name="T109" fmla="*/ 29 h 549"/>
                <a:gd name="T110" fmla="*/ 311 w 312"/>
                <a:gd name="T111" fmla="*/ 30 h 549"/>
                <a:gd name="T112" fmla="*/ 312 w 312"/>
                <a:gd name="T113" fmla="*/ 30 h 54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2"/>
                <a:gd name="T172" fmla="*/ 0 h 549"/>
                <a:gd name="T173" fmla="*/ 312 w 312"/>
                <a:gd name="T174" fmla="*/ 549 h 54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2" h="549">
                  <a:moveTo>
                    <a:pt x="312" y="30"/>
                  </a:moveTo>
                  <a:lnTo>
                    <a:pt x="310" y="29"/>
                  </a:lnTo>
                  <a:lnTo>
                    <a:pt x="306" y="26"/>
                  </a:lnTo>
                  <a:lnTo>
                    <a:pt x="299" y="23"/>
                  </a:lnTo>
                  <a:lnTo>
                    <a:pt x="289" y="18"/>
                  </a:lnTo>
                  <a:lnTo>
                    <a:pt x="276" y="13"/>
                  </a:lnTo>
                  <a:lnTo>
                    <a:pt x="262" y="9"/>
                  </a:lnTo>
                  <a:lnTo>
                    <a:pt x="246" y="5"/>
                  </a:lnTo>
                  <a:lnTo>
                    <a:pt x="229" y="2"/>
                  </a:lnTo>
                  <a:lnTo>
                    <a:pt x="210" y="0"/>
                  </a:lnTo>
                  <a:lnTo>
                    <a:pt x="190" y="0"/>
                  </a:lnTo>
                  <a:lnTo>
                    <a:pt x="169" y="3"/>
                  </a:lnTo>
                  <a:lnTo>
                    <a:pt x="149" y="8"/>
                  </a:lnTo>
                  <a:lnTo>
                    <a:pt x="129" y="17"/>
                  </a:lnTo>
                  <a:lnTo>
                    <a:pt x="107" y="30"/>
                  </a:lnTo>
                  <a:lnTo>
                    <a:pt x="87" y="47"/>
                  </a:lnTo>
                  <a:lnTo>
                    <a:pt x="68" y="68"/>
                  </a:lnTo>
                  <a:lnTo>
                    <a:pt x="27" y="138"/>
                  </a:lnTo>
                  <a:lnTo>
                    <a:pt x="6" y="214"/>
                  </a:lnTo>
                  <a:lnTo>
                    <a:pt x="0" y="291"/>
                  </a:lnTo>
                  <a:lnTo>
                    <a:pt x="4" y="366"/>
                  </a:lnTo>
                  <a:lnTo>
                    <a:pt x="13" y="433"/>
                  </a:lnTo>
                  <a:lnTo>
                    <a:pt x="19" y="489"/>
                  </a:lnTo>
                  <a:lnTo>
                    <a:pt x="18" y="529"/>
                  </a:lnTo>
                  <a:lnTo>
                    <a:pt x="3" y="549"/>
                  </a:lnTo>
                  <a:lnTo>
                    <a:pt x="5" y="549"/>
                  </a:lnTo>
                  <a:lnTo>
                    <a:pt x="11" y="546"/>
                  </a:lnTo>
                  <a:lnTo>
                    <a:pt x="20" y="541"/>
                  </a:lnTo>
                  <a:lnTo>
                    <a:pt x="29" y="532"/>
                  </a:lnTo>
                  <a:lnTo>
                    <a:pt x="37" y="516"/>
                  </a:lnTo>
                  <a:lnTo>
                    <a:pt x="42" y="494"/>
                  </a:lnTo>
                  <a:lnTo>
                    <a:pt x="44" y="462"/>
                  </a:lnTo>
                  <a:lnTo>
                    <a:pt x="41" y="422"/>
                  </a:lnTo>
                  <a:lnTo>
                    <a:pt x="38" y="390"/>
                  </a:lnTo>
                  <a:lnTo>
                    <a:pt x="36" y="346"/>
                  </a:lnTo>
                  <a:lnTo>
                    <a:pt x="37" y="294"/>
                  </a:lnTo>
                  <a:lnTo>
                    <a:pt x="41" y="239"/>
                  </a:lnTo>
                  <a:lnTo>
                    <a:pt x="50" y="183"/>
                  </a:lnTo>
                  <a:lnTo>
                    <a:pt x="65" y="132"/>
                  </a:lnTo>
                  <a:lnTo>
                    <a:pt x="88" y="89"/>
                  </a:lnTo>
                  <a:lnTo>
                    <a:pt x="118" y="60"/>
                  </a:lnTo>
                  <a:lnTo>
                    <a:pt x="136" y="50"/>
                  </a:lnTo>
                  <a:lnTo>
                    <a:pt x="153" y="41"/>
                  </a:lnTo>
                  <a:lnTo>
                    <a:pt x="170" y="35"/>
                  </a:lnTo>
                  <a:lnTo>
                    <a:pt x="188" y="30"/>
                  </a:lnTo>
                  <a:lnTo>
                    <a:pt x="204" y="27"/>
                  </a:lnTo>
                  <a:lnTo>
                    <a:pt x="220" y="25"/>
                  </a:lnTo>
                  <a:lnTo>
                    <a:pt x="236" y="24"/>
                  </a:lnTo>
                  <a:lnTo>
                    <a:pt x="250" y="23"/>
                  </a:lnTo>
                  <a:lnTo>
                    <a:pt x="263" y="23"/>
                  </a:lnTo>
                  <a:lnTo>
                    <a:pt x="275" y="24"/>
                  </a:lnTo>
                  <a:lnTo>
                    <a:pt x="286" y="25"/>
                  </a:lnTo>
                  <a:lnTo>
                    <a:pt x="295" y="27"/>
                  </a:lnTo>
                  <a:lnTo>
                    <a:pt x="302" y="28"/>
                  </a:lnTo>
                  <a:lnTo>
                    <a:pt x="308" y="29"/>
                  </a:lnTo>
                  <a:lnTo>
                    <a:pt x="311" y="30"/>
                  </a:lnTo>
                  <a:lnTo>
                    <a:pt x="312" y="30"/>
                  </a:lnTo>
                  <a:close/>
                </a:path>
              </a:pathLst>
            </a:custGeom>
            <a:solidFill>
              <a:srgbClr val="000000"/>
            </a:solidFill>
            <a:ln w="9525">
              <a:noFill/>
              <a:round/>
              <a:headEnd/>
              <a:tailEnd/>
            </a:ln>
          </p:spPr>
          <p:txBody>
            <a:bodyPr/>
            <a:lstStyle/>
            <a:p>
              <a:endParaRPr lang="ar-SA"/>
            </a:p>
          </p:txBody>
        </p:sp>
        <p:sp>
          <p:nvSpPr>
            <p:cNvPr id="71" name="Freeform 128"/>
            <p:cNvSpPr>
              <a:spLocks/>
            </p:cNvSpPr>
            <p:nvPr/>
          </p:nvSpPr>
          <p:spPr bwMode="auto">
            <a:xfrm>
              <a:off x="3618" y="1551"/>
              <a:ext cx="201" cy="82"/>
            </a:xfrm>
            <a:custGeom>
              <a:avLst/>
              <a:gdLst>
                <a:gd name="T0" fmla="*/ 0 w 201"/>
                <a:gd name="T1" fmla="*/ 0 h 82"/>
                <a:gd name="T2" fmla="*/ 1 w 201"/>
                <a:gd name="T3" fmla="*/ 1 h 82"/>
                <a:gd name="T4" fmla="*/ 4 w 201"/>
                <a:gd name="T5" fmla="*/ 5 h 82"/>
                <a:gd name="T6" fmla="*/ 8 w 201"/>
                <a:gd name="T7" fmla="*/ 11 h 82"/>
                <a:gd name="T8" fmla="*/ 14 w 201"/>
                <a:gd name="T9" fmla="*/ 19 h 82"/>
                <a:gd name="T10" fmla="*/ 22 w 201"/>
                <a:gd name="T11" fmla="*/ 28 h 82"/>
                <a:gd name="T12" fmla="*/ 31 w 201"/>
                <a:gd name="T13" fmla="*/ 38 h 82"/>
                <a:gd name="T14" fmla="*/ 43 w 201"/>
                <a:gd name="T15" fmla="*/ 48 h 82"/>
                <a:gd name="T16" fmla="*/ 55 w 201"/>
                <a:gd name="T17" fmla="*/ 57 h 82"/>
                <a:gd name="T18" fmla="*/ 69 w 201"/>
                <a:gd name="T19" fmla="*/ 66 h 82"/>
                <a:gd name="T20" fmla="*/ 84 w 201"/>
                <a:gd name="T21" fmla="*/ 73 h 82"/>
                <a:gd name="T22" fmla="*/ 101 w 201"/>
                <a:gd name="T23" fmla="*/ 78 h 82"/>
                <a:gd name="T24" fmla="*/ 118 w 201"/>
                <a:gd name="T25" fmla="*/ 82 h 82"/>
                <a:gd name="T26" fmla="*/ 137 w 201"/>
                <a:gd name="T27" fmla="*/ 82 h 82"/>
                <a:gd name="T28" fmla="*/ 158 w 201"/>
                <a:gd name="T29" fmla="*/ 80 h 82"/>
                <a:gd name="T30" fmla="*/ 178 w 201"/>
                <a:gd name="T31" fmla="*/ 73 h 82"/>
                <a:gd name="T32" fmla="*/ 201 w 201"/>
                <a:gd name="T33" fmla="*/ 63 h 82"/>
                <a:gd name="T34" fmla="*/ 200 w 201"/>
                <a:gd name="T35" fmla="*/ 63 h 82"/>
                <a:gd name="T36" fmla="*/ 198 w 201"/>
                <a:gd name="T37" fmla="*/ 65 h 82"/>
                <a:gd name="T38" fmla="*/ 193 w 201"/>
                <a:gd name="T39" fmla="*/ 66 h 82"/>
                <a:gd name="T40" fmla="*/ 188 w 201"/>
                <a:gd name="T41" fmla="*/ 68 h 82"/>
                <a:gd name="T42" fmla="*/ 182 w 201"/>
                <a:gd name="T43" fmla="*/ 70 h 82"/>
                <a:gd name="T44" fmla="*/ 174 w 201"/>
                <a:gd name="T45" fmla="*/ 71 h 82"/>
                <a:gd name="T46" fmla="*/ 164 w 201"/>
                <a:gd name="T47" fmla="*/ 72 h 82"/>
                <a:gd name="T48" fmla="*/ 153 w 201"/>
                <a:gd name="T49" fmla="*/ 72 h 82"/>
                <a:gd name="T50" fmla="*/ 139 w 201"/>
                <a:gd name="T51" fmla="*/ 70 h 82"/>
                <a:gd name="T52" fmla="*/ 124 w 201"/>
                <a:gd name="T53" fmla="*/ 67 h 82"/>
                <a:gd name="T54" fmla="*/ 108 w 201"/>
                <a:gd name="T55" fmla="*/ 62 h 82"/>
                <a:gd name="T56" fmla="*/ 90 w 201"/>
                <a:gd name="T57" fmla="*/ 55 h 82"/>
                <a:gd name="T58" fmla="*/ 70 w 201"/>
                <a:gd name="T59" fmla="*/ 46 h 82"/>
                <a:gd name="T60" fmla="*/ 49 w 201"/>
                <a:gd name="T61" fmla="*/ 34 h 82"/>
                <a:gd name="T62" fmla="*/ 25 w 201"/>
                <a:gd name="T63" fmla="*/ 18 h 82"/>
                <a:gd name="T64" fmla="*/ 0 w 201"/>
                <a:gd name="T65" fmla="*/ 0 h 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1"/>
                <a:gd name="T100" fmla="*/ 0 h 82"/>
                <a:gd name="T101" fmla="*/ 201 w 201"/>
                <a:gd name="T102" fmla="*/ 82 h 8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1" h="82">
                  <a:moveTo>
                    <a:pt x="0" y="0"/>
                  </a:moveTo>
                  <a:lnTo>
                    <a:pt x="1" y="1"/>
                  </a:lnTo>
                  <a:lnTo>
                    <a:pt x="4" y="5"/>
                  </a:lnTo>
                  <a:lnTo>
                    <a:pt x="8" y="11"/>
                  </a:lnTo>
                  <a:lnTo>
                    <a:pt x="14" y="19"/>
                  </a:lnTo>
                  <a:lnTo>
                    <a:pt x="22" y="28"/>
                  </a:lnTo>
                  <a:lnTo>
                    <a:pt x="31" y="38"/>
                  </a:lnTo>
                  <a:lnTo>
                    <a:pt x="43" y="48"/>
                  </a:lnTo>
                  <a:lnTo>
                    <a:pt x="55" y="57"/>
                  </a:lnTo>
                  <a:lnTo>
                    <a:pt x="69" y="66"/>
                  </a:lnTo>
                  <a:lnTo>
                    <a:pt x="84" y="73"/>
                  </a:lnTo>
                  <a:lnTo>
                    <a:pt x="101" y="78"/>
                  </a:lnTo>
                  <a:lnTo>
                    <a:pt x="118" y="82"/>
                  </a:lnTo>
                  <a:lnTo>
                    <a:pt x="137" y="82"/>
                  </a:lnTo>
                  <a:lnTo>
                    <a:pt x="158" y="80"/>
                  </a:lnTo>
                  <a:lnTo>
                    <a:pt x="178" y="73"/>
                  </a:lnTo>
                  <a:lnTo>
                    <a:pt x="201" y="63"/>
                  </a:lnTo>
                  <a:lnTo>
                    <a:pt x="200" y="63"/>
                  </a:lnTo>
                  <a:lnTo>
                    <a:pt x="198" y="65"/>
                  </a:lnTo>
                  <a:lnTo>
                    <a:pt x="193" y="66"/>
                  </a:lnTo>
                  <a:lnTo>
                    <a:pt x="188" y="68"/>
                  </a:lnTo>
                  <a:lnTo>
                    <a:pt x="182" y="70"/>
                  </a:lnTo>
                  <a:lnTo>
                    <a:pt x="174" y="71"/>
                  </a:lnTo>
                  <a:lnTo>
                    <a:pt x="164" y="72"/>
                  </a:lnTo>
                  <a:lnTo>
                    <a:pt x="153" y="72"/>
                  </a:lnTo>
                  <a:lnTo>
                    <a:pt x="139" y="70"/>
                  </a:lnTo>
                  <a:lnTo>
                    <a:pt x="124" y="67"/>
                  </a:lnTo>
                  <a:lnTo>
                    <a:pt x="108" y="62"/>
                  </a:lnTo>
                  <a:lnTo>
                    <a:pt x="90" y="55"/>
                  </a:lnTo>
                  <a:lnTo>
                    <a:pt x="70" y="46"/>
                  </a:lnTo>
                  <a:lnTo>
                    <a:pt x="49" y="34"/>
                  </a:lnTo>
                  <a:lnTo>
                    <a:pt x="25" y="18"/>
                  </a:lnTo>
                  <a:lnTo>
                    <a:pt x="0" y="0"/>
                  </a:lnTo>
                  <a:close/>
                </a:path>
              </a:pathLst>
            </a:custGeom>
            <a:solidFill>
              <a:srgbClr val="000000"/>
            </a:solidFill>
            <a:ln w="9525">
              <a:noFill/>
              <a:round/>
              <a:headEnd/>
              <a:tailEnd/>
            </a:ln>
          </p:spPr>
          <p:txBody>
            <a:bodyPr/>
            <a:lstStyle/>
            <a:p>
              <a:endParaRPr lang="ar-SA"/>
            </a:p>
          </p:txBody>
        </p:sp>
      </p:gr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b="1" dirty="0" smtClean="0"/>
              <a:t>7- التمكين والمساواة..</a:t>
            </a:r>
            <a:endParaRPr lang="en-US" b="1" dirty="0"/>
          </a:p>
        </p:txBody>
      </p:sp>
      <p:sp>
        <p:nvSpPr>
          <p:cNvPr id="3" name="Date Placeholder 2"/>
          <p:cNvSpPr>
            <a:spLocks noGrp="1"/>
          </p:cNvSpPr>
          <p:nvPr>
            <p:ph type="dt" sz="half" idx="10"/>
          </p:nvPr>
        </p:nvSpPr>
        <p:spPr/>
        <p:txBody>
          <a:bodyPr/>
          <a:lstStyle/>
          <a:p>
            <a:fld id="{E3DD13BD-FF1D-447E-B789-8499899824AC}"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63</a:t>
            </a:fld>
            <a:endParaRPr lang="en-US" altLang="en-US"/>
          </a:p>
        </p:txBody>
      </p:sp>
      <p:sp>
        <p:nvSpPr>
          <p:cNvPr id="6" name="Content Placeholder 5"/>
          <p:cNvSpPr>
            <a:spLocks noGrp="1"/>
          </p:cNvSpPr>
          <p:nvPr>
            <p:ph sz="quarter" idx="1"/>
          </p:nvPr>
        </p:nvSpPr>
        <p:spPr/>
        <p:txBody>
          <a:bodyPr>
            <a:normAutofit lnSpcReduction="10000"/>
          </a:bodyPr>
          <a:lstStyle/>
          <a:p>
            <a:pPr algn="just" rtl="1">
              <a:lnSpc>
                <a:spcPct val="90000"/>
              </a:lnSpc>
              <a:buFontTx/>
              <a:buChar char="-"/>
            </a:pPr>
            <a:r>
              <a:rPr lang="ar-LB" sz="3200" dirty="0" smtClean="0"/>
              <a:t>لا تعني أعداد متساوية من النساء والرجال في جميع الأنشطة</a:t>
            </a:r>
            <a:r>
              <a:rPr lang="ar-SA" sz="3200" dirty="0" smtClean="0"/>
              <a:t>.</a:t>
            </a:r>
            <a:r>
              <a:rPr lang="ar-LB" sz="3200" dirty="0" smtClean="0"/>
              <a:t> </a:t>
            </a:r>
          </a:p>
          <a:p>
            <a:pPr algn="just" rtl="1">
              <a:lnSpc>
                <a:spcPct val="90000"/>
              </a:lnSpc>
              <a:buFontTx/>
              <a:buChar char="-"/>
            </a:pPr>
            <a:r>
              <a:rPr lang="ar-LB" sz="3200" dirty="0" smtClean="0"/>
              <a:t>لا تعني معاملة الرجال والنساء بنفس الطريقة</a:t>
            </a:r>
            <a:r>
              <a:rPr lang="ar-SA" sz="3200" dirty="0" smtClean="0"/>
              <a:t>.</a:t>
            </a:r>
            <a:endParaRPr lang="ar-LB" sz="3200" dirty="0" smtClean="0"/>
          </a:p>
          <a:p>
            <a:pPr algn="just" rtl="1">
              <a:lnSpc>
                <a:spcPct val="90000"/>
              </a:lnSpc>
              <a:buFontTx/>
              <a:buChar char="-"/>
            </a:pPr>
            <a:r>
              <a:rPr lang="ar-LB" sz="3200" dirty="0" smtClean="0"/>
              <a:t>تمثل تطلعات مختلفة للعمل من أجل مجتمع لايعاني فيه أفراده (رجال/نساء) من الفقر والشعور بالإشباع</a:t>
            </a:r>
            <a:r>
              <a:rPr lang="ar-SA" sz="3200" dirty="0" smtClean="0"/>
              <a:t>.</a:t>
            </a:r>
            <a:endParaRPr lang="ar-LB" sz="3200" dirty="0" smtClean="0"/>
          </a:p>
          <a:p>
            <a:pPr algn="just" rtl="1">
              <a:lnSpc>
                <a:spcPct val="90000"/>
              </a:lnSpc>
              <a:buFontTx/>
              <a:buChar char="-"/>
            </a:pPr>
            <a:r>
              <a:rPr lang="ar-LB" sz="3200" dirty="0" smtClean="0"/>
              <a:t>إدراك النساء والرجال لاحتياجاتهم الأولية في ظل مواجهة عراقيل مختلفة</a:t>
            </a:r>
            <a:r>
              <a:rPr lang="ar-SA" sz="3200" dirty="0" smtClean="0"/>
              <a:t>.</a:t>
            </a:r>
            <a:r>
              <a:rPr lang="ar-LB" sz="3200" dirty="0" smtClean="0"/>
              <a:t> </a:t>
            </a:r>
          </a:p>
          <a:p>
            <a:pPr algn="just" rtl="1">
              <a:lnSpc>
                <a:spcPct val="90000"/>
              </a:lnSpc>
              <a:buFontTx/>
              <a:buChar char="-"/>
            </a:pPr>
            <a:r>
              <a:rPr lang="ar-LB" sz="3200" dirty="0" smtClean="0"/>
              <a:t>الإسهام في العملية التنموية بطر</a:t>
            </a:r>
            <a:r>
              <a:rPr lang="ar-SA" sz="3200" dirty="0" smtClean="0"/>
              <a:t>ائ</a:t>
            </a:r>
            <a:r>
              <a:rPr lang="ar-LB" sz="3200" dirty="0" smtClean="0"/>
              <a:t>ق مختلفة</a:t>
            </a:r>
            <a:r>
              <a:rPr lang="ar-SA" sz="3200" dirty="0" smtClean="0"/>
              <a:t>.</a:t>
            </a:r>
            <a:endParaRPr lang="ar-LB" sz="3200" dirty="0" smtClean="0"/>
          </a:p>
          <a:p>
            <a:pPr algn="just" rtl="1">
              <a:lnSpc>
                <a:spcPct val="90000"/>
              </a:lnSpc>
              <a:buFontTx/>
              <a:buChar char="-"/>
            </a:pPr>
            <a:r>
              <a:rPr lang="ar-LB" sz="3200" dirty="0" smtClean="0"/>
              <a:t>مرتبطة ارتباطا“ وثيقا“ بتمكين المرأة (أي تحقيق المساواة عندما تتصرف النساء بالنيابة عن أنفسهن)</a:t>
            </a:r>
            <a:r>
              <a:rPr lang="ar-SA" sz="3200" dirty="0" smtClean="0"/>
              <a:t>.</a:t>
            </a:r>
            <a:endParaRPr lang="en-US" sz="3200" dirty="0" smtClean="0"/>
          </a:p>
          <a:p>
            <a:pPr algn="just" rtl="1"/>
            <a:endParaRPr lang="en-US" dirty="0"/>
          </a:p>
        </p:txBody>
      </p:sp>
      <p:grpSp>
        <p:nvGrpSpPr>
          <p:cNvPr id="7" name="Group 67"/>
          <p:cNvGrpSpPr>
            <a:grpSpLocks/>
          </p:cNvGrpSpPr>
          <p:nvPr/>
        </p:nvGrpSpPr>
        <p:grpSpPr bwMode="auto">
          <a:xfrm>
            <a:off x="0" y="0"/>
            <a:ext cx="1649413" cy="1676400"/>
            <a:chOff x="2433" y="869"/>
            <a:chExt cx="1940" cy="1972"/>
          </a:xfrm>
        </p:grpSpPr>
        <p:sp>
          <p:nvSpPr>
            <p:cNvPr id="8" name="Freeform 68"/>
            <p:cNvSpPr>
              <a:spLocks/>
            </p:cNvSpPr>
            <p:nvPr/>
          </p:nvSpPr>
          <p:spPr bwMode="auto">
            <a:xfrm>
              <a:off x="3667" y="1202"/>
              <a:ext cx="81" cy="79"/>
            </a:xfrm>
            <a:custGeom>
              <a:avLst/>
              <a:gdLst>
                <a:gd name="T0" fmla="*/ 41 w 81"/>
                <a:gd name="T1" fmla="*/ 79 h 79"/>
                <a:gd name="T2" fmla="*/ 32 w 81"/>
                <a:gd name="T3" fmla="*/ 78 h 79"/>
                <a:gd name="T4" fmla="*/ 24 w 81"/>
                <a:gd name="T5" fmla="*/ 76 h 79"/>
                <a:gd name="T6" fmla="*/ 18 w 81"/>
                <a:gd name="T7" fmla="*/ 73 h 79"/>
                <a:gd name="T8" fmla="*/ 12 w 81"/>
                <a:gd name="T9" fmla="*/ 68 h 79"/>
                <a:gd name="T10" fmla="*/ 7 w 81"/>
                <a:gd name="T11" fmla="*/ 62 h 79"/>
                <a:gd name="T12" fmla="*/ 3 w 81"/>
                <a:gd name="T13" fmla="*/ 55 h 79"/>
                <a:gd name="T14" fmla="*/ 1 w 81"/>
                <a:gd name="T15" fmla="*/ 48 h 79"/>
                <a:gd name="T16" fmla="*/ 0 w 81"/>
                <a:gd name="T17" fmla="*/ 40 h 79"/>
                <a:gd name="T18" fmla="*/ 1 w 81"/>
                <a:gd name="T19" fmla="*/ 32 h 79"/>
                <a:gd name="T20" fmla="*/ 3 w 81"/>
                <a:gd name="T21" fmla="*/ 25 h 79"/>
                <a:gd name="T22" fmla="*/ 7 w 81"/>
                <a:gd name="T23" fmla="*/ 18 h 79"/>
                <a:gd name="T24" fmla="*/ 12 w 81"/>
                <a:gd name="T25" fmla="*/ 12 h 79"/>
                <a:gd name="T26" fmla="*/ 18 w 81"/>
                <a:gd name="T27" fmla="*/ 8 h 79"/>
                <a:gd name="T28" fmla="*/ 24 w 81"/>
                <a:gd name="T29" fmla="*/ 3 h 79"/>
                <a:gd name="T30" fmla="*/ 32 w 81"/>
                <a:gd name="T31" fmla="*/ 1 h 79"/>
                <a:gd name="T32" fmla="*/ 41 w 81"/>
                <a:gd name="T33" fmla="*/ 0 h 79"/>
                <a:gd name="T34" fmla="*/ 49 w 81"/>
                <a:gd name="T35" fmla="*/ 1 h 79"/>
                <a:gd name="T36" fmla="*/ 57 w 81"/>
                <a:gd name="T37" fmla="*/ 3 h 79"/>
                <a:gd name="T38" fmla="*/ 63 w 81"/>
                <a:gd name="T39" fmla="*/ 8 h 79"/>
                <a:gd name="T40" fmla="*/ 69 w 81"/>
                <a:gd name="T41" fmla="*/ 12 h 79"/>
                <a:gd name="T42" fmla="*/ 74 w 81"/>
                <a:gd name="T43" fmla="*/ 18 h 79"/>
                <a:gd name="T44" fmla="*/ 78 w 81"/>
                <a:gd name="T45" fmla="*/ 25 h 79"/>
                <a:gd name="T46" fmla="*/ 80 w 81"/>
                <a:gd name="T47" fmla="*/ 32 h 79"/>
                <a:gd name="T48" fmla="*/ 81 w 81"/>
                <a:gd name="T49" fmla="*/ 40 h 79"/>
                <a:gd name="T50" fmla="*/ 80 w 81"/>
                <a:gd name="T51" fmla="*/ 48 h 79"/>
                <a:gd name="T52" fmla="*/ 78 w 81"/>
                <a:gd name="T53" fmla="*/ 55 h 79"/>
                <a:gd name="T54" fmla="*/ 74 w 81"/>
                <a:gd name="T55" fmla="*/ 62 h 79"/>
                <a:gd name="T56" fmla="*/ 69 w 81"/>
                <a:gd name="T57" fmla="*/ 68 h 79"/>
                <a:gd name="T58" fmla="*/ 63 w 81"/>
                <a:gd name="T59" fmla="*/ 73 h 79"/>
                <a:gd name="T60" fmla="*/ 57 w 81"/>
                <a:gd name="T61" fmla="*/ 76 h 79"/>
                <a:gd name="T62" fmla="*/ 49 w 81"/>
                <a:gd name="T63" fmla="*/ 78 h 79"/>
                <a:gd name="T64" fmla="*/ 41 w 81"/>
                <a:gd name="T65" fmla="*/ 79 h 7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1"/>
                <a:gd name="T100" fmla="*/ 0 h 79"/>
                <a:gd name="T101" fmla="*/ 81 w 81"/>
                <a:gd name="T102" fmla="*/ 79 h 7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1" h="79">
                  <a:moveTo>
                    <a:pt x="41" y="79"/>
                  </a:moveTo>
                  <a:lnTo>
                    <a:pt x="32" y="78"/>
                  </a:lnTo>
                  <a:lnTo>
                    <a:pt x="24" y="76"/>
                  </a:lnTo>
                  <a:lnTo>
                    <a:pt x="18" y="73"/>
                  </a:lnTo>
                  <a:lnTo>
                    <a:pt x="12" y="68"/>
                  </a:lnTo>
                  <a:lnTo>
                    <a:pt x="7" y="62"/>
                  </a:lnTo>
                  <a:lnTo>
                    <a:pt x="3" y="55"/>
                  </a:lnTo>
                  <a:lnTo>
                    <a:pt x="1" y="48"/>
                  </a:lnTo>
                  <a:lnTo>
                    <a:pt x="0" y="40"/>
                  </a:lnTo>
                  <a:lnTo>
                    <a:pt x="1" y="32"/>
                  </a:lnTo>
                  <a:lnTo>
                    <a:pt x="3" y="25"/>
                  </a:lnTo>
                  <a:lnTo>
                    <a:pt x="7" y="18"/>
                  </a:lnTo>
                  <a:lnTo>
                    <a:pt x="12" y="12"/>
                  </a:lnTo>
                  <a:lnTo>
                    <a:pt x="18" y="8"/>
                  </a:lnTo>
                  <a:lnTo>
                    <a:pt x="24" y="3"/>
                  </a:lnTo>
                  <a:lnTo>
                    <a:pt x="32" y="1"/>
                  </a:lnTo>
                  <a:lnTo>
                    <a:pt x="41" y="0"/>
                  </a:lnTo>
                  <a:lnTo>
                    <a:pt x="49" y="1"/>
                  </a:lnTo>
                  <a:lnTo>
                    <a:pt x="57" y="3"/>
                  </a:lnTo>
                  <a:lnTo>
                    <a:pt x="63" y="8"/>
                  </a:lnTo>
                  <a:lnTo>
                    <a:pt x="69" y="12"/>
                  </a:lnTo>
                  <a:lnTo>
                    <a:pt x="74" y="18"/>
                  </a:lnTo>
                  <a:lnTo>
                    <a:pt x="78" y="25"/>
                  </a:lnTo>
                  <a:lnTo>
                    <a:pt x="80" y="32"/>
                  </a:lnTo>
                  <a:lnTo>
                    <a:pt x="81" y="40"/>
                  </a:lnTo>
                  <a:lnTo>
                    <a:pt x="80" y="48"/>
                  </a:lnTo>
                  <a:lnTo>
                    <a:pt x="78" y="55"/>
                  </a:lnTo>
                  <a:lnTo>
                    <a:pt x="74" y="62"/>
                  </a:lnTo>
                  <a:lnTo>
                    <a:pt x="69" y="68"/>
                  </a:lnTo>
                  <a:lnTo>
                    <a:pt x="63" y="73"/>
                  </a:lnTo>
                  <a:lnTo>
                    <a:pt x="57" y="76"/>
                  </a:lnTo>
                  <a:lnTo>
                    <a:pt x="49" y="78"/>
                  </a:lnTo>
                  <a:lnTo>
                    <a:pt x="41" y="79"/>
                  </a:lnTo>
                  <a:close/>
                </a:path>
              </a:pathLst>
            </a:custGeom>
            <a:solidFill>
              <a:srgbClr val="C6AA6B"/>
            </a:solidFill>
            <a:ln w="9525">
              <a:noFill/>
              <a:round/>
              <a:headEnd/>
              <a:tailEnd/>
            </a:ln>
          </p:spPr>
          <p:txBody>
            <a:bodyPr/>
            <a:lstStyle/>
            <a:p>
              <a:endParaRPr lang="ar-SA"/>
            </a:p>
          </p:txBody>
        </p:sp>
        <p:sp>
          <p:nvSpPr>
            <p:cNvPr id="9" name="Freeform 69"/>
            <p:cNvSpPr>
              <a:spLocks/>
            </p:cNvSpPr>
            <p:nvPr/>
          </p:nvSpPr>
          <p:spPr bwMode="auto">
            <a:xfrm>
              <a:off x="3667" y="1125"/>
              <a:ext cx="81" cy="78"/>
            </a:xfrm>
            <a:custGeom>
              <a:avLst/>
              <a:gdLst>
                <a:gd name="T0" fmla="*/ 41 w 81"/>
                <a:gd name="T1" fmla="*/ 78 h 78"/>
                <a:gd name="T2" fmla="*/ 32 w 81"/>
                <a:gd name="T3" fmla="*/ 77 h 78"/>
                <a:gd name="T4" fmla="*/ 24 w 81"/>
                <a:gd name="T5" fmla="*/ 75 h 78"/>
                <a:gd name="T6" fmla="*/ 18 w 81"/>
                <a:gd name="T7" fmla="*/ 71 h 78"/>
                <a:gd name="T8" fmla="*/ 12 w 81"/>
                <a:gd name="T9" fmla="*/ 67 h 78"/>
                <a:gd name="T10" fmla="*/ 7 w 81"/>
                <a:gd name="T11" fmla="*/ 61 h 78"/>
                <a:gd name="T12" fmla="*/ 3 w 81"/>
                <a:gd name="T13" fmla="*/ 54 h 78"/>
                <a:gd name="T14" fmla="*/ 1 w 81"/>
                <a:gd name="T15" fmla="*/ 47 h 78"/>
                <a:gd name="T16" fmla="*/ 0 w 81"/>
                <a:gd name="T17" fmla="*/ 39 h 78"/>
                <a:gd name="T18" fmla="*/ 1 w 81"/>
                <a:gd name="T19" fmla="*/ 31 h 78"/>
                <a:gd name="T20" fmla="*/ 3 w 81"/>
                <a:gd name="T21" fmla="*/ 23 h 78"/>
                <a:gd name="T22" fmla="*/ 7 w 81"/>
                <a:gd name="T23" fmla="*/ 17 h 78"/>
                <a:gd name="T24" fmla="*/ 12 w 81"/>
                <a:gd name="T25" fmla="*/ 11 h 78"/>
                <a:gd name="T26" fmla="*/ 18 w 81"/>
                <a:gd name="T27" fmla="*/ 6 h 78"/>
                <a:gd name="T28" fmla="*/ 24 w 81"/>
                <a:gd name="T29" fmla="*/ 3 h 78"/>
                <a:gd name="T30" fmla="*/ 32 w 81"/>
                <a:gd name="T31" fmla="*/ 1 h 78"/>
                <a:gd name="T32" fmla="*/ 41 w 81"/>
                <a:gd name="T33" fmla="*/ 0 h 78"/>
                <a:gd name="T34" fmla="*/ 49 w 81"/>
                <a:gd name="T35" fmla="*/ 1 h 78"/>
                <a:gd name="T36" fmla="*/ 57 w 81"/>
                <a:gd name="T37" fmla="*/ 3 h 78"/>
                <a:gd name="T38" fmla="*/ 63 w 81"/>
                <a:gd name="T39" fmla="*/ 6 h 78"/>
                <a:gd name="T40" fmla="*/ 69 w 81"/>
                <a:gd name="T41" fmla="*/ 11 h 78"/>
                <a:gd name="T42" fmla="*/ 74 w 81"/>
                <a:gd name="T43" fmla="*/ 17 h 78"/>
                <a:gd name="T44" fmla="*/ 78 w 81"/>
                <a:gd name="T45" fmla="*/ 23 h 78"/>
                <a:gd name="T46" fmla="*/ 80 w 81"/>
                <a:gd name="T47" fmla="*/ 31 h 78"/>
                <a:gd name="T48" fmla="*/ 81 w 81"/>
                <a:gd name="T49" fmla="*/ 39 h 78"/>
                <a:gd name="T50" fmla="*/ 80 w 81"/>
                <a:gd name="T51" fmla="*/ 47 h 78"/>
                <a:gd name="T52" fmla="*/ 78 w 81"/>
                <a:gd name="T53" fmla="*/ 54 h 78"/>
                <a:gd name="T54" fmla="*/ 74 w 81"/>
                <a:gd name="T55" fmla="*/ 61 h 78"/>
                <a:gd name="T56" fmla="*/ 69 w 81"/>
                <a:gd name="T57" fmla="*/ 67 h 78"/>
                <a:gd name="T58" fmla="*/ 63 w 81"/>
                <a:gd name="T59" fmla="*/ 71 h 78"/>
                <a:gd name="T60" fmla="*/ 57 w 81"/>
                <a:gd name="T61" fmla="*/ 75 h 78"/>
                <a:gd name="T62" fmla="*/ 49 w 81"/>
                <a:gd name="T63" fmla="*/ 77 h 78"/>
                <a:gd name="T64" fmla="*/ 41 w 81"/>
                <a:gd name="T65" fmla="*/ 78 h 7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1"/>
                <a:gd name="T100" fmla="*/ 0 h 78"/>
                <a:gd name="T101" fmla="*/ 81 w 81"/>
                <a:gd name="T102" fmla="*/ 78 h 7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1" h="78">
                  <a:moveTo>
                    <a:pt x="41" y="78"/>
                  </a:moveTo>
                  <a:lnTo>
                    <a:pt x="32" y="77"/>
                  </a:lnTo>
                  <a:lnTo>
                    <a:pt x="24" y="75"/>
                  </a:lnTo>
                  <a:lnTo>
                    <a:pt x="18" y="71"/>
                  </a:lnTo>
                  <a:lnTo>
                    <a:pt x="12" y="67"/>
                  </a:lnTo>
                  <a:lnTo>
                    <a:pt x="7" y="61"/>
                  </a:lnTo>
                  <a:lnTo>
                    <a:pt x="3" y="54"/>
                  </a:lnTo>
                  <a:lnTo>
                    <a:pt x="1" y="47"/>
                  </a:lnTo>
                  <a:lnTo>
                    <a:pt x="0" y="39"/>
                  </a:lnTo>
                  <a:lnTo>
                    <a:pt x="1" y="31"/>
                  </a:lnTo>
                  <a:lnTo>
                    <a:pt x="3" y="23"/>
                  </a:lnTo>
                  <a:lnTo>
                    <a:pt x="7" y="17"/>
                  </a:lnTo>
                  <a:lnTo>
                    <a:pt x="12" y="11"/>
                  </a:lnTo>
                  <a:lnTo>
                    <a:pt x="18" y="6"/>
                  </a:lnTo>
                  <a:lnTo>
                    <a:pt x="24" y="3"/>
                  </a:lnTo>
                  <a:lnTo>
                    <a:pt x="32" y="1"/>
                  </a:lnTo>
                  <a:lnTo>
                    <a:pt x="41" y="0"/>
                  </a:lnTo>
                  <a:lnTo>
                    <a:pt x="49" y="1"/>
                  </a:lnTo>
                  <a:lnTo>
                    <a:pt x="57" y="3"/>
                  </a:lnTo>
                  <a:lnTo>
                    <a:pt x="63" y="6"/>
                  </a:lnTo>
                  <a:lnTo>
                    <a:pt x="69" y="11"/>
                  </a:lnTo>
                  <a:lnTo>
                    <a:pt x="74" y="17"/>
                  </a:lnTo>
                  <a:lnTo>
                    <a:pt x="78" y="23"/>
                  </a:lnTo>
                  <a:lnTo>
                    <a:pt x="80" y="31"/>
                  </a:lnTo>
                  <a:lnTo>
                    <a:pt x="81" y="39"/>
                  </a:lnTo>
                  <a:lnTo>
                    <a:pt x="80" y="47"/>
                  </a:lnTo>
                  <a:lnTo>
                    <a:pt x="78" y="54"/>
                  </a:lnTo>
                  <a:lnTo>
                    <a:pt x="74" y="61"/>
                  </a:lnTo>
                  <a:lnTo>
                    <a:pt x="69" y="67"/>
                  </a:lnTo>
                  <a:lnTo>
                    <a:pt x="63" y="71"/>
                  </a:lnTo>
                  <a:lnTo>
                    <a:pt x="57" y="75"/>
                  </a:lnTo>
                  <a:lnTo>
                    <a:pt x="49" y="77"/>
                  </a:lnTo>
                  <a:lnTo>
                    <a:pt x="41" y="78"/>
                  </a:lnTo>
                  <a:close/>
                </a:path>
              </a:pathLst>
            </a:custGeom>
            <a:solidFill>
              <a:srgbClr val="C6AA6B"/>
            </a:solidFill>
            <a:ln w="9525">
              <a:noFill/>
              <a:round/>
              <a:headEnd/>
              <a:tailEnd/>
            </a:ln>
          </p:spPr>
          <p:txBody>
            <a:bodyPr/>
            <a:lstStyle/>
            <a:p>
              <a:endParaRPr lang="ar-SA"/>
            </a:p>
          </p:txBody>
        </p:sp>
        <p:sp>
          <p:nvSpPr>
            <p:cNvPr id="10" name="Freeform 70"/>
            <p:cNvSpPr>
              <a:spLocks/>
            </p:cNvSpPr>
            <p:nvPr/>
          </p:nvSpPr>
          <p:spPr bwMode="auto">
            <a:xfrm>
              <a:off x="3748" y="1125"/>
              <a:ext cx="83" cy="78"/>
            </a:xfrm>
            <a:custGeom>
              <a:avLst/>
              <a:gdLst>
                <a:gd name="T0" fmla="*/ 41 w 83"/>
                <a:gd name="T1" fmla="*/ 78 h 78"/>
                <a:gd name="T2" fmla="*/ 33 w 83"/>
                <a:gd name="T3" fmla="*/ 77 h 78"/>
                <a:gd name="T4" fmla="*/ 25 w 83"/>
                <a:gd name="T5" fmla="*/ 75 h 78"/>
                <a:gd name="T6" fmla="*/ 19 w 83"/>
                <a:gd name="T7" fmla="*/ 71 h 78"/>
                <a:gd name="T8" fmla="*/ 13 w 83"/>
                <a:gd name="T9" fmla="*/ 67 h 78"/>
                <a:gd name="T10" fmla="*/ 7 w 83"/>
                <a:gd name="T11" fmla="*/ 61 h 78"/>
                <a:gd name="T12" fmla="*/ 3 w 83"/>
                <a:gd name="T13" fmla="*/ 54 h 78"/>
                <a:gd name="T14" fmla="*/ 1 w 83"/>
                <a:gd name="T15" fmla="*/ 47 h 78"/>
                <a:gd name="T16" fmla="*/ 0 w 83"/>
                <a:gd name="T17" fmla="*/ 39 h 78"/>
                <a:gd name="T18" fmla="*/ 1 w 83"/>
                <a:gd name="T19" fmla="*/ 31 h 78"/>
                <a:gd name="T20" fmla="*/ 3 w 83"/>
                <a:gd name="T21" fmla="*/ 23 h 78"/>
                <a:gd name="T22" fmla="*/ 7 w 83"/>
                <a:gd name="T23" fmla="*/ 17 h 78"/>
                <a:gd name="T24" fmla="*/ 13 w 83"/>
                <a:gd name="T25" fmla="*/ 11 h 78"/>
                <a:gd name="T26" fmla="*/ 19 w 83"/>
                <a:gd name="T27" fmla="*/ 6 h 78"/>
                <a:gd name="T28" fmla="*/ 25 w 83"/>
                <a:gd name="T29" fmla="*/ 3 h 78"/>
                <a:gd name="T30" fmla="*/ 33 w 83"/>
                <a:gd name="T31" fmla="*/ 1 h 78"/>
                <a:gd name="T32" fmla="*/ 41 w 83"/>
                <a:gd name="T33" fmla="*/ 0 h 78"/>
                <a:gd name="T34" fmla="*/ 49 w 83"/>
                <a:gd name="T35" fmla="*/ 1 h 78"/>
                <a:gd name="T36" fmla="*/ 57 w 83"/>
                <a:gd name="T37" fmla="*/ 3 h 78"/>
                <a:gd name="T38" fmla="*/ 65 w 83"/>
                <a:gd name="T39" fmla="*/ 6 h 78"/>
                <a:gd name="T40" fmla="*/ 71 w 83"/>
                <a:gd name="T41" fmla="*/ 11 h 78"/>
                <a:gd name="T42" fmla="*/ 76 w 83"/>
                <a:gd name="T43" fmla="*/ 17 h 78"/>
                <a:gd name="T44" fmla="*/ 80 w 83"/>
                <a:gd name="T45" fmla="*/ 23 h 78"/>
                <a:gd name="T46" fmla="*/ 82 w 83"/>
                <a:gd name="T47" fmla="*/ 31 h 78"/>
                <a:gd name="T48" fmla="*/ 83 w 83"/>
                <a:gd name="T49" fmla="*/ 39 h 78"/>
                <a:gd name="T50" fmla="*/ 82 w 83"/>
                <a:gd name="T51" fmla="*/ 47 h 78"/>
                <a:gd name="T52" fmla="*/ 80 w 83"/>
                <a:gd name="T53" fmla="*/ 54 h 78"/>
                <a:gd name="T54" fmla="*/ 76 w 83"/>
                <a:gd name="T55" fmla="*/ 61 h 78"/>
                <a:gd name="T56" fmla="*/ 71 w 83"/>
                <a:gd name="T57" fmla="*/ 67 h 78"/>
                <a:gd name="T58" fmla="*/ 65 w 83"/>
                <a:gd name="T59" fmla="*/ 71 h 78"/>
                <a:gd name="T60" fmla="*/ 57 w 83"/>
                <a:gd name="T61" fmla="*/ 75 h 78"/>
                <a:gd name="T62" fmla="*/ 49 w 83"/>
                <a:gd name="T63" fmla="*/ 77 h 78"/>
                <a:gd name="T64" fmla="*/ 41 w 83"/>
                <a:gd name="T65" fmla="*/ 78 h 7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3"/>
                <a:gd name="T100" fmla="*/ 0 h 78"/>
                <a:gd name="T101" fmla="*/ 83 w 83"/>
                <a:gd name="T102" fmla="*/ 78 h 7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3" h="78">
                  <a:moveTo>
                    <a:pt x="41" y="78"/>
                  </a:moveTo>
                  <a:lnTo>
                    <a:pt x="33" y="77"/>
                  </a:lnTo>
                  <a:lnTo>
                    <a:pt x="25" y="75"/>
                  </a:lnTo>
                  <a:lnTo>
                    <a:pt x="19" y="71"/>
                  </a:lnTo>
                  <a:lnTo>
                    <a:pt x="13" y="67"/>
                  </a:lnTo>
                  <a:lnTo>
                    <a:pt x="7" y="61"/>
                  </a:lnTo>
                  <a:lnTo>
                    <a:pt x="3" y="54"/>
                  </a:lnTo>
                  <a:lnTo>
                    <a:pt x="1" y="47"/>
                  </a:lnTo>
                  <a:lnTo>
                    <a:pt x="0" y="39"/>
                  </a:lnTo>
                  <a:lnTo>
                    <a:pt x="1" y="31"/>
                  </a:lnTo>
                  <a:lnTo>
                    <a:pt x="3" y="23"/>
                  </a:lnTo>
                  <a:lnTo>
                    <a:pt x="7" y="17"/>
                  </a:lnTo>
                  <a:lnTo>
                    <a:pt x="13" y="11"/>
                  </a:lnTo>
                  <a:lnTo>
                    <a:pt x="19" y="6"/>
                  </a:lnTo>
                  <a:lnTo>
                    <a:pt x="25" y="3"/>
                  </a:lnTo>
                  <a:lnTo>
                    <a:pt x="33" y="1"/>
                  </a:lnTo>
                  <a:lnTo>
                    <a:pt x="41" y="0"/>
                  </a:lnTo>
                  <a:lnTo>
                    <a:pt x="49" y="1"/>
                  </a:lnTo>
                  <a:lnTo>
                    <a:pt x="57" y="3"/>
                  </a:lnTo>
                  <a:lnTo>
                    <a:pt x="65" y="6"/>
                  </a:lnTo>
                  <a:lnTo>
                    <a:pt x="71" y="11"/>
                  </a:lnTo>
                  <a:lnTo>
                    <a:pt x="76" y="17"/>
                  </a:lnTo>
                  <a:lnTo>
                    <a:pt x="80" y="23"/>
                  </a:lnTo>
                  <a:lnTo>
                    <a:pt x="82" y="31"/>
                  </a:lnTo>
                  <a:lnTo>
                    <a:pt x="83" y="39"/>
                  </a:lnTo>
                  <a:lnTo>
                    <a:pt x="82" y="47"/>
                  </a:lnTo>
                  <a:lnTo>
                    <a:pt x="80" y="54"/>
                  </a:lnTo>
                  <a:lnTo>
                    <a:pt x="76" y="61"/>
                  </a:lnTo>
                  <a:lnTo>
                    <a:pt x="71" y="67"/>
                  </a:lnTo>
                  <a:lnTo>
                    <a:pt x="65" y="71"/>
                  </a:lnTo>
                  <a:lnTo>
                    <a:pt x="57" y="75"/>
                  </a:lnTo>
                  <a:lnTo>
                    <a:pt x="49" y="77"/>
                  </a:lnTo>
                  <a:lnTo>
                    <a:pt x="41" y="78"/>
                  </a:lnTo>
                  <a:close/>
                </a:path>
              </a:pathLst>
            </a:custGeom>
            <a:solidFill>
              <a:srgbClr val="C6AA6B"/>
            </a:solidFill>
            <a:ln w="9525">
              <a:noFill/>
              <a:round/>
              <a:headEnd/>
              <a:tailEnd/>
            </a:ln>
          </p:spPr>
          <p:txBody>
            <a:bodyPr/>
            <a:lstStyle/>
            <a:p>
              <a:endParaRPr lang="ar-SA"/>
            </a:p>
          </p:txBody>
        </p:sp>
        <p:sp>
          <p:nvSpPr>
            <p:cNvPr id="11" name="Freeform 71"/>
            <p:cNvSpPr>
              <a:spLocks/>
            </p:cNvSpPr>
            <p:nvPr/>
          </p:nvSpPr>
          <p:spPr bwMode="auto">
            <a:xfrm>
              <a:off x="3748" y="1046"/>
              <a:ext cx="83" cy="79"/>
            </a:xfrm>
            <a:custGeom>
              <a:avLst/>
              <a:gdLst>
                <a:gd name="T0" fmla="*/ 41 w 83"/>
                <a:gd name="T1" fmla="*/ 79 h 79"/>
                <a:gd name="T2" fmla="*/ 33 w 83"/>
                <a:gd name="T3" fmla="*/ 78 h 79"/>
                <a:gd name="T4" fmla="*/ 25 w 83"/>
                <a:gd name="T5" fmla="*/ 76 h 79"/>
                <a:gd name="T6" fmla="*/ 19 w 83"/>
                <a:gd name="T7" fmla="*/ 73 h 79"/>
                <a:gd name="T8" fmla="*/ 13 w 83"/>
                <a:gd name="T9" fmla="*/ 68 h 79"/>
                <a:gd name="T10" fmla="*/ 7 w 83"/>
                <a:gd name="T11" fmla="*/ 62 h 79"/>
                <a:gd name="T12" fmla="*/ 3 w 83"/>
                <a:gd name="T13" fmla="*/ 56 h 79"/>
                <a:gd name="T14" fmla="*/ 1 w 83"/>
                <a:gd name="T15" fmla="*/ 48 h 79"/>
                <a:gd name="T16" fmla="*/ 0 w 83"/>
                <a:gd name="T17" fmla="*/ 40 h 79"/>
                <a:gd name="T18" fmla="*/ 1 w 83"/>
                <a:gd name="T19" fmla="*/ 32 h 79"/>
                <a:gd name="T20" fmla="*/ 3 w 83"/>
                <a:gd name="T21" fmla="*/ 25 h 79"/>
                <a:gd name="T22" fmla="*/ 7 w 83"/>
                <a:gd name="T23" fmla="*/ 18 h 79"/>
                <a:gd name="T24" fmla="*/ 13 w 83"/>
                <a:gd name="T25" fmla="*/ 12 h 79"/>
                <a:gd name="T26" fmla="*/ 19 w 83"/>
                <a:gd name="T27" fmla="*/ 8 h 79"/>
                <a:gd name="T28" fmla="*/ 25 w 83"/>
                <a:gd name="T29" fmla="*/ 4 h 79"/>
                <a:gd name="T30" fmla="*/ 33 w 83"/>
                <a:gd name="T31" fmla="*/ 1 h 79"/>
                <a:gd name="T32" fmla="*/ 41 w 83"/>
                <a:gd name="T33" fmla="*/ 0 h 79"/>
                <a:gd name="T34" fmla="*/ 49 w 83"/>
                <a:gd name="T35" fmla="*/ 1 h 79"/>
                <a:gd name="T36" fmla="*/ 57 w 83"/>
                <a:gd name="T37" fmla="*/ 4 h 79"/>
                <a:gd name="T38" fmla="*/ 65 w 83"/>
                <a:gd name="T39" fmla="*/ 8 h 79"/>
                <a:gd name="T40" fmla="*/ 71 w 83"/>
                <a:gd name="T41" fmla="*/ 12 h 79"/>
                <a:gd name="T42" fmla="*/ 76 w 83"/>
                <a:gd name="T43" fmla="*/ 18 h 79"/>
                <a:gd name="T44" fmla="*/ 80 w 83"/>
                <a:gd name="T45" fmla="*/ 25 h 79"/>
                <a:gd name="T46" fmla="*/ 82 w 83"/>
                <a:gd name="T47" fmla="*/ 32 h 79"/>
                <a:gd name="T48" fmla="*/ 83 w 83"/>
                <a:gd name="T49" fmla="*/ 40 h 79"/>
                <a:gd name="T50" fmla="*/ 82 w 83"/>
                <a:gd name="T51" fmla="*/ 48 h 79"/>
                <a:gd name="T52" fmla="*/ 80 w 83"/>
                <a:gd name="T53" fmla="*/ 56 h 79"/>
                <a:gd name="T54" fmla="*/ 76 w 83"/>
                <a:gd name="T55" fmla="*/ 62 h 79"/>
                <a:gd name="T56" fmla="*/ 71 w 83"/>
                <a:gd name="T57" fmla="*/ 68 h 79"/>
                <a:gd name="T58" fmla="*/ 65 w 83"/>
                <a:gd name="T59" fmla="*/ 73 h 79"/>
                <a:gd name="T60" fmla="*/ 57 w 83"/>
                <a:gd name="T61" fmla="*/ 76 h 79"/>
                <a:gd name="T62" fmla="*/ 49 w 83"/>
                <a:gd name="T63" fmla="*/ 78 h 79"/>
                <a:gd name="T64" fmla="*/ 41 w 83"/>
                <a:gd name="T65" fmla="*/ 79 h 7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3"/>
                <a:gd name="T100" fmla="*/ 0 h 79"/>
                <a:gd name="T101" fmla="*/ 83 w 83"/>
                <a:gd name="T102" fmla="*/ 79 h 7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3" h="79">
                  <a:moveTo>
                    <a:pt x="41" y="79"/>
                  </a:moveTo>
                  <a:lnTo>
                    <a:pt x="33" y="78"/>
                  </a:lnTo>
                  <a:lnTo>
                    <a:pt x="25" y="76"/>
                  </a:lnTo>
                  <a:lnTo>
                    <a:pt x="19" y="73"/>
                  </a:lnTo>
                  <a:lnTo>
                    <a:pt x="13" y="68"/>
                  </a:lnTo>
                  <a:lnTo>
                    <a:pt x="7" y="62"/>
                  </a:lnTo>
                  <a:lnTo>
                    <a:pt x="3" y="56"/>
                  </a:lnTo>
                  <a:lnTo>
                    <a:pt x="1" y="48"/>
                  </a:lnTo>
                  <a:lnTo>
                    <a:pt x="0" y="40"/>
                  </a:lnTo>
                  <a:lnTo>
                    <a:pt x="1" y="32"/>
                  </a:lnTo>
                  <a:lnTo>
                    <a:pt x="3" y="25"/>
                  </a:lnTo>
                  <a:lnTo>
                    <a:pt x="7" y="18"/>
                  </a:lnTo>
                  <a:lnTo>
                    <a:pt x="13" y="12"/>
                  </a:lnTo>
                  <a:lnTo>
                    <a:pt x="19" y="8"/>
                  </a:lnTo>
                  <a:lnTo>
                    <a:pt x="25" y="4"/>
                  </a:lnTo>
                  <a:lnTo>
                    <a:pt x="33" y="1"/>
                  </a:lnTo>
                  <a:lnTo>
                    <a:pt x="41" y="0"/>
                  </a:lnTo>
                  <a:lnTo>
                    <a:pt x="49" y="1"/>
                  </a:lnTo>
                  <a:lnTo>
                    <a:pt x="57" y="4"/>
                  </a:lnTo>
                  <a:lnTo>
                    <a:pt x="65" y="8"/>
                  </a:lnTo>
                  <a:lnTo>
                    <a:pt x="71" y="12"/>
                  </a:lnTo>
                  <a:lnTo>
                    <a:pt x="76" y="18"/>
                  </a:lnTo>
                  <a:lnTo>
                    <a:pt x="80" y="25"/>
                  </a:lnTo>
                  <a:lnTo>
                    <a:pt x="82" y="32"/>
                  </a:lnTo>
                  <a:lnTo>
                    <a:pt x="83" y="40"/>
                  </a:lnTo>
                  <a:lnTo>
                    <a:pt x="82" y="48"/>
                  </a:lnTo>
                  <a:lnTo>
                    <a:pt x="80" y="56"/>
                  </a:lnTo>
                  <a:lnTo>
                    <a:pt x="76" y="62"/>
                  </a:lnTo>
                  <a:lnTo>
                    <a:pt x="71" y="68"/>
                  </a:lnTo>
                  <a:lnTo>
                    <a:pt x="65" y="73"/>
                  </a:lnTo>
                  <a:lnTo>
                    <a:pt x="57" y="76"/>
                  </a:lnTo>
                  <a:lnTo>
                    <a:pt x="49" y="78"/>
                  </a:lnTo>
                  <a:lnTo>
                    <a:pt x="41" y="79"/>
                  </a:lnTo>
                  <a:close/>
                </a:path>
              </a:pathLst>
            </a:custGeom>
            <a:solidFill>
              <a:srgbClr val="C6AA6B"/>
            </a:solidFill>
            <a:ln w="9525">
              <a:noFill/>
              <a:round/>
              <a:headEnd/>
              <a:tailEnd/>
            </a:ln>
          </p:spPr>
          <p:txBody>
            <a:bodyPr/>
            <a:lstStyle/>
            <a:p>
              <a:endParaRPr lang="ar-SA"/>
            </a:p>
          </p:txBody>
        </p:sp>
        <p:sp>
          <p:nvSpPr>
            <p:cNvPr id="12" name="Freeform 72"/>
            <p:cNvSpPr>
              <a:spLocks/>
            </p:cNvSpPr>
            <p:nvPr/>
          </p:nvSpPr>
          <p:spPr bwMode="auto">
            <a:xfrm>
              <a:off x="3830" y="1046"/>
              <a:ext cx="81" cy="79"/>
            </a:xfrm>
            <a:custGeom>
              <a:avLst/>
              <a:gdLst>
                <a:gd name="T0" fmla="*/ 41 w 81"/>
                <a:gd name="T1" fmla="*/ 79 h 79"/>
                <a:gd name="T2" fmla="*/ 32 w 81"/>
                <a:gd name="T3" fmla="*/ 78 h 79"/>
                <a:gd name="T4" fmla="*/ 24 w 81"/>
                <a:gd name="T5" fmla="*/ 76 h 79"/>
                <a:gd name="T6" fmla="*/ 17 w 81"/>
                <a:gd name="T7" fmla="*/ 73 h 79"/>
                <a:gd name="T8" fmla="*/ 11 w 81"/>
                <a:gd name="T9" fmla="*/ 68 h 79"/>
                <a:gd name="T10" fmla="*/ 7 w 81"/>
                <a:gd name="T11" fmla="*/ 62 h 79"/>
                <a:gd name="T12" fmla="*/ 3 w 81"/>
                <a:gd name="T13" fmla="*/ 56 h 79"/>
                <a:gd name="T14" fmla="*/ 1 w 81"/>
                <a:gd name="T15" fmla="*/ 48 h 79"/>
                <a:gd name="T16" fmla="*/ 0 w 81"/>
                <a:gd name="T17" fmla="*/ 40 h 79"/>
                <a:gd name="T18" fmla="*/ 1 w 81"/>
                <a:gd name="T19" fmla="*/ 32 h 79"/>
                <a:gd name="T20" fmla="*/ 3 w 81"/>
                <a:gd name="T21" fmla="*/ 25 h 79"/>
                <a:gd name="T22" fmla="*/ 7 w 81"/>
                <a:gd name="T23" fmla="*/ 18 h 79"/>
                <a:gd name="T24" fmla="*/ 11 w 81"/>
                <a:gd name="T25" fmla="*/ 12 h 79"/>
                <a:gd name="T26" fmla="*/ 17 w 81"/>
                <a:gd name="T27" fmla="*/ 8 h 79"/>
                <a:gd name="T28" fmla="*/ 24 w 81"/>
                <a:gd name="T29" fmla="*/ 4 h 79"/>
                <a:gd name="T30" fmla="*/ 32 w 81"/>
                <a:gd name="T31" fmla="*/ 1 h 79"/>
                <a:gd name="T32" fmla="*/ 41 w 81"/>
                <a:gd name="T33" fmla="*/ 0 h 79"/>
                <a:gd name="T34" fmla="*/ 49 w 81"/>
                <a:gd name="T35" fmla="*/ 1 h 79"/>
                <a:gd name="T36" fmla="*/ 57 w 81"/>
                <a:gd name="T37" fmla="*/ 4 h 79"/>
                <a:gd name="T38" fmla="*/ 63 w 81"/>
                <a:gd name="T39" fmla="*/ 8 h 79"/>
                <a:gd name="T40" fmla="*/ 69 w 81"/>
                <a:gd name="T41" fmla="*/ 12 h 79"/>
                <a:gd name="T42" fmla="*/ 74 w 81"/>
                <a:gd name="T43" fmla="*/ 18 h 79"/>
                <a:gd name="T44" fmla="*/ 78 w 81"/>
                <a:gd name="T45" fmla="*/ 25 h 79"/>
                <a:gd name="T46" fmla="*/ 80 w 81"/>
                <a:gd name="T47" fmla="*/ 32 h 79"/>
                <a:gd name="T48" fmla="*/ 81 w 81"/>
                <a:gd name="T49" fmla="*/ 40 h 79"/>
                <a:gd name="T50" fmla="*/ 80 w 81"/>
                <a:gd name="T51" fmla="*/ 48 h 79"/>
                <a:gd name="T52" fmla="*/ 78 w 81"/>
                <a:gd name="T53" fmla="*/ 56 h 79"/>
                <a:gd name="T54" fmla="*/ 74 w 81"/>
                <a:gd name="T55" fmla="*/ 62 h 79"/>
                <a:gd name="T56" fmla="*/ 69 w 81"/>
                <a:gd name="T57" fmla="*/ 68 h 79"/>
                <a:gd name="T58" fmla="*/ 63 w 81"/>
                <a:gd name="T59" fmla="*/ 73 h 79"/>
                <a:gd name="T60" fmla="*/ 57 w 81"/>
                <a:gd name="T61" fmla="*/ 76 h 79"/>
                <a:gd name="T62" fmla="*/ 49 w 81"/>
                <a:gd name="T63" fmla="*/ 78 h 79"/>
                <a:gd name="T64" fmla="*/ 41 w 81"/>
                <a:gd name="T65" fmla="*/ 79 h 7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1"/>
                <a:gd name="T100" fmla="*/ 0 h 79"/>
                <a:gd name="T101" fmla="*/ 81 w 81"/>
                <a:gd name="T102" fmla="*/ 79 h 7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1" h="79">
                  <a:moveTo>
                    <a:pt x="41" y="79"/>
                  </a:moveTo>
                  <a:lnTo>
                    <a:pt x="32" y="78"/>
                  </a:lnTo>
                  <a:lnTo>
                    <a:pt x="24" y="76"/>
                  </a:lnTo>
                  <a:lnTo>
                    <a:pt x="17" y="73"/>
                  </a:lnTo>
                  <a:lnTo>
                    <a:pt x="11" y="68"/>
                  </a:lnTo>
                  <a:lnTo>
                    <a:pt x="7" y="62"/>
                  </a:lnTo>
                  <a:lnTo>
                    <a:pt x="3" y="56"/>
                  </a:lnTo>
                  <a:lnTo>
                    <a:pt x="1" y="48"/>
                  </a:lnTo>
                  <a:lnTo>
                    <a:pt x="0" y="40"/>
                  </a:lnTo>
                  <a:lnTo>
                    <a:pt x="1" y="32"/>
                  </a:lnTo>
                  <a:lnTo>
                    <a:pt x="3" y="25"/>
                  </a:lnTo>
                  <a:lnTo>
                    <a:pt x="7" y="18"/>
                  </a:lnTo>
                  <a:lnTo>
                    <a:pt x="11" y="12"/>
                  </a:lnTo>
                  <a:lnTo>
                    <a:pt x="17" y="8"/>
                  </a:lnTo>
                  <a:lnTo>
                    <a:pt x="24" y="4"/>
                  </a:lnTo>
                  <a:lnTo>
                    <a:pt x="32" y="1"/>
                  </a:lnTo>
                  <a:lnTo>
                    <a:pt x="41" y="0"/>
                  </a:lnTo>
                  <a:lnTo>
                    <a:pt x="49" y="1"/>
                  </a:lnTo>
                  <a:lnTo>
                    <a:pt x="57" y="4"/>
                  </a:lnTo>
                  <a:lnTo>
                    <a:pt x="63" y="8"/>
                  </a:lnTo>
                  <a:lnTo>
                    <a:pt x="69" y="12"/>
                  </a:lnTo>
                  <a:lnTo>
                    <a:pt x="74" y="18"/>
                  </a:lnTo>
                  <a:lnTo>
                    <a:pt x="78" y="25"/>
                  </a:lnTo>
                  <a:lnTo>
                    <a:pt x="80" y="32"/>
                  </a:lnTo>
                  <a:lnTo>
                    <a:pt x="81" y="40"/>
                  </a:lnTo>
                  <a:lnTo>
                    <a:pt x="80" y="48"/>
                  </a:lnTo>
                  <a:lnTo>
                    <a:pt x="78" y="56"/>
                  </a:lnTo>
                  <a:lnTo>
                    <a:pt x="74" y="62"/>
                  </a:lnTo>
                  <a:lnTo>
                    <a:pt x="69" y="68"/>
                  </a:lnTo>
                  <a:lnTo>
                    <a:pt x="63" y="73"/>
                  </a:lnTo>
                  <a:lnTo>
                    <a:pt x="57" y="76"/>
                  </a:lnTo>
                  <a:lnTo>
                    <a:pt x="49" y="78"/>
                  </a:lnTo>
                  <a:lnTo>
                    <a:pt x="41" y="79"/>
                  </a:lnTo>
                  <a:close/>
                </a:path>
              </a:pathLst>
            </a:custGeom>
            <a:solidFill>
              <a:srgbClr val="C6AA6B"/>
            </a:solidFill>
            <a:ln w="9525">
              <a:noFill/>
              <a:round/>
              <a:headEnd/>
              <a:tailEnd/>
            </a:ln>
          </p:spPr>
          <p:txBody>
            <a:bodyPr/>
            <a:lstStyle/>
            <a:p>
              <a:endParaRPr lang="ar-SA"/>
            </a:p>
          </p:txBody>
        </p:sp>
        <p:sp>
          <p:nvSpPr>
            <p:cNvPr id="13" name="Freeform 73"/>
            <p:cNvSpPr>
              <a:spLocks/>
            </p:cNvSpPr>
            <p:nvPr/>
          </p:nvSpPr>
          <p:spPr bwMode="auto">
            <a:xfrm>
              <a:off x="3911" y="1046"/>
              <a:ext cx="82" cy="79"/>
            </a:xfrm>
            <a:custGeom>
              <a:avLst/>
              <a:gdLst>
                <a:gd name="T0" fmla="*/ 41 w 82"/>
                <a:gd name="T1" fmla="*/ 79 h 79"/>
                <a:gd name="T2" fmla="*/ 33 w 82"/>
                <a:gd name="T3" fmla="*/ 78 h 79"/>
                <a:gd name="T4" fmla="*/ 25 w 82"/>
                <a:gd name="T5" fmla="*/ 76 h 79"/>
                <a:gd name="T6" fmla="*/ 19 w 82"/>
                <a:gd name="T7" fmla="*/ 73 h 79"/>
                <a:gd name="T8" fmla="*/ 13 w 82"/>
                <a:gd name="T9" fmla="*/ 68 h 79"/>
                <a:gd name="T10" fmla="*/ 7 w 82"/>
                <a:gd name="T11" fmla="*/ 62 h 79"/>
                <a:gd name="T12" fmla="*/ 3 w 82"/>
                <a:gd name="T13" fmla="*/ 56 h 79"/>
                <a:gd name="T14" fmla="*/ 1 w 82"/>
                <a:gd name="T15" fmla="*/ 48 h 79"/>
                <a:gd name="T16" fmla="*/ 0 w 82"/>
                <a:gd name="T17" fmla="*/ 40 h 79"/>
                <a:gd name="T18" fmla="*/ 1 w 82"/>
                <a:gd name="T19" fmla="*/ 32 h 79"/>
                <a:gd name="T20" fmla="*/ 3 w 82"/>
                <a:gd name="T21" fmla="*/ 25 h 79"/>
                <a:gd name="T22" fmla="*/ 7 w 82"/>
                <a:gd name="T23" fmla="*/ 18 h 79"/>
                <a:gd name="T24" fmla="*/ 13 w 82"/>
                <a:gd name="T25" fmla="*/ 12 h 79"/>
                <a:gd name="T26" fmla="*/ 19 w 82"/>
                <a:gd name="T27" fmla="*/ 8 h 79"/>
                <a:gd name="T28" fmla="*/ 25 w 82"/>
                <a:gd name="T29" fmla="*/ 4 h 79"/>
                <a:gd name="T30" fmla="*/ 33 w 82"/>
                <a:gd name="T31" fmla="*/ 1 h 79"/>
                <a:gd name="T32" fmla="*/ 41 w 82"/>
                <a:gd name="T33" fmla="*/ 0 h 79"/>
                <a:gd name="T34" fmla="*/ 49 w 82"/>
                <a:gd name="T35" fmla="*/ 1 h 79"/>
                <a:gd name="T36" fmla="*/ 57 w 82"/>
                <a:gd name="T37" fmla="*/ 4 h 79"/>
                <a:gd name="T38" fmla="*/ 64 w 82"/>
                <a:gd name="T39" fmla="*/ 8 h 79"/>
                <a:gd name="T40" fmla="*/ 70 w 82"/>
                <a:gd name="T41" fmla="*/ 12 h 79"/>
                <a:gd name="T42" fmla="*/ 75 w 82"/>
                <a:gd name="T43" fmla="*/ 18 h 79"/>
                <a:gd name="T44" fmla="*/ 79 w 82"/>
                <a:gd name="T45" fmla="*/ 25 h 79"/>
                <a:gd name="T46" fmla="*/ 81 w 82"/>
                <a:gd name="T47" fmla="*/ 32 h 79"/>
                <a:gd name="T48" fmla="*/ 82 w 82"/>
                <a:gd name="T49" fmla="*/ 40 h 79"/>
                <a:gd name="T50" fmla="*/ 81 w 82"/>
                <a:gd name="T51" fmla="*/ 48 h 79"/>
                <a:gd name="T52" fmla="*/ 79 w 82"/>
                <a:gd name="T53" fmla="*/ 56 h 79"/>
                <a:gd name="T54" fmla="*/ 75 w 82"/>
                <a:gd name="T55" fmla="*/ 62 h 79"/>
                <a:gd name="T56" fmla="*/ 70 w 82"/>
                <a:gd name="T57" fmla="*/ 68 h 79"/>
                <a:gd name="T58" fmla="*/ 64 w 82"/>
                <a:gd name="T59" fmla="*/ 73 h 79"/>
                <a:gd name="T60" fmla="*/ 57 w 82"/>
                <a:gd name="T61" fmla="*/ 76 h 79"/>
                <a:gd name="T62" fmla="*/ 49 w 82"/>
                <a:gd name="T63" fmla="*/ 78 h 79"/>
                <a:gd name="T64" fmla="*/ 41 w 82"/>
                <a:gd name="T65" fmla="*/ 79 h 7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2"/>
                <a:gd name="T100" fmla="*/ 0 h 79"/>
                <a:gd name="T101" fmla="*/ 82 w 82"/>
                <a:gd name="T102" fmla="*/ 79 h 7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2" h="79">
                  <a:moveTo>
                    <a:pt x="41" y="79"/>
                  </a:moveTo>
                  <a:lnTo>
                    <a:pt x="33" y="78"/>
                  </a:lnTo>
                  <a:lnTo>
                    <a:pt x="25" y="76"/>
                  </a:lnTo>
                  <a:lnTo>
                    <a:pt x="19" y="73"/>
                  </a:lnTo>
                  <a:lnTo>
                    <a:pt x="13" y="68"/>
                  </a:lnTo>
                  <a:lnTo>
                    <a:pt x="7" y="62"/>
                  </a:lnTo>
                  <a:lnTo>
                    <a:pt x="3" y="56"/>
                  </a:lnTo>
                  <a:lnTo>
                    <a:pt x="1" y="48"/>
                  </a:lnTo>
                  <a:lnTo>
                    <a:pt x="0" y="40"/>
                  </a:lnTo>
                  <a:lnTo>
                    <a:pt x="1" y="32"/>
                  </a:lnTo>
                  <a:lnTo>
                    <a:pt x="3" y="25"/>
                  </a:lnTo>
                  <a:lnTo>
                    <a:pt x="7" y="18"/>
                  </a:lnTo>
                  <a:lnTo>
                    <a:pt x="13" y="12"/>
                  </a:lnTo>
                  <a:lnTo>
                    <a:pt x="19" y="8"/>
                  </a:lnTo>
                  <a:lnTo>
                    <a:pt x="25" y="4"/>
                  </a:lnTo>
                  <a:lnTo>
                    <a:pt x="33" y="1"/>
                  </a:lnTo>
                  <a:lnTo>
                    <a:pt x="41" y="0"/>
                  </a:lnTo>
                  <a:lnTo>
                    <a:pt x="49" y="1"/>
                  </a:lnTo>
                  <a:lnTo>
                    <a:pt x="57" y="4"/>
                  </a:lnTo>
                  <a:lnTo>
                    <a:pt x="64" y="8"/>
                  </a:lnTo>
                  <a:lnTo>
                    <a:pt x="70" y="12"/>
                  </a:lnTo>
                  <a:lnTo>
                    <a:pt x="75" y="18"/>
                  </a:lnTo>
                  <a:lnTo>
                    <a:pt x="79" y="25"/>
                  </a:lnTo>
                  <a:lnTo>
                    <a:pt x="81" y="32"/>
                  </a:lnTo>
                  <a:lnTo>
                    <a:pt x="82" y="40"/>
                  </a:lnTo>
                  <a:lnTo>
                    <a:pt x="81" y="48"/>
                  </a:lnTo>
                  <a:lnTo>
                    <a:pt x="79" y="56"/>
                  </a:lnTo>
                  <a:lnTo>
                    <a:pt x="75" y="62"/>
                  </a:lnTo>
                  <a:lnTo>
                    <a:pt x="70" y="68"/>
                  </a:lnTo>
                  <a:lnTo>
                    <a:pt x="64" y="73"/>
                  </a:lnTo>
                  <a:lnTo>
                    <a:pt x="57" y="76"/>
                  </a:lnTo>
                  <a:lnTo>
                    <a:pt x="49" y="78"/>
                  </a:lnTo>
                  <a:lnTo>
                    <a:pt x="41" y="79"/>
                  </a:lnTo>
                  <a:close/>
                </a:path>
              </a:pathLst>
            </a:custGeom>
            <a:solidFill>
              <a:srgbClr val="C6AA6B"/>
            </a:solidFill>
            <a:ln w="9525">
              <a:noFill/>
              <a:round/>
              <a:headEnd/>
              <a:tailEnd/>
            </a:ln>
          </p:spPr>
          <p:txBody>
            <a:bodyPr/>
            <a:lstStyle/>
            <a:p>
              <a:endParaRPr lang="ar-SA"/>
            </a:p>
          </p:txBody>
        </p:sp>
        <p:sp>
          <p:nvSpPr>
            <p:cNvPr id="14" name="Freeform 74"/>
            <p:cNvSpPr>
              <a:spLocks/>
            </p:cNvSpPr>
            <p:nvPr/>
          </p:nvSpPr>
          <p:spPr bwMode="auto">
            <a:xfrm>
              <a:off x="3105" y="1345"/>
              <a:ext cx="293" cy="490"/>
            </a:xfrm>
            <a:custGeom>
              <a:avLst/>
              <a:gdLst>
                <a:gd name="T0" fmla="*/ 0 w 293"/>
                <a:gd name="T1" fmla="*/ 444 h 490"/>
                <a:gd name="T2" fmla="*/ 3 w 293"/>
                <a:gd name="T3" fmla="*/ 443 h 490"/>
                <a:gd name="T4" fmla="*/ 12 w 293"/>
                <a:gd name="T5" fmla="*/ 441 h 490"/>
                <a:gd name="T6" fmla="*/ 26 w 293"/>
                <a:gd name="T7" fmla="*/ 436 h 490"/>
                <a:gd name="T8" fmla="*/ 44 w 293"/>
                <a:gd name="T9" fmla="*/ 429 h 490"/>
                <a:gd name="T10" fmla="*/ 64 w 293"/>
                <a:gd name="T11" fmla="*/ 420 h 490"/>
                <a:gd name="T12" fmla="*/ 88 w 293"/>
                <a:gd name="T13" fmla="*/ 407 h 490"/>
                <a:gd name="T14" fmla="*/ 113 w 293"/>
                <a:gd name="T15" fmla="*/ 389 h 490"/>
                <a:gd name="T16" fmla="*/ 140 w 293"/>
                <a:gd name="T17" fmla="*/ 368 h 490"/>
                <a:gd name="T18" fmla="*/ 165 w 293"/>
                <a:gd name="T19" fmla="*/ 342 h 490"/>
                <a:gd name="T20" fmla="*/ 191 w 293"/>
                <a:gd name="T21" fmla="*/ 311 h 490"/>
                <a:gd name="T22" fmla="*/ 214 w 293"/>
                <a:gd name="T23" fmla="*/ 275 h 490"/>
                <a:gd name="T24" fmla="*/ 236 w 293"/>
                <a:gd name="T25" fmla="*/ 233 h 490"/>
                <a:gd name="T26" fmla="*/ 254 w 293"/>
                <a:gd name="T27" fmla="*/ 186 h 490"/>
                <a:gd name="T28" fmla="*/ 268 w 293"/>
                <a:gd name="T29" fmla="*/ 130 h 490"/>
                <a:gd name="T30" fmla="*/ 277 w 293"/>
                <a:gd name="T31" fmla="*/ 69 h 490"/>
                <a:gd name="T32" fmla="*/ 282 w 293"/>
                <a:gd name="T33" fmla="*/ 0 h 490"/>
                <a:gd name="T34" fmla="*/ 283 w 293"/>
                <a:gd name="T35" fmla="*/ 5 h 490"/>
                <a:gd name="T36" fmla="*/ 285 w 293"/>
                <a:gd name="T37" fmla="*/ 18 h 490"/>
                <a:gd name="T38" fmla="*/ 288 w 293"/>
                <a:gd name="T39" fmla="*/ 41 h 490"/>
                <a:gd name="T40" fmla="*/ 291 w 293"/>
                <a:gd name="T41" fmla="*/ 69 h 490"/>
                <a:gd name="T42" fmla="*/ 293 w 293"/>
                <a:gd name="T43" fmla="*/ 103 h 490"/>
                <a:gd name="T44" fmla="*/ 293 w 293"/>
                <a:gd name="T45" fmla="*/ 141 h 490"/>
                <a:gd name="T46" fmla="*/ 291 w 293"/>
                <a:gd name="T47" fmla="*/ 181 h 490"/>
                <a:gd name="T48" fmla="*/ 286 w 293"/>
                <a:gd name="T49" fmla="*/ 224 h 490"/>
                <a:gd name="T50" fmla="*/ 275 w 293"/>
                <a:gd name="T51" fmla="*/ 268 h 490"/>
                <a:gd name="T52" fmla="*/ 261 w 293"/>
                <a:gd name="T53" fmla="*/ 311 h 490"/>
                <a:gd name="T54" fmla="*/ 242 w 293"/>
                <a:gd name="T55" fmla="*/ 353 h 490"/>
                <a:gd name="T56" fmla="*/ 215 w 293"/>
                <a:gd name="T57" fmla="*/ 390 h 490"/>
                <a:gd name="T58" fmla="*/ 182 w 293"/>
                <a:gd name="T59" fmla="*/ 425 h 490"/>
                <a:gd name="T60" fmla="*/ 141 w 293"/>
                <a:gd name="T61" fmla="*/ 454 h 490"/>
                <a:gd name="T62" fmla="*/ 91 w 293"/>
                <a:gd name="T63" fmla="*/ 476 h 490"/>
                <a:gd name="T64" fmla="*/ 32 w 293"/>
                <a:gd name="T65" fmla="*/ 490 h 490"/>
                <a:gd name="T66" fmla="*/ 0 w 293"/>
                <a:gd name="T67" fmla="*/ 444 h 49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93"/>
                <a:gd name="T103" fmla="*/ 0 h 490"/>
                <a:gd name="T104" fmla="*/ 293 w 293"/>
                <a:gd name="T105" fmla="*/ 490 h 49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93" h="490">
                  <a:moveTo>
                    <a:pt x="0" y="444"/>
                  </a:moveTo>
                  <a:lnTo>
                    <a:pt x="3" y="443"/>
                  </a:lnTo>
                  <a:lnTo>
                    <a:pt x="12" y="441"/>
                  </a:lnTo>
                  <a:lnTo>
                    <a:pt x="26" y="436"/>
                  </a:lnTo>
                  <a:lnTo>
                    <a:pt x="44" y="429"/>
                  </a:lnTo>
                  <a:lnTo>
                    <a:pt x="64" y="420"/>
                  </a:lnTo>
                  <a:lnTo>
                    <a:pt x="88" y="407"/>
                  </a:lnTo>
                  <a:lnTo>
                    <a:pt x="113" y="389"/>
                  </a:lnTo>
                  <a:lnTo>
                    <a:pt x="140" y="368"/>
                  </a:lnTo>
                  <a:lnTo>
                    <a:pt x="165" y="342"/>
                  </a:lnTo>
                  <a:lnTo>
                    <a:pt x="191" y="311"/>
                  </a:lnTo>
                  <a:lnTo>
                    <a:pt x="214" y="275"/>
                  </a:lnTo>
                  <a:lnTo>
                    <a:pt x="236" y="233"/>
                  </a:lnTo>
                  <a:lnTo>
                    <a:pt x="254" y="186"/>
                  </a:lnTo>
                  <a:lnTo>
                    <a:pt x="268" y="130"/>
                  </a:lnTo>
                  <a:lnTo>
                    <a:pt x="277" y="69"/>
                  </a:lnTo>
                  <a:lnTo>
                    <a:pt x="282" y="0"/>
                  </a:lnTo>
                  <a:lnTo>
                    <a:pt x="283" y="5"/>
                  </a:lnTo>
                  <a:lnTo>
                    <a:pt x="285" y="18"/>
                  </a:lnTo>
                  <a:lnTo>
                    <a:pt x="288" y="41"/>
                  </a:lnTo>
                  <a:lnTo>
                    <a:pt x="291" y="69"/>
                  </a:lnTo>
                  <a:lnTo>
                    <a:pt x="293" y="103"/>
                  </a:lnTo>
                  <a:lnTo>
                    <a:pt x="293" y="141"/>
                  </a:lnTo>
                  <a:lnTo>
                    <a:pt x="291" y="181"/>
                  </a:lnTo>
                  <a:lnTo>
                    <a:pt x="286" y="224"/>
                  </a:lnTo>
                  <a:lnTo>
                    <a:pt x="275" y="268"/>
                  </a:lnTo>
                  <a:lnTo>
                    <a:pt x="261" y="311"/>
                  </a:lnTo>
                  <a:lnTo>
                    <a:pt x="242" y="353"/>
                  </a:lnTo>
                  <a:lnTo>
                    <a:pt x="215" y="390"/>
                  </a:lnTo>
                  <a:lnTo>
                    <a:pt x="182" y="425"/>
                  </a:lnTo>
                  <a:lnTo>
                    <a:pt x="141" y="454"/>
                  </a:lnTo>
                  <a:lnTo>
                    <a:pt x="91" y="476"/>
                  </a:lnTo>
                  <a:lnTo>
                    <a:pt x="32" y="490"/>
                  </a:lnTo>
                  <a:lnTo>
                    <a:pt x="0" y="444"/>
                  </a:lnTo>
                  <a:close/>
                </a:path>
              </a:pathLst>
            </a:custGeom>
            <a:solidFill>
              <a:schemeClr val="folHlink"/>
            </a:solidFill>
            <a:ln w="9525">
              <a:noFill/>
              <a:round/>
              <a:headEnd/>
              <a:tailEnd/>
            </a:ln>
          </p:spPr>
          <p:txBody>
            <a:bodyPr/>
            <a:lstStyle/>
            <a:p>
              <a:endParaRPr lang="ar-SA"/>
            </a:p>
          </p:txBody>
        </p:sp>
        <p:sp>
          <p:nvSpPr>
            <p:cNvPr id="15" name="Freeform 75"/>
            <p:cNvSpPr>
              <a:spLocks/>
            </p:cNvSpPr>
            <p:nvPr/>
          </p:nvSpPr>
          <p:spPr bwMode="auto">
            <a:xfrm>
              <a:off x="2885" y="1695"/>
              <a:ext cx="87" cy="390"/>
            </a:xfrm>
            <a:custGeom>
              <a:avLst/>
              <a:gdLst>
                <a:gd name="T0" fmla="*/ 35 w 87"/>
                <a:gd name="T1" fmla="*/ 0 h 390"/>
                <a:gd name="T2" fmla="*/ 33 w 87"/>
                <a:gd name="T3" fmla="*/ 5 h 390"/>
                <a:gd name="T4" fmla="*/ 29 w 87"/>
                <a:gd name="T5" fmla="*/ 18 h 390"/>
                <a:gd name="T6" fmla="*/ 24 w 87"/>
                <a:gd name="T7" fmla="*/ 36 h 390"/>
                <a:gd name="T8" fmla="*/ 16 w 87"/>
                <a:gd name="T9" fmla="*/ 59 h 390"/>
                <a:gd name="T10" fmla="*/ 10 w 87"/>
                <a:gd name="T11" fmla="*/ 82 h 390"/>
                <a:gd name="T12" fmla="*/ 4 w 87"/>
                <a:gd name="T13" fmla="*/ 105 h 390"/>
                <a:gd name="T14" fmla="*/ 1 w 87"/>
                <a:gd name="T15" fmla="*/ 124 h 390"/>
                <a:gd name="T16" fmla="*/ 0 w 87"/>
                <a:gd name="T17" fmla="*/ 136 h 390"/>
                <a:gd name="T18" fmla="*/ 3 w 87"/>
                <a:gd name="T19" fmla="*/ 153 h 390"/>
                <a:gd name="T20" fmla="*/ 10 w 87"/>
                <a:gd name="T21" fmla="*/ 185 h 390"/>
                <a:gd name="T22" fmla="*/ 21 w 87"/>
                <a:gd name="T23" fmla="*/ 226 h 390"/>
                <a:gd name="T24" fmla="*/ 31 w 87"/>
                <a:gd name="T25" fmla="*/ 272 h 390"/>
                <a:gd name="T26" fmla="*/ 42 w 87"/>
                <a:gd name="T27" fmla="*/ 315 h 390"/>
                <a:gd name="T28" fmla="*/ 51 w 87"/>
                <a:gd name="T29" fmla="*/ 353 h 390"/>
                <a:gd name="T30" fmla="*/ 58 w 87"/>
                <a:gd name="T31" fmla="*/ 380 h 390"/>
                <a:gd name="T32" fmla="*/ 60 w 87"/>
                <a:gd name="T33" fmla="*/ 390 h 390"/>
                <a:gd name="T34" fmla="*/ 64 w 87"/>
                <a:gd name="T35" fmla="*/ 356 h 390"/>
                <a:gd name="T36" fmla="*/ 75 w 87"/>
                <a:gd name="T37" fmla="*/ 281 h 390"/>
                <a:gd name="T38" fmla="*/ 84 w 87"/>
                <a:gd name="T39" fmla="*/ 199 h 390"/>
                <a:gd name="T40" fmla="*/ 87 w 87"/>
                <a:gd name="T41" fmla="*/ 150 h 390"/>
                <a:gd name="T42" fmla="*/ 84 w 87"/>
                <a:gd name="T43" fmla="*/ 136 h 390"/>
                <a:gd name="T44" fmla="*/ 78 w 87"/>
                <a:gd name="T45" fmla="*/ 115 h 390"/>
                <a:gd name="T46" fmla="*/ 69 w 87"/>
                <a:gd name="T47" fmla="*/ 90 h 390"/>
                <a:gd name="T48" fmla="*/ 60 w 87"/>
                <a:gd name="T49" fmla="*/ 64 h 390"/>
                <a:gd name="T50" fmla="*/ 51 w 87"/>
                <a:gd name="T51" fmla="*/ 39 h 390"/>
                <a:gd name="T52" fmla="*/ 43 w 87"/>
                <a:gd name="T53" fmla="*/ 19 h 390"/>
                <a:gd name="T54" fmla="*/ 37 w 87"/>
                <a:gd name="T55" fmla="*/ 5 h 390"/>
                <a:gd name="T56" fmla="*/ 35 w 87"/>
                <a:gd name="T57" fmla="*/ 0 h 39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7"/>
                <a:gd name="T88" fmla="*/ 0 h 390"/>
                <a:gd name="T89" fmla="*/ 87 w 87"/>
                <a:gd name="T90" fmla="*/ 390 h 39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7" h="390">
                  <a:moveTo>
                    <a:pt x="35" y="0"/>
                  </a:moveTo>
                  <a:lnTo>
                    <a:pt x="33" y="5"/>
                  </a:lnTo>
                  <a:lnTo>
                    <a:pt x="29" y="18"/>
                  </a:lnTo>
                  <a:lnTo>
                    <a:pt x="24" y="36"/>
                  </a:lnTo>
                  <a:lnTo>
                    <a:pt x="16" y="59"/>
                  </a:lnTo>
                  <a:lnTo>
                    <a:pt x="10" y="82"/>
                  </a:lnTo>
                  <a:lnTo>
                    <a:pt x="4" y="105"/>
                  </a:lnTo>
                  <a:lnTo>
                    <a:pt x="1" y="124"/>
                  </a:lnTo>
                  <a:lnTo>
                    <a:pt x="0" y="136"/>
                  </a:lnTo>
                  <a:lnTo>
                    <a:pt x="3" y="153"/>
                  </a:lnTo>
                  <a:lnTo>
                    <a:pt x="10" y="185"/>
                  </a:lnTo>
                  <a:lnTo>
                    <a:pt x="21" y="226"/>
                  </a:lnTo>
                  <a:lnTo>
                    <a:pt x="31" y="272"/>
                  </a:lnTo>
                  <a:lnTo>
                    <a:pt x="42" y="315"/>
                  </a:lnTo>
                  <a:lnTo>
                    <a:pt x="51" y="353"/>
                  </a:lnTo>
                  <a:lnTo>
                    <a:pt x="58" y="380"/>
                  </a:lnTo>
                  <a:lnTo>
                    <a:pt x="60" y="390"/>
                  </a:lnTo>
                  <a:lnTo>
                    <a:pt x="64" y="356"/>
                  </a:lnTo>
                  <a:lnTo>
                    <a:pt x="75" y="281"/>
                  </a:lnTo>
                  <a:lnTo>
                    <a:pt x="84" y="199"/>
                  </a:lnTo>
                  <a:lnTo>
                    <a:pt x="87" y="150"/>
                  </a:lnTo>
                  <a:lnTo>
                    <a:pt x="84" y="136"/>
                  </a:lnTo>
                  <a:lnTo>
                    <a:pt x="78" y="115"/>
                  </a:lnTo>
                  <a:lnTo>
                    <a:pt x="69" y="90"/>
                  </a:lnTo>
                  <a:lnTo>
                    <a:pt x="60" y="64"/>
                  </a:lnTo>
                  <a:lnTo>
                    <a:pt x="51" y="39"/>
                  </a:lnTo>
                  <a:lnTo>
                    <a:pt x="43" y="19"/>
                  </a:lnTo>
                  <a:lnTo>
                    <a:pt x="37" y="5"/>
                  </a:lnTo>
                  <a:lnTo>
                    <a:pt x="35" y="0"/>
                  </a:lnTo>
                  <a:close/>
                </a:path>
              </a:pathLst>
            </a:custGeom>
            <a:solidFill>
              <a:schemeClr val="folHlink"/>
            </a:solidFill>
            <a:ln w="9525">
              <a:noFill/>
              <a:round/>
              <a:headEnd/>
              <a:tailEnd/>
            </a:ln>
          </p:spPr>
          <p:txBody>
            <a:bodyPr/>
            <a:lstStyle/>
            <a:p>
              <a:endParaRPr lang="ar-SA"/>
            </a:p>
          </p:txBody>
        </p:sp>
        <p:sp>
          <p:nvSpPr>
            <p:cNvPr id="16" name="Freeform 76"/>
            <p:cNvSpPr>
              <a:spLocks/>
            </p:cNvSpPr>
            <p:nvPr/>
          </p:nvSpPr>
          <p:spPr bwMode="auto">
            <a:xfrm>
              <a:off x="4351" y="2660"/>
              <a:ext cx="19" cy="181"/>
            </a:xfrm>
            <a:custGeom>
              <a:avLst/>
              <a:gdLst>
                <a:gd name="T0" fmla="*/ 0 w 19"/>
                <a:gd name="T1" fmla="*/ 181 h 181"/>
                <a:gd name="T2" fmla="*/ 3 w 19"/>
                <a:gd name="T3" fmla="*/ 0 h 181"/>
                <a:gd name="T4" fmla="*/ 17 w 19"/>
                <a:gd name="T5" fmla="*/ 4 h 181"/>
                <a:gd name="T6" fmla="*/ 19 w 19"/>
                <a:gd name="T7" fmla="*/ 181 h 181"/>
                <a:gd name="T8" fmla="*/ 0 w 19"/>
                <a:gd name="T9" fmla="*/ 181 h 181"/>
                <a:gd name="T10" fmla="*/ 0 60000 65536"/>
                <a:gd name="T11" fmla="*/ 0 60000 65536"/>
                <a:gd name="T12" fmla="*/ 0 60000 65536"/>
                <a:gd name="T13" fmla="*/ 0 60000 65536"/>
                <a:gd name="T14" fmla="*/ 0 60000 65536"/>
                <a:gd name="T15" fmla="*/ 0 w 19"/>
                <a:gd name="T16" fmla="*/ 0 h 181"/>
                <a:gd name="T17" fmla="*/ 19 w 19"/>
                <a:gd name="T18" fmla="*/ 181 h 181"/>
              </a:gdLst>
              <a:ahLst/>
              <a:cxnLst>
                <a:cxn ang="T10">
                  <a:pos x="T0" y="T1"/>
                </a:cxn>
                <a:cxn ang="T11">
                  <a:pos x="T2" y="T3"/>
                </a:cxn>
                <a:cxn ang="T12">
                  <a:pos x="T4" y="T5"/>
                </a:cxn>
                <a:cxn ang="T13">
                  <a:pos x="T6" y="T7"/>
                </a:cxn>
                <a:cxn ang="T14">
                  <a:pos x="T8" y="T9"/>
                </a:cxn>
              </a:cxnLst>
              <a:rect l="T15" t="T16" r="T17" b="T18"/>
              <a:pathLst>
                <a:path w="19" h="181">
                  <a:moveTo>
                    <a:pt x="0" y="181"/>
                  </a:moveTo>
                  <a:lnTo>
                    <a:pt x="3" y="0"/>
                  </a:lnTo>
                  <a:lnTo>
                    <a:pt x="17" y="4"/>
                  </a:lnTo>
                  <a:lnTo>
                    <a:pt x="19" y="181"/>
                  </a:lnTo>
                  <a:lnTo>
                    <a:pt x="0" y="181"/>
                  </a:lnTo>
                  <a:close/>
                </a:path>
              </a:pathLst>
            </a:custGeom>
            <a:solidFill>
              <a:srgbClr val="000000"/>
            </a:solidFill>
            <a:ln w="9525">
              <a:noFill/>
              <a:round/>
              <a:headEnd/>
              <a:tailEnd/>
            </a:ln>
          </p:spPr>
          <p:txBody>
            <a:bodyPr/>
            <a:lstStyle/>
            <a:p>
              <a:endParaRPr lang="ar-SA"/>
            </a:p>
          </p:txBody>
        </p:sp>
        <p:sp>
          <p:nvSpPr>
            <p:cNvPr id="17" name="Freeform 77"/>
            <p:cNvSpPr>
              <a:spLocks/>
            </p:cNvSpPr>
            <p:nvPr/>
          </p:nvSpPr>
          <p:spPr bwMode="auto">
            <a:xfrm>
              <a:off x="3804" y="2443"/>
              <a:ext cx="509" cy="398"/>
            </a:xfrm>
            <a:custGeom>
              <a:avLst/>
              <a:gdLst>
                <a:gd name="T0" fmla="*/ 110 w 509"/>
                <a:gd name="T1" fmla="*/ 61 h 398"/>
                <a:gd name="T2" fmla="*/ 147 w 509"/>
                <a:gd name="T3" fmla="*/ 79 h 398"/>
                <a:gd name="T4" fmla="*/ 184 w 509"/>
                <a:gd name="T5" fmla="*/ 95 h 398"/>
                <a:gd name="T6" fmla="*/ 219 w 509"/>
                <a:gd name="T7" fmla="*/ 108 h 398"/>
                <a:gd name="T8" fmla="*/ 255 w 509"/>
                <a:gd name="T9" fmla="*/ 118 h 398"/>
                <a:gd name="T10" fmla="*/ 290 w 509"/>
                <a:gd name="T11" fmla="*/ 126 h 398"/>
                <a:gd name="T12" fmla="*/ 322 w 509"/>
                <a:gd name="T13" fmla="*/ 132 h 398"/>
                <a:gd name="T14" fmla="*/ 354 w 509"/>
                <a:gd name="T15" fmla="*/ 136 h 398"/>
                <a:gd name="T16" fmla="*/ 384 w 509"/>
                <a:gd name="T17" fmla="*/ 139 h 398"/>
                <a:gd name="T18" fmla="*/ 410 w 509"/>
                <a:gd name="T19" fmla="*/ 140 h 398"/>
                <a:gd name="T20" fmla="*/ 434 w 509"/>
                <a:gd name="T21" fmla="*/ 141 h 398"/>
                <a:gd name="T22" fmla="*/ 456 w 509"/>
                <a:gd name="T23" fmla="*/ 140 h 398"/>
                <a:gd name="T24" fmla="*/ 474 w 509"/>
                <a:gd name="T25" fmla="*/ 139 h 398"/>
                <a:gd name="T26" fmla="*/ 488 w 509"/>
                <a:gd name="T27" fmla="*/ 138 h 398"/>
                <a:gd name="T28" fmla="*/ 500 w 509"/>
                <a:gd name="T29" fmla="*/ 137 h 398"/>
                <a:gd name="T30" fmla="*/ 507 w 509"/>
                <a:gd name="T31" fmla="*/ 136 h 398"/>
                <a:gd name="T32" fmla="*/ 509 w 509"/>
                <a:gd name="T33" fmla="*/ 136 h 398"/>
                <a:gd name="T34" fmla="*/ 506 w 509"/>
                <a:gd name="T35" fmla="*/ 153 h 398"/>
                <a:gd name="T36" fmla="*/ 499 w 509"/>
                <a:gd name="T37" fmla="*/ 203 h 398"/>
                <a:gd name="T38" fmla="*/ 497 w 509"/>
                <a:gd name="T39" fmla="*/ 285 h 398"/>
                <a:gd name="T40" fmla="*/ 504 w 509"/>
                <a:gd name="T41" fmla="*/ 398 h 398"/>
                <a:gd name="T42" fmla="*/ 99 w 509"/>
                <a:gd name="T43" fmla="*/ 398 h 398"/>
                <a:gd name="T44" fmla="*/ 84 w 509"/>
                <a:gd name="T45" fmla="*/ 390 h 398"/>
                <a:gd name="T46" fmla="*/ 70 w 509"/>
                <a:gd name="T47" fmla="*/ 382 h 398"/>
                <a:gd name="T48" fmla="*/ 56 w 509"/>
                <a:gd name="T49" fmla="*/ 375 h 398"/>
                <a:gd name="T50" fmla="*/ 46 w 509"/>
                <a:gd name="T51" fmla="*/ 366 h 398"/>
                <a:gd name="T52" fmla="*/ 37 w 509"/>
                <a:gd name="T53" fmla="*/ 359 h 398"/>
                <a:gd name="T54" fmla="*/ 30 w 509"/>
                <a:gd name="T55" fmla="*/ 352 h 398"/>
                <a:gd name="T56" fmla="*/ 25 w 509"/>
                <a:gd name="T57" fmla="*/ 346 h 398"/>
                <a:gd name="T58" fmla="*/ 23 w 509"/>
                <a:gd name="T59" fmla="*/ 339 h 398"/>
                <a:gd name="T60" fmla="*/ 13 w 509"/>
                <a:gd name="T61" fmla="*/ 282 h 398"/>
                <a:gd name="T62" fmla="*/ 5 w 509"/>
                <a:gd name="T63" fmla="*/ 223 h 398"/>
                <a:gd name="T64" fmla="*/ 2 w 509"/>
                <a:gd name="T65" fmla="*/ 166 h 398"/>
                <a:gd name="T66" fmla="*/ 0 w 509"/>
                <a:gd name="T67" fmla="*/ 114 h 398"/>
                <a:gd name="T68" fmla="*/ 0 w 509"/>
                <a:gd name="T69" fmla="*/ 68 h 398"/>
                <a:gd name="T70" fmla="*/ 1 w 509"/>
                <a:gd name="T71" fmla="*/ 32 h 398"/>
                <a:gd name="T72" fmla="*/ 2 w 509"/>
                <a:gd name="T73" fmla="*/ 9 h 398"/>
                <a:gd name="T74" fmla="*/ 2 w 509"/>
                <a:gd name="T75" fmla="*/ 1 h 398"/>
                <a:gd name="T76" fmla="*/ 1 w 509"/>
                <a:gd name="T77" fmla="*/ 1 h 398"/>
                <a:gd name="T78" fmla="*/ 1 w 509"/>
                <a:gd name="T79" fmla="*/ 0 h 398"/>
                <a:gd name="T80" fmla="*/ 3 w 509"/>
                <a:gd name="T81" fmla="*/ 1 h 398"/>
                <a:gd name="T82" fmla="*/ 10 w 509"/>
                <a:gd name="T83" fmla="*/ 4 h 398"/>
                <a:gd name="T84" fmla="*/ 21 w 509"/>
                <a:gd name="T85" fmla="*/ 11 h 398"/>
                <a:gd name="T86" fmla="*/ 40 w 509"/>
                <a:gd name="T87" fmla="*/ 21 h 398"/>
                <a:gd name="T88" fmla="*/ 70 w 509"/>
                <a:gd name="T89" fmla="*/ 37 h 398"/>
                <a:gd name="T90" fmla="*/ 110 w 509"/>
                <a:gd name="T91" fmla="*/ 61 h 39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509"/>
                <a:gd name="T139" fmla="*/ 0 h 398"/>
                <a:gd name="T140" fmla="*/ 509 w 509"/>
                <a:gd name="T141" fmla="*/ 398 h 39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509" h="398">
                  <a:moveTo>
                    <a:pt x="110" y="61"/>
                  </a:moveTo>
                  <a:lnTo>
                    <a:pt x="147" y="79"/>
                  </a:lnTo>
                  <a:lnTo>
                    <a:pt x="184" y="95"/>
                  </a:lnTo>
                  <a:lnTo>
                    <a:pt x="219" y="108"/>
                  </a:lnTo>
                  <a:lnTo>
                    <a:pt x="255" y="118"/>
                  </a:lnTo>
                  <a:lnTo>
                    <a:pt x="290" y="126"/>
                  </a:lnTo>
                  <a:lnTo>
                    <a:pt x="322" y="132"/>
                  </a:lnTo>
                  <a:lnTo>
                    <a:pt x="354" y="136"/>
                  </a:lnTo>
                  <a:lnTo>
                    <a:pt x="384" y="139"/>
                  </a:lnTo>
                  <a:lnTo>
                    <a:pt x="410" y="140"/>
                  </a:lnTo>
                  <a:lnTo>
                    <a:pt x="434" y="141"/>
                  </a:lnTo>
                  <a:lnTo>
                    <a:pt x="456" y="140"/>
                  </a:lnTo>
                  <a:lnTo>
                    <a:pt x="474" y="139"/>
                  </a:lnTo>
                  <a:lnTo>
                    <a:pt x="488" y="138"/>
                  </a:lnTo>
                  <a:lnTo>
                    <a:pt x="500" y="137"/>
                  </a:lnTo>
                  <a:lnTo>
                    <a:pt x="507" y="136"/>
                  </a:lnTo>
                  <a:lnTo>
                    <a:pt x="509" y="136"/>
                  </a:lnTo>
                  <a:lnTo>
                    <a:pt x="506" y="153"/>
                  </a:lnTo>
                  <a:lnTo>
                    <a:pt x="499" y="203"/>
                  </a:lnTo>
                  <a:lnTo>
                    <a:pt x="497" y="285"/>
                  </a:lnTo>
                  <a:lnTo>
                    <a:pt x="504" y="398"/>
                  </a:lnTo>
                  <a:lnTo>
                    <a:pt x="99" y="398"/>
                  </a:lnTo>
                  <a:lnTo>
                    <a:pt x="84" y="390"/>
                  </a:lnTo>
                  <a:lnTo>
                    <a:pt x="70" y="382"/>
                  </a:lnTo>
                  <a:lnTo>
                    <a:pt x="56" y="375"/>
                  </a:lnTo>
                  <a:lnTo>
                    <a:pt x="46" y="366"/>
                  </a:lnTo>
                  <a:lnTo>
                    <a:pt x="37" y="359"/>
                  </a:lnTo>
                  <a:lnTo>
                    <a:pt x="30" y="352"/>
                  </a:lnTo>
                  <a:lnTo>
                    <a:pt x="25" y="346"/>
                  </a:lnTo>
                  <a:lnTo>
                    <a:pt x="23" y="339"/>
                  </a:lnTo>
                  <a:lnTo>
                    <a:pt x="13" y="282"/>
                  </a:lnTo>
                  <a:lnTo>
                    <a:pt x="5" y="223"/>
                  </a:lnTo>
                  <a:lnTo>
                    <a:pt x="2" y="166"/>
                  </a:lnTo>
                  <a:lnTo>
                    <a:pt x="0" y="114"/>
                  </a:lnTo>
                  <a:lnTo>
                    <a:pt x="0" y="68"/>
                  </a:lnTo>
                  <a:lnTo>
                    <a:pt x="1" y="32"/>
                  </a:lnTo>
                  <a:lnTo>
                    <a:pt x="2" y="9"/>
                  </a:lnTo>
                  <a:lnTo>
                    <a:pt x="2" y="1"/>
                  </a:lnTo>
                  <a:lnTo>
                    <a:pt x="1" y="1"/>
                  </a:lnTo>
                  <a:lnTo>
                    <a:pt x="1" y="0"/>
                  </a:lnTo>
                  <a:lnTo>
                    <a:pt x="3" y="1"/>
                  </a:lnTo>
                  <a:lnTo>
                    <a:pt x="10" y="4"/>
                  </a:lnTo>
                  <a:lnTo>
                    <a:pt x="21" y="11"/>
                  </a:lnTo>
                  <a:lnTo>
                    <a:pt x="40" y="21"/>
                  </a:lnTo>
                  <a:lnTo>
                    <a:pt x="70" y="37"/>
                  </a:lnTo>
                  <a:lnTo>
                    <a:pt x="110" y="61"/>
                  </a:lnTo>
                  <a:close/>
                </a:path>
              </a:pathLst>
            </a:custGeom>
            <a:solidFill>
              <a:schemeClr val="folHlink"/>
            </a:solidFill>
            <a:ln w="9525">
              <a:noFill/>
              <a:round/>
              <a:headEnd/>
              <a:tailEnd/>
            </a:ln>
          </p:spPr>
          <p:txBody>
            <a:bodyPr/>
            <a:lstStyle/>
            <a:p>
              <a:endParaRPr lang="ar-SA"/>
            </a:p>
          </p:txBody>
        </p:sp>
        <p:sp>
          <p:nvSpPr>
            <p:cNvPr id="18" name="Freeform 78"/>
            <p:cNvSpPr>
              <a:spLocks/>
            </p:cNvSpPr>
            <p:nvPr/>
          </p:nvSpPr>
          <p:spPr bwMode="auto">
            <a:xfrm>
              <a:off x="3896" y="2290"/>
              <a:ext cx="243" cy="132"/>
            </a:xfrm>
            <a:custGeom>
              <a:avLst/>
              <a:gdLst>
                <a:gd name="T0" fmla="*/ 243 w 243"/>
                <a:gd name="T1" fmla="*/ 132 h 132"/>
                <a:gd name="T2" fmla="*/ 243 w 243"/>
                <a:gd name="T3" fmla="*/ 130 h 132"/>
                <a:gd name="T4" fmla="*/ 243 w 243"/>
                <a:gd name="T5" fmla="*/ 126 h 132"/>
                <a:gd name="T6" fmla="*/ 242 w 243"/>
                <a:gd name="T7" fmla="*/ 119 h 132"/>
                <a:gd name="T8" fmla="*/ 241 w 243"/>
                <a:gd name="T9" fmla="*/ 110 h 132"/>
                <a:gd name="T10" fmla="*/ 238 w 243"/>
                <a:gd name="T11" fmla="*/ 100 h 132"/>
                <a:gd name="T12" fmla="*/ 233 w 243"/>
                <a:gd name="T13" fmla="*/ 87 h 132"/>
                <a:gd name="T14" fmla="*/ 227 w 243"/>
                <a:gd name="T15" fmla="*/ 75 h 132"/>
                <a:gd name="T16" fmla="*/ 219 w 243"/>
                <a:gd name="T17" fmla="*/ 63 h 132"/>
                <a:gd name="T18" fmla="*/ 209 w 243"/>
                <a:gd name="T19" fmla="*/ 50 h 132"/>
                <a:gd name="T20" fmla="*/ 196 w 243"/>
                <a:gd name="T21" fmla="*/ 37 h 132"/>
                <a:gd name="T22" fmla="*/ 179 w 243"/>
                <a:gd name="T23" fmla="*/ 26 h 132"/>
                <a:gd name="T24" fmla="*/ 160 w 243"/>
                <a:gd name="T25" fmla="*/ 17 h 132"/>
                <a:gd name="T26" fmla="*/ 136 w 243"/>
                <a:gd name="T27" fmla="*/ 9 h 132"/>
                <a:gd name="T28" fmla="*/ 108 w 243"/>
                <a:gd name="T29" fmla="*/ 3 h 132"/>
                <a:gd name="T30" fmla="*/ 76 w 243"/>
                <a:gd name="T31" fmla="*/ 0 h 132"/>
                <a:gd name="T32" fmla="*/ 40 w 243"/>
                <a:gd name="T33" fmla="*/ 0 h 132"/>
                <a:gd name="T34" fmla="*/ 0 w 243"/>
                <a:gd name="T35" fmla="*/ 37 h 132"/>
                <a:gd name="T36" fmla="*/ 3 w 243"/>
                <a:gd name="T37" fmla="*/ 36 h 132"/>
                <a:gd name="T38" fmla="*/ 10 w 243"/>
                <a:gd name="T39" fmla="*/ 35 h 132"/>
                <a:gd name="T40" fmla="*/ 22 w 243"/>
                <a:gd name="T41" fmla="*/ 33 h 132"/>
                <a:gd name="T42" fmla="*/ 38 w 243"/>
                <a:gd name="T43" fmla="*/ 31 h 132"/>
                <a:gd name="T44" fmla="*/ 56 w 243"/>
                <a:gd name="T45" fmla="*/ 30 h 132"/>
                <a:gd name="T46" fmla="*/ 78 w 243"/>
                <a:gd name="T47" fmla="*/ 29 h 132"/>
                <a:gd name="T48" fmla="*/ 99 w 243"/>
                <a:gd name="T49" fmla="*/ 31 h 132"/>
                <a:gd name="T50" fmla="*/ 121 w 243"/>
                <a:gd name="T51" fmla="*/ 34 h 132"/>
                <a:gd name="T52" fmla="*/ 159 w 243"/>
                <a:gd name="T53" fmla="*/ 46 h 132"/>
                <a:gd name="T54" fmla="*/ 188 w 243"/>
                <a:gd name="T55" fmla="*/ 60 h 132"/>
                <a:gd name="T56" fmla="*/ 209 w 243"/>
                <a:gd name="T57" fmla="*/ 75 h 132"/>
                <a:gd name="T58" fmla="*/ 224 w 243"/>
                <a:gd name="T59" fmla="*/ 92 h 132"/>
                <a:gd name="T60" fmla="*/ 233 w 243"/>
                <a:gd name="T61" fmla="*/ 108 h 132"/>
                <a:gd name="T62" fmla="*/ 240 w 243"/>
                <a:gd name="T63" fmla="*/ 120 h 132"/>
                <a:gd name="T64" fmla="*/ 242 w 243"/>
                <a:gd name="T65" fmla="*/ 129 h 132"/>
                <a:gd name="T66" fmla="*/ 243 w 243"/>
                <a:gd name="T67" fmla="*/ 132 h 13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43"/>
                <a:gd name="T103" fmla="*/ 0 h 132"/>
                <a:gd name="T104" fmla="*/ 243 w 243"/>
                <a:gd name="T105" fmla="*/ 132 h 13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43" h="132">
                  <a:moveTo>
                    <a:pt x="243" y="132"/>
                  </a:moveTo>
                  <a:lnTo>
                    <a:pt x="243" y="130"/>
                  </a:lnTo>
                  <a:lnTo>
                    <a:pt x="243" y="126"/>
                  </a:lnTo>
                  <a:lnTo>
                    <a:pt x="242" y="119"/>
                  </a:lnTo>
                  <a:lnTo>
                    <a:pt x="241" y="110"/>
                  </a:lnTo>
                  <a:lnTo>
                    <a:pt x="238" y="100"/>
                  </a:lnTo>
                  <a:lnTo>
                    <a:pt x="233" y="87"/>
                  </a:lnTo>
                  <a:lnTo>
                    <a:pt x="227" y="75"/>
                  </a:lnTo>
                  <a:lnTo>
                    <a:pt x="219" y="63"/>
                  </a:lnTo>
                  <a:lnTo>
                    <a:pt x="209" y="50"/>
                  </a:lnTo>
                  <a:lnTo>
                    <a:pt x="196" y="37"/>
                  </a:lnTo>
                  <a:lnTo>
                    <a:pt x="179" y="26"/>
                  </a:lnTo>
                  <a:lnTo>
                    <a:pt x="160" y="17"/>
                  </a:lnTo>
                  <a:lnTo>
                    <a:pt x="136" y="9"/>
                  </a:lnTo>
                  <a:lnTo>
                    <a:pt x="108" y="3"/>
                  </a:lnTo>
                  <a:lnTo>
                    <a:pt x="76" y="0"/>
                  </a:lnTo>
                  <a:lnTo>
                    <a:pt x="40" y="0"/>
                  </a:lnTo>
                  <a:lnTo>
                    <a:pt x="0" y="37"/>
                  </a:lnTo>
                  <a:lnTo>
                    <a:pt x="3" y="36"/>
                  </a:lnTo>
                  <a:lnTo>
                    <a:pt x="10" y="35"/>
                  </a:lnTo>
                  <a:lnTo>
                    <a:pt x="22" y="33"/>
                  </a:lnTo>
                  <a:lnTo>
                    <a:pt x="38" y="31"/>
                  </a:lnTo>
                  <a:lnTo>
                    <a:pt x="56" y="30"/>
                  </a:lnTo>
                  <a:lnTo>
                    <a:pt x="78" y="29"/>
                  </a:lnTo>
                  <a:lnTo>
                    <a:pt x="99" y="31"/>
                  </a:lnTo>
                  <a:lnTo>
                    <a:pt x="121" y="34"/>
                  </a:lnTo>
                  <a:lnTo>
                    <a:pt x="159" y="46"/>
                  </a:lnTo>
                  <a:lnTo>
                    <a:pt x="188" y="60"/>
                  </a:lnTo>
                  <a:lnTo>
                    <a:pt x="209" y="75"/>
                  </a:lnTo>
                  <a:lnTo>
                    <a:pt x="224" y="92"/>
                  </a:lnTo>
                  <a:lnTo>
                    <a:pt x="233" y="108"/>
                  </a:lnTo>
                  <a:lnTo>
                    <a:pt x="240" y="120"/>
                  </a:lnTo>
                  <a:lnTo>
                    <a:pt x="242" y="129"/>
                  </a:lnTo>
                  <a:lnTo>
                    <a:pt x="243" y="132"/>
                  </a:lnTo>
                  <a:close/>
                </a:path>
              </a:pathLst>
            </a:custGeom>
            <a:solidFill>
              <a:schemeClr val="folHlink"/>
            </a:solidFill>
            <a:ln w="9525">
              <a:noFill/>
              <a:round/>
              <a:headEnd/>
              <a:tailEnd/>
            </a:ln>
          </p:spPr>
          <p:txBody>
            <a:bodyPr/>
            <a:lstStyle/>
            <a:p>
              <a:endParaRPr lang="ar-SA"/>
            </a:p>
          </p:txBody>
        </p:sp>
        <p:sp>
          <p:nvSpPr>
            <p:cNvPr id="19" name="Freeform 79"/>
            <p:cNvSpPr>
              <a:spLocks/>
            </p:cNvSpPr>
            <p:nvPr/>
          </p:nvSpPr>
          <p:spPr bwMode="auto">
            <a:xfrm>
              <a:off x="3550" y="2231"/>
              <a:ext cx="168" cy="610"/>
            </a:xfrm>
            <a:custGeom>
              <a:avLst/>
              <a:gdLst>
                <a:gd name="T0" fmla="*/ 157 w 168"/>
                <a:gd name="T1" fmla="*/ 522 h 610"/>
                <a:gd name="T2" fmla="*/ 159 w 168"/>
                <a:gd name="T3" fmla="*/ 545 h 610"/>
                <a:gd name="T4" fmla="*/ 162 w 168"/>
                <a:gd name="T5" fmla="*/ 566 h 610"/>
                <a:gd name="T6" fmla="*/ 165 w 168"/>
                <a:gd name="T7" fmla="*/ 588 h 610"/>
                <a:gd name="T8" fmla="*/ 168 w 168"/>
                <a:gd name="T9" fmla="*/ 610 h 610"/>
                <a:gd name="T10" fmla="*/ 0 w 168"/>
                <a:gd name="T11" fmla="*/ 610 h 610"/>
                <a:gd name="T12" fmla="*/ 0 w 168"/>
                <a:gd name="T13" fmla="*/ 608 h 610"/>
                <a:gd name="T14" fmla="*/ 0 w 168"/>
                <a:gd name="T15" fmla="*/ 607 h 610"/>
                <a:gd name="T16" fmla="*/ 0 w 168"/>
                <a:gd name="T17" fmla="*/ 605 h 610"/>
                <a:gd name="T18" fmla="*/ 0 w 168"/>
                <a:gd name="T19" fmla="*/ 604 h 610"/>
                <a:gd name="T20" fmla="*/ 0 w 168"/>
                <a:gd name="T21" fmla="*/ 507 h 610"/>
                <a:gd name="T22" fmla="*/ 11 w 168"/>
                <a:gd name="T23" fmla="*/ 406 h 610"/>
                <a:gd name="T24" fmla="*/ 29 w 168"/>
                <a:gd name="T25" fmla="*/ 306 h 610"/>
                <a:gd name="T26" fmla="*/ 52 w 168"/>
                <a:gd name="T27" fmla="*/ 213 h 610"/>
                <a:gd name="T28" fmla="*/ 74 w 168"/>
                <a:gd name="T29" fmla="*/ 130 h 610"/>
                <a:gd name="T30" fmla="*/ 95 w 168"/>
                <a:gd name="T31" fmla="*/ 64 h 610"/>
                <a:gd name="T32" fmla="*/ 110 w 168"/>
                <a:gd name="T33" fmla="*/ 19 h 610"/>
                <a:gd name="T34" fmla="*/ 116 w 168"/>
                <a:gd name="T35" fmla="*/ 0 h 610"/>
                <a:gd name="T36" fmla="*/ 117 w 168"/>
                <a:gd name="T37" fmla="*/ 57 h 610"/>
                <a:gd name="T38" fmla="*/ 120 w 168"/>
                <a:gd name="T39" fmla="*/ 121 h 610"/>
                <a:gd name="T40" fmla="*/ 124 w 168"/>
                <a:gd name="T41" fmla="*/ 189 h 610"/>
                <a:gd name="T42" fmla="*/ 130 w 168"/>
                <a:gd name="T43" fmla="*/ 260 h 610"/>
                <a:gd name="T44" fmla="*/ 136 w 168"/>
                <a:gd name="T45" fmla="*/ 333 h 610"/>
                <a:gd name="T46" fmla="*/ 143 w 168"/>
                <a:gd name="T47" fmla="*/ 401 h 610"/>
                <a:gd name="T48" fmla="*/ 149 w 168"/>
                <a:gd name="T49" fmla="*/ 465 h 610"/>
                <a:gd name="T50" fmla="*/ 157 w 168"/>
                <a:gd name="T51" fmla="*/ 522 h 61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68"/>
                <a:gd name="T79" fmla="*/ 0 h 610"/>
                <a:gd name="T80" fmla="*/ 168 w 168"/>
                <a:gd name="T81" fmla="*/ 610 h 61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68" h="610">
                  <a:moveTo>
                    <a:pt x="157" y="522"/>
                  </a:moveTo>
                  <a:lnTo>
                    <a:pt x="159" y="545"/>
                  </a:lnTo>
                  <a:lnTo>
                    <a:pt x="162" y="566"/>
                  </a:lnTo>
                  <a:lnTo>
                    <a:pt x="165" y="588"/>
                  </a:lnTo>
                  <a:lnTo>
                    <a:pt x="168" y="610"/>
                  </a:lnTo>
                  <a:lnTo>
                    <a:pt x="0" y="610"/>
                  </a:lnTo>
                  <a:lnTo>
                    <a:pt x="0" y="608"/>
                  </a:lnTo>
                  <a:lnTo>
                    <a:pt x="0" y="607"/>
                  </a:lnTo>
                  <a:lnTo>
                    <a:pt x="0" y="605"/>
                  </a:lnTo>
                  <a:lnTo>
                    <a:pt x="0" y="604"/>
                  </a:lnTo>
                  <a:lnTo>
                    <a:pt x="0" y="507"/>
                  </a:lnTo>
                  <a:lnTo>
                    <a:pt x="11" y="406"/>
                  </a:lnTo>
                  <a:lnTo>
                    <a:pt x="29" y="306"/>
                  </a:lnTo>
                  <a:lnTo>
                    <a:pt x="52" y="213"/>
                  </a:lnTo>
                  <a:lnTo>
                    <a:pt x="74" y="130"/>
                  </a:lnTo>
                  <a:lnTo>
                    <a:pt x="95" y="64"/>
                  </a:lnTo>
                  <a:lnTo>
                    <a:pt x="110" y="19"/>
                  </a:lnTo>
                  <a:lnTo>
                    <a:pt x="116" y="0"/>
                  </a:lnTo>
                  <a:lnTo>
                    <a:pt x="117" y="57"/>
                  </a:lnTo>
                  <a:lnTo>
                    <a:pt x="120" y="121"/>
                  </a:lnTo>
                  <a:lnTo>
                    <a:pt x="124" y="189"/>
                  </a:lnTo>
                  <a:lnTo>
                    <a:pt x="130" y="260"/>
                  </a:lnTo>
                  <a:lnTo>
                    <a:pt x="136" y="333"/>
                  </a:lnTo>
                  <a:lnTo>
                    <a:pt x="143" y="401"/>
                  </a:lnTo>
                  <a:lnTo>
                    <a:pt x="149" y="465"/>
                  </a:lnTo>
                  <a:lnTo>
                    <a:pt x="157" y="522"/>
                  </a:lnTo>
                  <a:close/>
                </a:path>
              </a:pathLst>
            </a:custGeom>
            <a:solidFill>
              <a:schemeClr val="folHlink"/>
            </a:solidFill>
            <a:ln w="9525">
              <a:noFill/>
              <a:round/>
              <a:headEnd/>
              <a:tailEnd/>
            </a:ln>
          </p:spPr>
          <p:txBody>
            <a:bodyPr/>
            <a:lstStyle/>
            <a:p>
              <a:endParaRPr lang="ar-SA"/>
            </a:p>
          </p:txBody>
        </p:sp>
        <p:sp>
          <p:nvSpPr>
            <p:cNvPr id="20" name="Freeform 80"/>
            <p:cNvSpPr>
              <a:spLocks/>
            </p:cNvSpPr>
            <p:nvPr/>
          </p:nvSpPr>
          <p:spPr bwMode="auto">
            <a:xfrm>
              <a:off x="3580" y="1009"/>
              <a:ext cx="425" cy="619"/>
            </a:xfrm>
            <a:custGeom>
              <a:avLst/>
              <a:gdLst>
                <a:gd name="T0" fmla="*/ 409 w 425"/>
                <a:gd name="T1" fmla="*/ 47 h 619"/>
                <a:gd name="T2" fmla="*/ 386 w 425"/>
                <a:gd name="T3" fmla="*/ 34 h 619"/>
                <a:gd name="T4" fmla="*/ 347 w 425"/>
                <a:gd name="T5" fmla="*/ 17 h 619"/>
                <a:gd name="T6" fmla="*/ 297 w 425"/>
                <a:gd name="T7" fmla="*/ 3 h 619"/>
                <a:gd name="T8" fmla="*/ 240 w 425"/>
                <a:gd name="T9" fmla="*/ 0 h 619"/>
                <a:gd name="T10" fmla="*/ 182 w 425"/>
                <a:gd name="T11" fmla="*/ 16 h 619"/>
                <a:gd name="T12" fmla="*/ 130 w 425"/>
                <a:gd name="T13" fmla="*/ 59 h 619"/>
                <a:gd name="T14" fmla="*/ 88 w 425"/>
                <a:gd name="T15" fmla="*/ 137 h 619"/>
                <a:gd name="T16" fmla="*/ 64 w 425"/>
                <a:gd name="T17" fmla="*/ 240 h 619"/>
                <a:gd name="T18" fmla="*/ 60 w 425"/>
                <a:gd name="T19" fmla="*/ 327 h 619"/>
                <a:gd name="T20" fmla="*/ 67 w 425"/>
                <a:gd name="T21" fmla="*/ 399 h 619"/>
                <a:gd name="T22" fmla="*/ 79 w 425"/>
                <a:gd name="T23" fmla="*/ 456 h 619"/>
                <a:gd name="T24" fmla="*/ 87 w 425"/>
                <a:gd name="T25" fmla="*/ 497 h 619"/>
                <a:gd name="T26" fmla="*/ 87 w 425"/>
                <a:gd name="T27" fmla="*/ 522 h 619"/>
                <a:gd name="T28" fmla="*/ 69 w 425"/>
                <a:gd name="T29" fmla="*/ 530 h 619"/>
                <a:gd name="T30" fmla="*/ 31 w 425"/>
                <a:gd name="T31" fmla="*/ 518 h 619"/>
                <a:gd name="T32" fmla="*/ 2 w 425"/>
                <a:gd name="T33" fmla="*/ 508 h 619"/>
                <a:gd name="T34" fmla="*/ 17 w 425"/>
                <a:gd name="T35" fmla="*/ 525 h 619"/>
                <a:gd name="T36" fmla="*/ 45 w 425"/>
                <a:gd name="T37" fmla="*/ 550 h 619"/>
                <a:gd name="T38" fmla="*/ 82 w 425"/>
                <a:gd name="T39" fmla="*/ 579 h 619"/>
                <a:gd name="T40" fmla="*/ 124 w 425"/>
                <a:gd name="T41" fmla="*/ 603 h 619"/>
                <a:gd name="T42" fmla="*/ 169 w 425"/>
                <a:gd name="T43" fmla="*/ 617 h 619"/>
                <a:gd name="T44" fmla="*/ 213 w 425"/>
                <a:gd name="T45" fmla="*/ 615 h 619"/>
                <a:gd name="T46" fmla="*/ 254 w 425"/>
                <a:gd name="T47" fmla="*/ 589 h 619"/>
                <a:gd name="T48" fmla="*/ 292 w 425"/>
                <a:gd name="T49" fmla="*/ 521 h 619"/>
                <a:gd name="T50" fmla="*/ 292 w 425"/>
                <a:gd name="T51" fmla="*/ 455 h 619"/>
                <a:gd name="T52" fmla="*/ 263 w 425"/>
                <a:gd name="T53" fmla="*/ 416 h 619"/>
                <a:gd name="T54" fmla="*/ 236 w 425"/>
                <a:gd name="T55" fmla="*/ 397 h 619"/>
                <a:gd name="T56" fmla="*/ 226 w 425"/>
                <a:gd name="T57" fmla="*/ 389 h 619"/>
                <a:gd name="T58" fmla="*/ 201 w 425"/>
                <a:gd name="T59" fmla="*/ 347 h 619"/>
                <a:gd name="T60" fmla="*/ 173 w 425"/>
                <a:gd name="T61" fmla="*/ 286 h 619"/>
                <a:gd name="T62" fmla="*/ 169 w 425"/>
                <a:gd name="T63" fmla="*/ 228 h 619"/>
                <a:gd name="T64" fmla="*/ 425 w 425"/>
                <a:gd name="T65" fmla="*/ 82 h 61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25"/>
                <a:gd name="T100" fmla="*/ 0 h 619"/>
                <a:gd name="T101" fmla="*/ 425 w 425"/>
                <a:gd name="T102" fmla="*/ 619 h 61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25" h="619">
                  <a:moveTo>
                    <a:pt x="412" y="49"/>
                  </a:moveTo>
                  <a:lnTo>
                    <a:pt x="409" y="47"/>
                  </a:lnTo>
                  <a:lnTo>
                    <a:pt x="400" y="42"/>
                  </a:lnTo>
                  <a:lnTo>
                    <a:pt x="386" y="34"/>
                  </a:lnTo>
                  <a:lnTo>
                    <a:pt x="369" y="26"/>
                  </a:lnTo>
                  <a:lnTo>
                    <a:pt x="347" y="17"/>
                  </a:lnTo>
                  <a:lnTo>
                    <a:pt x="323" y="9"/>
                  </a:lnTo>
                  <a:lnTo>
                    <a:pt x="297" y="3"/>
                  </a:lnTo>
                  <a:lnTo>
                    <a:pt x="268" y="0"/>
                  </a:lnTo>
                  <a:lnTo>
                    <a:pt x="240" y="0"/>
                  </a:lnTo>
                  <a:lnTo>
                    <a:pt x="210" y="5"/>
                  </a:lnTo>
                  <a:lnTo>
                    <a:pt x="182" y="16"/>
                  </a:lnTo>
                  <a:lnTo>
                    <a:pt x="155" y="33"/>
                  </a:lnTo>
                  <a:lnTo>
                    <a:pt x="130" y="59"/>
                  </a:lnTo>
                  <a:lnTo>
                    <a:pt x="107" y="94"/>
                  </a:lnTo>
                  <a:lnTo>
                    <a:pt x="88" y="137"/>
                  </a:lnTo>
                  <a:lnTo>
                    <a:pt x="73" y="191"/>
                  </a:lnTo>
                  <a:lnTo>
                    <a:pt x="64" y="240"/>
                  </a:lnTo>
                  <a:lnTo>
                    <a:pt x="60" y="285"/>
                  </a:lnTo>
                  <a:lnTo>
                    <a:pt x="60" y="327"/>
                  </a:lnTo>
                  <a:lnTo>
                    <a:pt x="62" y="365"/>
                  </a:lnTo>
                  <a:lnTo>
                    <a:pt x="67" y="399"/>
                  </a:lnTo>
                  <a:lnTo>
                    <a:pt x="73" y="430"/>
                  </a:lnTo>
                  <a:lnTo>
                    <a:pt x="79" y="456"/>
                  </a:lnTo>
                  <a:lnTo>
                    <a:pt x="84" y="479"/>
                  </a:lnTo>
                  <a:lnTo>
                    <a:pt x="87" y="497"/>
                  </a:lnTo>
                  <a:lnTo>
                    <a:pt x="88" y="511"/>
                  </a:lnTo>
                  <a:lnTo>
                    <a:pt x="87" y="522"/>
                  </a:lnTo>
                  <a:lnTo>
                    <a:pt x="81" y="528"/>
                  </a:lnTo>
                  <a:lnTo>
                    <a:pt x="69" y="530"/>
                  </a:lnTo>
                  <a:lnTo>
                    <a:pt x="53" y="527"/>
                  </a:lnTo>
                  <a:lnTo>
                    <a:pt x="31" y="518"/>
                  </a:lnTo>
                  <a:lnTo>
                    <a:pt x="0" y="506"/>
                  </a:lnTo>
                  <a:lnTo>
                    <a:pt x="2" y="508"/>
                  </a:lnTo>
                  <a:lnTo>
                    <a:pt x="8" y="515"/>
                  </a:lnTo>
                  <a:lnTo>
                    <a:pt x="17" y="525"/>
                  </a:lnTo>
                  <a:lnTo>
                    <a:pt x="30" y="537"/>
                  </a:lnTo>
                  <a:lnTo>
                    <a:pt x="45" y="550"/>
                  </a:lnTo>
                  <a:lnTo>
                    <a:pt x="62" y="564"/>
                  </a:lnTo>
                  <a:lnTo>
                    <a:pt x="82" y="579"/>
                  </a:lnTo>
                  <a:lnTo>
                    <a:pt x="102" y="592"/>
                  </a:lnTo>
                  <a:lnTo>
                    <a:pt x="124" y="603"/>
                  </a:lnTo>
                  <a:lnTo>
                    <a:pt x="147" y="612"/>
                  </a:lnTo>
                  <a:lnTo>
                    <a:pt x="169" y="617"/>
                  </a:lnTo>
                  <a:lnTo>
                    <a:pt x="192" y="619"/>
                  </a:lnTo>
                  <a:lnTo>
                    <a:pt x="213" y="615"/>
                  </a:lnTo>
                  <a:lnTo>
                    <a:pt x="235" y="605"/>
                  </a:lnTo>
                  <a:lnTo>
                    <a:pt x="254" y="589"/>
                  </a:lnTo>
                  <a:lnTo>
                    <a:pt x="271" y="564"/>
                  </a:lnTo>
                  <a:lnTo>
                    <a:pt x="292" y="521"/>
                  </a:lnTo>
                  <a:lnTo>
                    <a:pt x="297" y="485"/>
                  </a:lnTo>
                  <a:lnTo>
                    <a:pt x="292" y="455"/>
                  </a:lnTo>
                  <a:lnTo>
                    <a:pt x="279" y="432"/>
                  </a:lnTo>
                  <a:lnTo>
                    <a:pt x="263" y="416"/>
                  </a:lnTo>
                  <a:lnTo>
                    <a:pt x="248" y="403"/>
                  </a:lnTo>
                  <a:lnTo>
                    <a:pt x="236" y="397"/>
                  </a:lnTo>
                  <a:lnTo>
                    <a:pt x="230" y="395"/>
                  </a:lnTo>
                  <a:lnTo>
                    <a:pt x="226" y="389"/>
                  </a:lnTo>
                  <a:lnTo>
                    <a:pt x="215" y="372"/>
                  </a:lnTo>
                  <a:lnTo>
                    <a:pt x="201" y="347"/>
                  </a:lnTo>
                  <a:lnTo>
                    <a:pt x="186" y="318"/>
                  </a:lnTo>
                  <a:lnTo>
                    <a:pt x="173" y="286"/>
                  </a:lnTo>
                  <a:lnTo>
                    <a:pt x="167" y="255"/>
                  </a:lnTo>
                  <a:lnTo>
                    <a:pt x="169" y="228"/>
                  </a:lnTo>
                  <a:lnTo>
                    <a:pt x="184" y="208"/>
                  </a:lnTo>
                  <a:lnTo>
                    <a:pt x="425" y="82"/>
                  </a:lnTo>
                  <a:lnTo>
                    <a:pt x="412" y="49"/>
                  </a:lnTo>
                  <a:close/>
                </a:path>
              </a:pathLst>
            </a:custGeom>
            <a:solidFill>
              <a:schemeClr val="folHlink"/>
            </a:solidFill>
            <a:ln w="9525">
              <a:noFill/>
              <a:round/>
              <a:headEnd/>
              <a:tailEnd/>
            </a:ln>
          </p:spPr>
          <p:txBody>
            <a:bodyPr/>
            <a:lstStyle/>
            <a:p>
              <a:endParaRPr lang="ar-SA"/>
            </a:p>
          </p:txBody>
        </p:sp>
        <p:sp>
          <p:nvSpPr>
            <p:cNvPr id="21" name="Freeform 81"/>
            <p:cNvSpPr>
              <a:spLocks/>
            </p:cNvSpPr>
            <p:nvPr/>
          </p:nvSpPr>
          <p:spPr bwMode="auto">
            <a:xfrm>
              <a:off x="3682" y="1801"/>
              <a:ext cx="334" cy="268"/>
            </a:xfrm>
            <a:custGeom>
              <a:avLst/>
              <a:gdLst>
                <a:gd name="T0" fmla="*/ 35 w 334"/>
                <a:gd name="T1" fmla="*/ 174 h 268"/>
                <a:gd name="T2" fmla="*/ 29 w 334"/>
                <a:gd name="T3" fmla="*/ 189 h 268"/>
                <a:gd name="T4" fmla="*/ 21 w 334"/>
                <a:gd name="T5" fmla="*/ 205 h 268"/>
                <a:gd name="T6" fmla="*/ 14 w 334"/>
                <a:gd name="T7" fmla="*/ 222 h 268"/>
                <a:gd name="T8" fmla="*/ 7 w 334"/>
                <a:gd name="T9" fmla="*/ 238 h 268"/>
                <a:gd name="T10" fmla="*/ 1 w 334"/>
                <a:gd name="T11" fmla="*/ 254 h 268"/>
                <a:gd name="T12" fmla="*/ 0 w 334"/>
                <a:gd name="T13" fmla="*/ 265 h 268"/>
                <a:gd name="T14" fmla="*/ 3 w 334"/>
                <a:gd name="T15" fmla="*/ 268 h 268"/>
                <a:gd name="T16" fmla="*/ 8 w 334"/>
                <a:gd name="T17" fmla="*/ 266 h 268"/>
                <a:gd name="T18" fmla="*/ 16 w 334"/>
                <a:gd name="T19" fmla="*/ 260 h 268"/>
                <a:gd name="T20" fmla="*/ 26 w 334"/>
                <a:gd name="T21" fmla="*/ 251 h 268"/>
                <a:gd name="T22" fmla="*/ 37 w 334"/>
                <a:gd name="T23" fmla="*/ 242 h 268"/>
                <a:gd name="T24" fmla="*/ 48 w 334"/>
                <a:gd name="T25" fmla="*/ 231 h 268"/>
                <a:gd name="T26" fmla="*/ 55 w 334"/>
                <a:gd name="T27" fmla="*/ 225 h 268"/>
                <a:gd name="T28" fmla="*/ 63 w 334"/>
                <a:gd name="T29" fmla="*/ 217 h 268"/>
                <a:gd name="T30" fmla="*/ 73 w 334"/>
                <a:gd name="T31" fmla="*/ 207 h 268"/>
                <a:gd name="T32" fmla="*/ 85 w 334"/>
                <a:gd name="T33" fmla="*/ 198 h 268"/>
                <a:gd name="T34" fmla="*/ 99 w 334"/>
                <a:gd name="T35" fmla="*/ 188 h 268"/>
                <a:gd name="T36" fmla="*/ 113 w 334"/>
                <a:gd name="T37" fmla="*/ 177 h 268"/>
                <a:gd name="T38" fmla="*/ 129 w 334"/>
                <a:gd name="T39" fmla="*/ 166 h 268"/>
                <a:gd name="T40" fmla="*/ 147 w 334"/>
                <a:gd name="T41" fmla="*/ 154 h 268"/>
                <a:gd name="T42" fmla="*/ 166 w 334"/>
                <a:gd name="T43" fmla="*/ 143 h 268"/>
                <a:gd name="T44" fmla="*/ 187 w 334"/>
                <a:gd name="T45" fmla="*/ 133 h 268"/>
                <a:gd name="T46" fmla="*/ 208 w 334"/>
                <a:gd name="T47" fmla="*/ 123 h 268"/>
                <a:gd name="T48" fmla="*/ 231 w 334"/>
                <a:gd name="T49" fmla="*/ 114 h 268"/>
                <a:gd name="T50" fmla="*/ 256 w 334"/>
                <a:gd name="T51" fmla="*/ 106 h 268"/>
                <a:gd name="T52" fmla="*/ 280 w 334"/>
                <a:gd name="T53" fmla="*/ 98 h 268"/>
                <a:gd name="T54" fmla="*/ 307 w 334"/>
                <a:gd name="T55" fmla="*/ 92 h 268"/>
                <a:gd name="T56" fmla="*/ 334 w 334"/>
                <a:gd name="T57" fmla="*/ 88 h 268"/>
                <a:gd name="T58" fmla="*/ 331 w 334"/>
                <a:gd name="T59" fmla="*/ 67 h 268"/>
                <a:gd name="T60" fmla="*/ 327 w 334"/>
                <a:gd name="T61" fmla="*/ 49 h 268"/>
                <a:gd name="T62" fmla="*/ 323 w 334"/>
                <a:gd name="T63" fmla="*/ 31 h 268"/>
                <a:gd name="T64" fmla="*/ 319 w 334"/>
                <a:gd name="T65" fmla="*/ 11 h 268"/>
                <a:gd name="T66" fmla="*/ 317 w 334"/>
                <a:gd name="T67" fmla="*/ 10 h 268"/>
                <a:gd name="T68" fmla="*/ 311 w 334"/>
                <a:gd name="T69" fmla="*/ 8 h 268"/>
                <a:gd name="T70" fmla="*/ 301 w 334"/>
                <a:gd name="T71" fmla="*/ 6 h 268"/>
                <a:gd name="T72" fmla="*/ 288 w 334"/>
                <a:gd name="T73" fmla="*/ 3 h 268"/>
                <a:gd name="T74" fmla="*/ 272 w 334"/>
                <a:gd name="T75" fmla="*/ 1 h 268"/>
                <a:gd name="T76" fmla="*/ 255 w 334"/>
                <a:gd name="T77" fmla="*/ 0 h 268"/>
                <a:gd name="T78" fmla="*/ 234 w 334"/>
                <a:gd name="T79" fmla="*/ 1 h 268"/>
                <a:gd name="T80" fmla="*/ 213 w 334"/>
                <a:gd name="T81" fmla="*/ 4 h 268"/>
                <a:gd name="T82" fmla="*/ 191 w 334"/>
                <a:gd name="T83" fmla="*/ 9 h 268"/>
                <a:gd name="T84" fmla="*/ 167 w 334"/>
                <a:gd name="T85" fmla="*/ 18 h 268"/>
                <a:gd name="T86" fmla="*/ 144 w 334"/>
                <a:gd name="T87" fmla="*/ 31 h 268"/>
                <a:gd name="T88" fmla="*/ 120 w 334"/>
                <a:gd name="T89" fmla="*/ 48 h 268"/>
                <a:gd name="T90" fmla="*/ 97 w 334"/>
                <a:gd name="T91" fmla="*/ 71 h 268"/>
                <a:gd name="T92" fmla="*/ 74 w 334"/>
                <a:gd name="T93" fmla="*/ 98 h 268"/>
                <a:gd name="T94" fmla="*/ 54 w 334"/>
                <a:gd name="T95" fmla="*/ 133 h 268"/>
                <a:gd name="T96" fmla="*/ 35 w 334"/>
                <a:gd name="T97" fmla="*/ 174 h 26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34"/>
                <a:gd name="T148" fmla="*/ 0 h 268"/>
                <a:gd name="T149" fmla="*/ 334 w 334"/>
                <a:gd name="T150" fmla="*/ 268 h 26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34" h="268">
                  <a:moveTo>
                    <a:pt x="35" y="174"/>
                  </a:moveTo>
                  <a:lnTo>
                    <a:pt x="29" y="189"/>
                  </a:lnTo>
                  <a:lnTo>
                    <a:pt x="21" y="205"/>
                  </a:lnTo>
                  <a:lnTo>
                    <a:pt x="14" y="222"/>
                  </a:lnTo>
                  <a:lnTo>
                    <a:pt x="7" y="238"/>
                  </a:lnTo>
                  <a:lnTo>
                    <a:pt x="1" y="254"/>
                  </a:lnTo>
                  <a:lnTo>
                    <a:pt x="0" y="265"/>
                  </a:lnTo>
                  <a:lnTo>
                    <a:pt x="3" y="268"/>
                  </a:lnTo>
                  <a:lnTo>
                    <a:pt x="8" y="266"/>
                  </a:lnTo>
                  <a:lnTo>
                    <a:pt x="16" y="260"/>
                  </a:lnTo>
                  <a:lnTo>
                    <a:pt x="26" y="251"/>
                  </a:lnTo>
                  <a:lnTo>
                    <a:pt x="37" y="242"/>
                  </a:lnTo>
                  <a:lnTo>
                    <a:pt x="48" y="231"/>
                  </a:lnTo>
                  <a:lnTo>
                    <a:pt x="55" y="225"/>
                  </a:lnTo>
                  <a:lnTo>
                    <a:pt x="63" y="217"/>
                  </a:lnTo>
                  <a:lnTo>
                    <a:pt x="73" y="207"/>
                  </a:lnTo>
                  <a:lnTo>
                    <a:pt x="85" y="198"/>
                  </a:lnTo>
                  <a:lnTo>
                    <a:pt x="99" y="188"/>
                  </a:lnTo>
                  <a:lnTo>
                    <a:pt x="113" y="177"/>
                  </a:lnTo>
                  <a:lnTo>
                    <a:pt x="129" y="166"/>
                  </a:lnTo>
                  <a:lnTo>
                    <a:pt x="147" y="154"/>
                  </a:lnTo>
                  <a:lnTo>
                    <a:pt x="166" y="143"/>
                  </a:lnTo>
                  <a:lnTo>
                    <a:pt x="187" y="133"/>
                  </a:lnTo>
                  <a:lnTo>
                    <a:pt x="208" y="123"/>
                  </a:lnTo>
                  <a:lnTo>
                    <a:pt x="231" y="114"/>
                  </a:lnTo>
                  <a:lnTo>
                    <a:pt x="256" y="106"/>
                  </a:lnTo>
                  <a:lnTo>
                    <a:pt x="280" y="98"/>
                  </a:lnTo>
                  <a:lnTo>
                    <a:pt x="307" y="92"/>
                  </a:lnTo>
                  <a:lnTo>
                    <a:pt x="334" y="88"/>
                  </a:lnTo>
                  <a:lnTo>
                    <a:pt x="331" y="67"/>
                  </a:lnTo>
                  <a:lnTo>
                    <a:pt x="327" y="49"/>
                  </a:lnTo>
                  <a:lnTo>
                    <a:pt x="323" y="31"/>
                  </a:lnTo>
                  <a:lnTo>
                    <a:pt x="319" y="11"/>
                  </a:lnTo>
                  <a:lnTo>
                    <a:pt x="317" y="10"/>
                  </a:lnTo>
                  <a:lnTo>
                    <a:pt x="311" y="8"/>
                  </a:lnTo>
                  <a:lnTo>
                    <a:pt x="301" y="6"/>
                  </a:lnTo>
                  <a:lnTo>
                    <a:pt x="288" y="3"/>
                  </a:lnTo>
                  <a:lnTo>
                    <a:pt x="272" y="1"/>
                  </a:lnTo>
                  <a:lnTo>
                    <a:pt x="255" y="0"/>
                  </a:lnTo>
                  <a:lnTo>
                    <a:pt x="234" y="1"/>
                  </a:lnTo>
                  <a:lnTo>
                    <a:pt x="213" y="4"/>
                  </a:lnTo>
                  <a:lnTo>
                    <a:pt x="191" y="9"/>
                  </a:lnTo>
                  <a:lnTo>
                    <a:pt x="167" y="18"/>
                  </a:lnTo>
                  <a:lnTo>
                    <a:pt x="144" y="31"/>
                  </a:lnTo>
                  <a:lnTo>
                    <a:pt x="120" y="48"/>
                  </a:lnTo>
                  <a:lnTo>
                    <a:pt x="97" y="71"/>
                  </a:lnTo>
                  <a:lnTo>
                    <a:pt x="74" y="98"/>
                  </a:lnTo>
                  <a:lnTo>
                    <a:pt x="54" y="133"/>
                  </a:lnTo>
                  <a:lnTo>
                    <a:pt x="35" y="174"/>
                  </a:lnTo>
                  <a:close/>
                </a:path>
              </a:pathLst>
            </a:custGeom>
            <a:solidFill>
              <a:schemeClr val="folHlink"/>
            </a:solidFill>
            <a:ln w="9525">
              <a:noFill/>
              <a:round/>
              <a:headEnd/>
              <a:tailEnd/>
            </a:ln>
          </p:spPr>
          <p:txBody>
            <a:bodyPr/>
            <a:lstStyle/>
            <a:p>
              <a:endParaRPr lang="ar-SA"/>
            </a:p>
          </p:txBody>
        </p:sp>
        <p:sp>
          <p:nvSpPr>
            <p:cNvPr id="22" name="Freeform 82"/>
            <p:cNvSpPr>
              <a:spLocks/>
            </p:cNvSpPr>
            <p:nvPr/>
          </p:nvSpPr>
          <p:spPr bwMode="auto">
            <a:xfrm>
              <a:off x="3908" y="1749"/>
              <a:ext cx="201" cy="556"/>
            </a:xfrm>
            <a:custGeom>
              <a:avLst/>
              <a:gdLst>
                <a:gd name="T0" fmla="*/ 128 w 201"/>
                <a:gd name="T1" fmla="*/ 0 h 556"/>
                <a:gd name="T2" fmla="*/ 132 w 201"/>
                <a:gd name="T3" fmla="*/ 9 h 556"/>
                <a:gd name="T4" fmla="*/ 138 w 201"/>
                <a:gd name="T5" fmla="*/ 18 h 556"/>
                <a:gd name="T6" fmla="*/ 146 w 201"/>
                <a:gd name="T7" fmla="*/ 30 h 556"/>
                <a:gd name="T8" fmla="*/ 155 w 201"/>
                <a:gd name="T9" fmla="*/ 43 h 556"/>
                <a:gd name="T10" fmla="*/ 165 w 201"/>
                <a:gd name="T11" fmla="*/ 61 h 556"/>
                <a:gd name="T12" fmla="*/ 175 w 201"/>
                <a:gd name="T13" fmla="*/ 80 h 556"/>
                <a:gd name="T14" fmla="*/ 184 w 201"/>
                <a:gd name="T15" fmla="*/ 104 h 556"/>
                <a:gd name="T16" fmla="*/ 191 w 201"/>
                <a:gd name="T17" fmla="*/ 131 h 556"/>
                <a:gd name="T18" fmla="*/ 201 w 201"/>
                <a:gd name="T19" fmla="*/ 204 h 556"/>
                <a:gd name="T20" fmla="*/ 201 w 201"/>
                <a:gd name="T21" fmla="*/ 268 h 556"/>
                <a:gd name="T22" fmla="*/ 194 w 201"/>
                <a:gd name="T23" fmla="*/ 321 h 556"/>
                <a:gd name="T24" fmla="*/ 182 w 201"/>
                <a:gd name="T25" fmla="*/ 364 h 556"/>
                <a:gd name="T26" fmla="*/ 165 w 201"/>
                <a:gd name="T27" fmla="*/ 399 h 556"/>
                <a:gd name="T28" fmla="*/ 149 w 201"/>
                <a:gd name="T29" fmla="*/ 427 h 556"/>
                <a:gd name="T30" fmla="*/ 134 w 201"/>
                <a:gd name="T31" fmla="*/ 447 h 556"/>
                <a:gd name="T32" fmla="*/ 122 w 201"/>
                <a:gd name="T33" fmla="*/ 460 h 556"/>
                <a:gd name="T34" fmla="*/ 110 w 201"/>
                <a:gd name="T35" fmla="*/ 472 h 556"/>
                <a:gd name="T36" fmla="*/ 98 w 201"/>
                <a:gd name="T37" fmla="*/ 486 h 556"/>
                <a:gd name="T38" fmla="*/ 86 w 201"/>
                <a:gd name="T39" fmla="*/ 498 h 556"/>
                <a:gd name="T40" fmla="*/ 73 w 201"/>
                <a:gd name="T41" fmla="*/ 510 h 556"/>
                <a:gd name="T42" fmla="*/ 59 w 201"/>
                <a:gd name="T43" fmla="*/ 521 h 556"/>
                <a:gd name="T44" fmla="*/ 48 w 201"/>
                <a:gd name="T45" fmla="*/ 529 h 556"/>
                <a:gd name="T46" fmla="*/ 38 w 201"/>
                <a:gd name="T47" fmla="*/ 536 h 556"/>
                <a:gd name="T48" fmla="*/ 30 w 201"/>
                <a:gd name="T49" fmla="*/ 539 h 556"/>
                <a:gd name="T50" fmla="*/ 34 w 201"/>
                <a:gd name="T51" fmla="*/ 534 h 556"/>
                <a:gd name="T52" fmla="*/ 32 w 201"/>
                <a:gd name="T53" fmla="*/ 535 h 556"/>
                <a:gd name="T54" fmla="*/ 27 w 201"/>
                <a:gd name="T55" fmla="*/ 540 h 556"/>
                <a:gd name="T56" fmla="*/ 19 w 201"/>
                <a:gd name="T57" fmla="*/ 548 h 556"/>
                <a:gd name="T58" fmla="*/ 10 w 201"/>
                <a:gd name="T59" fmla="*/ 554 h 556"/>
                <a:gd name="T60" fmla="*/ 4 w 201"/>
                <a:gd name="T61" fmla="*/ 556 h 556"/>
                <a:gd name="T62" fmla="*/ 0 w 201"/>
                <a:gd name="T63" fmla="*/ 552 h 556"/>
                <a:gd name="T64" fmla="*/ 2 w 201"/>
                <a:gd name="T65" fmla="*/ 539 h 556"/>
                <a:gd name="T66" fmla="*/ 45 w 201"/>
                <a:gd name="T67" fmla="*/ 483 h 556"/>
                <a:gd name="T68" fmla="*/ 78 w 201"/>
                <a:gd name="T69" fmla="*/ 411 h 556"/>
                <a:gd name="T70" fmla="*/ 100 w 201"/>
                <a:gd name="T71" fmla="*/ 333 h 556"/>
                <a:gd name="T72" fmla="*/ 116 w 201"/>
                <a:gd name="T73" fmla="*/ 253 h 556"/>
                <a:gd name="T74" fmla="*/ 126 w 201"/>
                <a:gd name="T75" fmla="*/ 179 h 556"/>
                <a:gd name="T76" fmla="*/ 130 w 201"/>
                <a:gd name="T77" fmla="*/ 117 h 556"/>
                <a:gd name="T78" fmla="*/ 132 w 201"/>
                <a:gd name="T79" fmla="*/ 71 h 556"/>
                <a:gd name="T80" fmla="*/ 132 w 201"/>
                <a:gd name="T81" fmla="*/ 51 h 556"/>
                <a:gd name="T82" fmla="*/ 128 w 201"/>
                <a:gd name="T83" fmla="*/ 0 h 5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01"/>
                <a:gd name="T127" fmla="*/ 0 h 556"/>
                <a:gd name="T128" fmla="*/ 201 w 201"/>
                <a:gd name="T129" fmla="*/ 556 h 55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01" h="556">
                  <a:moveTo>
                    <a:pt x="128" y="0"/>
                  </a:moveTo>
                  <a:lnTo>
                    <a:pt x="132" y="9"/>
                  </a:lnTo>
                  <a:lnTo>
                    <a:pt x="138" y="18"/>
                  </a:lnTo>
                  <a:lnTo>
                    <a:pt x="146" y="30"/>
                  </a:lnTo>
                  <a:lnTo>
                    <a:pt x="155" y="43"/>
                  </a:lnTo>
                  <a:lnTo>
                    <a:pt x="165" y="61"/>
                  </a:lnTo>
                  <a:lnTo>
                    <a:pt x="175" y="80"/>
                  </a:lnTo>
                  <a:lnTo>
                    <a:pt x="184" y="104"/>
                  </a:lnTo>
                  <a:lnTo>
                    <a:pt x="191" y="131"/>
                  </a:lnTo>
                  <a:lnTo>
                    <a:pt x="201" y="204"/>
                  </a:lnTo>
                  <a:lnTo>
                    <a:pt x="201" y="268"/>
                  </a:lnTo>
                  <a:lnTo>
                    <a:pt x="194" y="321"/>
                  </a:lnTo>
                  <a:lnTo>
                    <a:pt x="182" y="364"/>
                  </a:lnTo>
                  <a:lnTo>
                    <a:pt x="165" y="399"/>
                  </a:lnTo>
                  <a:lnTo>
                    <a:pt x="149" y="427"/>
                  </a:lnTo>
                  <a:lnTo>
                    <a:pt x="134" y="447"/>
                  </a:lnTo>
                  <a:lnTo>
                    <a:pt x="122" y="460"/>
                  </a:lnTo>
                  <a:lnTo>
                    <a:pt x="110" y="472"/>
                  </a:lnTo>
                  <a:lnTo>
                    <a:pt x="98" y="486"/>
                  </a:lnTo>
                  <a:lnTo>
                    <a:pt x="86" y="498"/>
                  </a:lnTo>
                  <a:lnTo>
                    <a:pt x="73" y="510"/>
                  </a:lnTo>
                  <a:lnTo>
                    <a:pt x="59" y="521"/>
                  </a:lnTo>
                  <a:lnTo>
                    <a:pt x="48" y="529"/>
                  </a:lnTo>
                  <a:lnTo>
                    <a:pt x="38" y="536"/>
                  </a:lnTo>
                  <a:lnTo>
                    <a:pt x="30" y="539"/>
                  </a:lnTo>
                  <a:lnTo>
                    <a:pt x="34" y="534"/>
                  </a:lnTo>
                  <a:lnTo>
                    <a:pt x="32" y="535"/>
                  </a:lnTo>
                  <a:lnTo>
                    <a:pt x="27" y="540"/>
                  </a:lnTo>
                  <a:lnTo>
                    <a:pt x="19" y="548"/>
                  </a:lnTo>
                  <a:lnTo>
                    <a:pt x="10" y="554"/>
                  </a:lnTo>
                  <a:lnTo>
                    <a:pt x="4" y="556"/>
                  </a:lnTo>
                  <a:lnTo>
                    <a:pt x="0" y="552"/>
                  </a:lnTo>
                  <a:lnTo>
                    <a:pt x="2" y="539"/>
                  </a:lnTo>
                  <a:lnTo>
                    <a:pt x="45" y="483"/>
                  </a:lnTo>
                  <a:lnTo>
                    <a:pt x="78" y="411"/>
                  </a:lnTo>
                  <a:lnTo>
                    <a:pt x="100" y="333"/>
                  </a:lnTo>
                  <a:lnTo>
                    <a:pt x="116" y="253"/>
                  </a:lnTo>
                  <a:lnTo>
                    <a:pt x="126" y="179"/>
                  </a:lnTo>
                  <a:lnTo>
                    <a:pt x="130" y="117"/>
                  </a:lnTo>
                  <a:lnTo>
                    <a:pt x="132" y="71"/>
                  </a:lnTo>
                  <a:lnTo>
                    <a:pt x="132" y="51"/>
                  </a:lnTo>
                  <a:lnTo>
                    <a:pt x="128" y="0"/>
                  </a:lnTo>
                  <a:close/>
                </a:path>
              </a:pathLst>
            </a:custGeom>
            <a:solidFill>
              <a:schemeClr val="folHlink"/>
            </a:solidFill>
            <a:ln w="9525">
              <a:noFill/>
              <a:round/>
              <a:headEnd/>
              <a:tailEnd/>
            </a:ln>
          </p:spPr>
          <p:txBody>
            <a:bodyPr/>
            <a:lstStyle/>
            <a:p>
              <a:endParaRPr lang="ar-SA"/>
            </a:p>
          </p:txBody>
        </p:sp>
        <p:sp>
          <p:nvSpPr>
            <p:cNvPr id="23" name="Freeform 83"/>
            <p:cNvSpPr>
              <a:spLocks/>
            </p:cNvSpPr>
            <p:nvPr/>
          </p:nvSpPr>
          <p:spPr bwMode="auto">
            <a:xfrm>
              <a:off x="3696" y="2287"/>
              <a:ext cx="73" cy="554"/>
            </a:xfrm>
            <a:custGeom>
              <a:avLst/>
              <a:gdLst>
                <a:gd name="T0" fmla="*/ 32 w 73"/>
                <a:gd name="T1" fmla="*/ 211 h 554"/>
                <a:gd name="T2" fmla="*/ 33 w 73"/>
                <a:gd name="T3" fmla="*/ 224 h 554"/>
                <a:gd name="T4" fmla="*/ 36 w 73"/>
                <a:gd name="T5" fmla="*/ 256 h 554"/>
                <a:gd name="T6" fmla="*/ 40 w 73"/>
                <a:gd name="T7" fmla="*/ 302 h 554"/>
                <a:gd name="T8" fmla="*/ 45 w 73"/>
                <a:gd name="T9" fmla="*/ 356 h 554"/>
                <a:gd name="T10" fmla="*/ 51 w 73"/>
                <a:gd name="T11" fmla="*/ 413 h 554"/>
                <a:gd name="T12" fmla="*/ 57 w 73"/>
                <a:gd name="T13" fmla="*/ 466 h 554"/>
                <a:gd name="T14" fmla="*/ 64 w 73"/>
                <a:gd name="T15" fmla="*/ 512 h 554"/>
                <a:gd name="T16" fmla="*/ 71 w 73"/>
                <a:gd name="T17" fmla="*/ 545 h 554"/>
                <a:gd name="T18" fmla="*/ 71 w 73"/>
                <a:gd name="T19" fmla="*/ 547 h 554"/>
                <a:gd name="T20" fmla="*/ 72 w 73"/>
                <a:gd name="T21" fmla="*/ 549 h 554"/>
                <a:gd name="T22" fmla="*/ 72 w 73"/>
                <a:gd name="T23" fmla="*/ 552 h 554"/>
                <a:gd name="T24" fmla="*/ 73 w 73"/>
                <a:gd name="T25" fmla="*/ 554 h 554"/>
                <a:gd name="T26" fmla="*/ 55 w 73"/>
                <a:gd name="T27" fmla="*/ 554 h 554"/>
                <a:gd name="T28" fmla="*/ 54 w 73"/>
                <a:gd name="T29" fmla="*/ 547 h 554"/>
                <a:gd name="T30" fmla="*/ 52 w 73"/>
                <a:gd name="T31" fmla="*/ 541 h 554"/>
                <a:gd name="T32" fmla="*/ 51 w 73"/>
                <a:gd name="T33" fmla="*/ 535 h 554"/>
                <a:gd name="T34" fmla="*/ 49 w 73"/>
                <a:gd name="T35" fmla="*/ 528 h 554"/>
                <a:gd name="T36" fmla="*/ 47 w 73"/>
                <a:gd name="T37" fmla="*/ 513 h 554"/>
                <a:gd name="T38" fmla="*/ 40 w 73"/>
                <a:gd name="T39" fmla="*/ 472 h 554"/>
                <a:gd name="T40" fmla="*/ 31 w 73"/>
                <a:gd name="T41" fmla="*/ 413 h 554"/>
                <a:gd name="T42" fmla="*/ 22 w 73"/>
                <a:gd name="T43" fmla="*/ 339 h 554"/>
                <a:gd name="T44" fmla="*/ 12 w 73"/>
                <a:gd name="T45" fmla="*/ 256 h 554"/>
                <a:gd name="T46" fmla="*/ 4 w 73"/>
                <a:gd name="T47" fmla="*/ 172 h 554"/>
                <a:gd name="T48" fmla="*/ 0 w 73"/>
                <a:gd name="T49" fmla="*/ 89 h 554"/>
                <a:gd name="T50" fmla="*/ 1 w 73"/>
                <a:gd name="T51" fmla="*/ 15 h 554"/>
                <a:gd name="T52" fmla="*/ 2 w 73"/>
                <a:gd name="T53" fmla="*/ 13 h 554"/>
                <a:gd name="T54" fmla="*/ 4 w 73"/>
                <a:gd name="T55" fmla="*/ 10 h 554"/>
                <a:gd name="T56" fmla="*/ 6 w 73"/>
                <a:gd name="T57" fmla="*/ 5 h 554"/>
                <a:gd name="T58" fmla="*/ 7 w 73"/>
                <a:gd name="T59" fmla="*/ 2 h 554"/>
                <a:gd name="T60" fmla="*/ 7 w 73"/>
                <a:gd name="T61" fmla="*/ 0 h 554"/>
                <a:gd name="T62" fmla="*/ 8 w 73"/>
                <a:gd name="T63" fmla="*/ 0 h 554"/>
                <a:gd name="T64" fmla="*/ 9 w 73"/>
                <a:gd name="T65" fmla="*/ 2 h 554"/>
                <a:gd name="T66" fmla="*/ 9 w 73"/>
                <a:gd name="T67" fmla="*/ 4 h 554"/>
                <a:gd name="T68" fmla="*/ 9 w 73"/>
                <a:gd name="T69" fmla="*/ 13 h 554"/>
                <a:gd name="T70" fmla="*/ 9 w 73"/>
                <a:gd name="T71" fmla="*/ 29 h 554"/>
                <a:gd name="T72" fmla="*/ 9 w 73"/>
                <a:gd name="T73" fmla="*/ 46 h 554"/>
                <a:gd name="T74" fmla="*/ 9 w 73"/>
                <a:gd name="T75" fmla="*/ 53 h 554"/>
                <a:gd name="T76" fmla="*/ 13 w 73"/>
                <a:gd name="T77" fmla="*/ 76 h 554"/>
                <a:gd name="T78" fmla="*/ 21 w 73"/>
                <a:gd name="T79" fmla="*/ 129 h 554"/>
                <a:gd name="T80" fmla="*/ 29 w 73"/>
                <a:gd name="T81" fmla="*/ 183 h 554"/>
                <a:gd name="T82" fmla="*/ 32 w 73"/>
                <a:gd name="T83" fmla="*/ 211 h 55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3"/>
                <a:gd name="T127" fmla="*/ 0 h 554"/>
                <a:gd name="T128" fmla="*/ 73 w 73"/>
                <a:gd name="T129" fmla="*/ 554 h 55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3" h="554">
                  <a:moveTo>
                    <a:pt x="32" y="211"/>
                  </a:moveTo>
                  <a:lnTo>
                    <a:pt x="33" y="224"/>
                  </a:lnTo>
                  <a:lnTo>
                    <a:pt x="36" y="256"/>
                  </a:lnTo>
                  <a:lnTo>
                    <a:pt x="40" y="302"/>
                  </a:lnTo>
                  <a:lnTo>
                    <a:pt x="45" y="356"/>
                  </a:lnTo>
                  <a:lnTo>
                    <a:pt x="51" y="413"/>
                  </a:lnTo>
                  <a:lnTo>
                    <a:pt x="57" y="466"/>
                  </a:lnTo>
                  <a:lnTo>
                    <a:pt x="64" y="512"/>
                  </a:lnTo>
                  <a:lnTo>
                    <a:pt x="71" y="545"/>
                  </a:lnTo>
                  <a:lnTo>
                    <a:pt x="71" y="547"/>
                  </a:lnTo>
                  <a:lnTo>
                    <a:pt x="72" y="549"/>
                  </a:lnTo>
                  <a:lnTo>
                    <a:pt x="72" y="552"/>
                  </a:lnTo>
                  <a:lnTo>
                    <a:pt x="73" y="554"/>
                  </a:lnTo>
                  <a:lnTo>
                    <a:pt x="55" y="554"/>
                  </a:lnTo>
                  <a:lnTo>
                    <a:pt x="54" y="547"/>
                  </a:lnTo>
                  <a:lnTo>
                    <a:pt x="52" y="541"/>
                  </a:lnTo>
                  <a:lnTo>
                    <a:pt x="51" y="535"/>
                  </a:lnTo>
                  <a:lnTo>
                    <a:pt x="49" y="528"/>
                  </a:lnTo>
                  <a:lnTo>
                    <a:pt x="47" y="513"/>
                  </a:lnTo>
                  <a:lnTo>
                    <a:pt x="40" y="472"/>
                  </a:lnTo>
                  <a:lnTo>
                    <a:pt x="31" y="413"/>
                  </a:lnTo>
                  <a:lnTo>
                    <a:pt x="22" y="339"/>
                  </a:lnTo>
                  <a:lnTo>
                    <a:pt x="12" y="256"/>
                  </a:lnTo>
                  <a:lnTo>
                    <a:pt x="4" y="172"/>
                  </a:lnTo>
                  <a:lnTo>
                    <a:pt x="0" y="89"/>
                  </a:lnTo>
                  <a:lnTo>
                    <a:pt x="1" y="15"/>
                  </a:lnTo>
                  <a:lnTo>
                    <a:pt x="2" y="13"/>
                  </a:lnTo>
                  <a:lnTo>
                    <a:pt x="4" y="10"/>
                  </a:lnTo>
                  <a:lnTo>
                    <a:pt x="6" y="5"/>
                  </a:lnTo>
                  <a:lnTo>
                    <a:pt x="7" y="2"/>
                  </a:lnTo>
                  <a:lnTo>
                    <a:pt x="7" y="0"/>
                  </a:lnTo>
                  <a:lnTo>
                    <a:pt x="8" y="0"/>
                  </a:lnTo>
                  <a:lnTo>
                    <a:pt x="9" y="2"/>
                  </a:lnTo>
                  <a:lnTo>
                    <a:pt x="9" y="4"/>
                  </a:lnTo>
                  <a:lnTo>
                    <a:pt x="9" y="13"/>
                  </a:lnTo>
                  <a:lnTo>
                    <a:pt x="9" y="29"/>
                  </a:lnTo>
                  <a:lnTo>
                    <a:pt x="9" y="46"/>
                  </a:lnTo>
                  <a:lnTo>
                    <a:pt x="9" y="53"/>
                  </a:lnTo>
                  <a:lnTo>
                    <a:pt x="13" y="76"/>
                  </a:lnTo>
                  <a:lnTo>
                    <a:pt x="21" y="129"/>
                  </a:lnTo>
                  <a:lnTo>
                    <a:pt x="29" y="183"/>
                  </a:lnTo>
                  <a:lnTo>
                    <a:pt x="32" y="211"/>
                  </a:lnTo>
                  <a:close/>
                </a:path>
              </a:pathLst>
            </a:custGeom>
            <a:solidFill>
              <a:srgbClr val="000000"/>
            </a:solidFill>
            <a:ln w="9525">
              <a:noFill/>
              <a:round/>
              <a:headEnd/>
              <a:tailEnd/>
            </a:ln>
          </p:spPr>
          <p:txBody>
            <a:bodyPr/>
            <a:lstStyle/>
            <a:p>
              <a:endParaRPr lang="ar-SA"/>
            </a:p>
          </p:txBody>
        </p:sp>
        <p:sp>
          <p:nvSpPr>
            <p:cNvPr id="24" name="Freeform 84"/>
            <p:cNvSpPr>
              <a:spLocks/>
            </p:cNvSpPr>
            <p:nvPr/>
          </p:nvSpPr>
          <p:spPr bwMode="auto">
            <a:xfrm>
              <a:off x="3548" y="2263"/>
              <a:ext cx="148" cy="578"/>
            </a:xfrm>
            <a:custGeom>
              <a:avLst/>
              <a:gdLst>
                <a:gd name="T0" fmla="*/ 3 w 148"/>
                <a:gd name="T1" fmla="*/ 398 h 578"/>
                <a:gd name="T2" fmla="*/ 21 w 148"/>
                <a:gd name="T3" fmla="*/ 273 h 578"/>
                <a:gd name="T4" fmla="*/ 43 w 148"/>
                <a:gd name="T5" fmla="*/ 179 h 578"/>
                <a:gd name="T6" fmla="*/ 67 w 148"/>
                <a:gd name="T7" fmla="*/ 108 h 578"/>
                <a:gd name="T8" fmla="*/ 91 w 148"/>
                <a:gd name="T9" fmla="*/ 59 h 578"/>
                <a:gd name="T10" fmla="*/ 114 w 148"/>
                <a:gd name="T11" fmla="*/ 28 h 578"/>
                <a:gd name="T12" fmla="*/ 131 w 148"/>
                <a:gd name="T13" fmla="*/ 9 h 578"/>
                <a:gd name="T14" fmla="*/ 144 w 148"/>
                <a:gd name="T15" fmla="*/ 2 h 578"/>
                <a:gd name="T16" fmla="*/ 148 w 148"/>
                <a:gd name="T17" fmla="*/ 0 h 578"/>
                <a:gd name="T18" fmla="*/ 146 w 148"/>
                <a:gd name="T19" fmla="*/ 3 h 578"/>
                <a:gd name="T20" fmla="*/ 139 w 148"/>
                <a:gd name="T21" fmla="*/ 11 h 578"/>
                <a:gd name="T22" fmla="*/ 130 w 148"/>
                <a:gd name="T23" fmla="*/ 26 h 578"/>
                <a:gd name="T24" fmla="*/ 119 w 148"/>
                <a:gd name="T25" fmla="*/ 44 h 578"/>
                <a:gd name="T26" fmla="*/ 107 w 148"/>
                <a:gd name="T27" fmla="*/ 66 h 578"/>
                <a:gd name="T28" fmla="*/ 94 w 148"/>
                <a:gd name="T29" fmla="*/ 93 h 578"/>
                <a:gd name="T30" fmla="*/ 84 w 148"/>
                <a:gd name="T31" fmla="*/ 121 h 578"/>
                <a:gd name="T32" fmla="*/ 76 w 148"/>
                <a:gd name="T33" fmla="*/ 153 h 578"/>
                <a:gd name="T34" fmla="*/ 69 w 148"/>
                <a:gd name="T35" fmla="*/ 187 h 578"/>
                <a:gd name="T36" fmla="*/ 61 w 148"/>
                <a:gd name="T37" fmla="*/ 223 h 578"/>
                <a:gd name="T38" fmla="*/ 53 w 148"/>
                <a:gd name="T39" fmla="*/ 264 h 578"/>
                <a:gd name="T40" fmla="*/ 44 w 148"/>
                <a:gd name="T41" fmla="*/ 308 h 578"/>
                <a:gd name="T42" fmla="*/ 37 w 148"/>
                <a:gd name="T43" fmla="*/ 356 h 578"/>
                <a:gd name="T44" fmla="*/ 31 w 148"/>
                <a:gd name="T45" fmla="*/ 409 h 578"/>
                <a:gd name="T46" fmla="*/ 26 w 148"/>
                <a:gd name="T47" fmla="*/ 465 h 578"/>
                <a:gd name="T48" fmla="*/ 24 w 148"/>
                <a:gd name="T49" fmla="*/ 526 h 578"/>
                <a:gd name="T50" fmla="*/ 23 w 148"/>
                <a:gd name="T51" fmla="*/ 538 h 578"/>
                <a:gd name="T52" fmla="*/ 23 w 148"/>
                <a:gd name="T53" fmla="*/ 552 h 578"/>
                <a:gd name="T54" fmla="*/ 23 w 148"/>
                <a:gd name="T55" fmla="*/ 565 h 578"/>
                <a:gd name="T56" fmla="*/ 23 w 148"/>
                <a:gd name="T57" fmla="*/ 578 h 578"/>
                <a:gd name="T58" fmla="*/ 0 w 148"/>
                <a:gd name="T59" fmla="*/ 578 h 578"/>
                <a:gd name="T60" fmla="*/ 1 w 148"/>
                <a:gd name="T61" fmla="*/ 530 h 578"/>
                <a:gd name="T62" fmla="*/ 0 w 148"/>
                <a:gd name="T63" fmla="*/ 483 h 578"/>
                <a:gd name="T64" fmla="*/ 1 w 148"/>
                <a:gd name="T65" fmla="*/ 439 h 578"/>
                <a:gd name="T66" fmla="*/ 3 w 148"/>
                <a:gd name="T67" fmla="*/ 398 h 5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8"/>
                <a:gd name="T103" fmla="*/ 0 h 578"/>
                <a:gd name="T104" fmla="*/ 148 w 148"/>
                <a:gd name="T105" fmla="*/ 578 h 57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8" h="578">
                  <a:moveTo>
                    <a:pt x="3" y="398"/>
                  </a:moveTo>
                  <a:lnTo>
                    <a:pt x="21" y="273"/>
                  </a:lnTo>
                  <a:lnTo>
                    <a:pt x="43" y="179"/>
                  </a:lnTo>
                  <a:lnTo>
                    <a:pt x="67" y="108"/>
                  </a:lnTo>
                  <a:lnTo>
                    <a:pt x="91" y="59"/>
                  </a:lnTo>
                  <a:lnTo>
                    <a:pt x="114" y="28"/>
                  </a:lnTo>
                  <a:lnTo>
                    <a:pt x="131" y="9"/>
                  </a:lnTo>
                  <a:lnTo>
                    <a:pt x="144" y="2"/>
                  </a:lnTo>
                  <a:lnTo>
                    <a:pt x="148" y="0"/>
                  </a:lnTo>
                  <a:lnTo>
                    <a:pt x="146" y="3"/>
                  </a:lnTo>
                  <a:lnTo>
                    <a:pt x="139" y="11"/>
                  </a:lnTo>
                  <a:lnTo>
                    <a:pt x="130" y="26"/>
                  </a:lnTo>
                  <a:lnTo>
                    <a:pt x="119" y="44"/>
                  </a:lnTo>
                  <a:lnTo>
                    <a:pt x="107" y="66"/>
                  </a:lnTo>
                  <a:lnTo>
                    <a:pt x="94" y="93"/>
                  </a:lnTo>
                  <a:lnTo>
                    <a:pt x="84" y="121"/>
                  </a:lnTo>
                  <a:lnTo>
                    <a:pt x="76" y="153"/>
                  </a:lnTo>
                  <a:lnTo>
                    <a:pt x="69" y="187"/>
                  </a:lnTo>
                  <a:lnTo>
                    <a:pt x="61" y="223"/>
                  </a:lnTo>
                  <a:lnTo>
                    <a:pt x="53" y="264"/>
                  </a:lnTo>
                  <a:lnTo>
                    <a:pt x="44" y="308"/>
                  </a:lnTo>
                  <a:lnTo>
                    <a:pt x="37" y="356"/>
                  </a:lnTo>
                  <a:lnTo>
                    <a:pt x="31" y="409"/>
                  </a:lnTo>
                  <a:lnTo>
                    <a:pt x="26" y="465"/>
                  </a:lnTo>
                  <a:lnTo>
                    <a:pt x="24" y="526"/>
                  </a:lnTo>
                  <a:lnTo>
                    <a:pt x="23" y="538"/>
                  </a:lnTo>
                  <a:lnTo>
                    <a:pt x="23" y="552"/>
                  </a:lnTo>
                  <a:lnTo>
                    <a:pt x="23" y="565"/>
                  </a:lnTo>
                  <a:lnTo>
                    <a:pt x="23" y="578"/>
                  </a:lnTo>
                  <a:lnTo>
                    <a:pt x="0" y="578"/>
                  </a:lnTo>
                  <a:lnTo>
                    <a:pt x="1" y="530"/>
                  </a:lnTo>
                  <a:lnTo>
                    <a:pt x="0" y="483"/>
                  </a:lnTo>
                  <a:lnTo>
                    <a:pt x="1" y="439"/>
                  </a:lnTo>
                  <a:lnTo>
                    <a:pt x="3" y="398"/>
                  </a:lnTo>
                  <a:close/>
                </a:path>
              </a:pathLst>
            </a:custGeom>
            <a:solidFill>
              <a:srgbClr val="000000"/>
            </a:solidFill>
            <a:ln w="9525">
              <a:noFill/>
              <a:round/>
              <a:headEnd/>
              <a:tailEnd/>
            </a:ln>
          </p:spPr>
          <p:txBody>
            <a:bodyPr/>
            <a:lstStyle/>
            <a:p>
              <a:endParaRPr lang="ar-SA"/>
            </a:p>
          </p:txBody>
        </p:sp>
        <p:sp>
          <p:nvSpPr>
            <p:cNvPr id="25" name="Freeform 85"/>
            <p:cNvSpPr>
              <a:spLocks/>
            </p:cNvSpPr>
            <p:nvPr/>
          </p:nvSpPr>
          <p:spPr bwMode="auto">
            <a:xfrm>
              <a:off x="3948" y="1898"/>
              <a:ext cx="45" cy="207"/>
            </a:xfrm>
            <a:custGeom>
              <a:avLst/>
              <a:gdLst>
                <a:gd name="T0" fmla="*/ 29 w 45"/>
                <a:gd name="T1" fmla="*/ 2 h 207"/>
                <a:gd name="T2" fmla="*/ 29 w 45"/>
                <a:gd name="T3" fmla="*/ 2 h 207"/>
                <a:gd name="T4" fmla="*/ 29 w 45"/>
                <a:gd name="T5" fmla="*/ 1 h 207"/>
                <a:gd name="T6" fmla="*/ 29 w 45"/>
                <a:gd name="T7" fmla="*/ 0 h 207"/>
                <a:gd name="T8" fmla="*/ 30 w 45"/>
                <a:gd name="T9" fmla="*/ 0 h 207"/>
                <a:gd name="T10" fmla="*/ 31 w 45"/>
                <a:gd name="T11" fmla="*/ 1 h 207"/>
                <a:gd name="T12" fmla="*/ 33 w 45"/>
                <a:gd name="T13" fmla="*/ 3 h 207"/>
                <a:gd name="T14" fmla="*/ 34 w 45"/>
                <a:gd name="T15" fmla="*/ 4 h 207"/>
                <a:gd name="T16" fmla="*/ 35 w 45"/>
                <a:gd name="T17" fmla="*/ 5 h 207"/>
                <a:gd name="T18" fmla="*/ 36 w 45"/>
                <a:gd name="T19" fmla="*/ 10 h 207"/>
                <a:gd name="T20" fmla="*/ 39 w 45"/>
                <a:gd name="T21" fmla="*/ 20 h 207"/>
                <a:gd name="T22" fmla="*/ 41 w 45"/>
                <a:gd name="T23" fmla="*/ 31 h 207"/>
                <a:gd name="T24" fmla="*/ 42 w 45"/>
                <a:gd name="T25" fmla="*/ 38 h 207"/>
                <a:gd name="T26" fmla="*/ 43 w 45"/>
                <a:gd name="T27" fmla="*/ 44 h 207"/>
                <a:gd name="T28" fmla="*/ 44 w 45"/>
                <a:gd name="T29" fmla="*/ 55 h 207"/>
                <a:gd name="T30" fmla="*/ 45 w 45"/>
                <a:gd name="T31" fmla="*/ 70 h 207"/>
                <a:gd name="T32" fmla="*/ 45 w 45"/>
                <a:gd name="T33" fmla="*/ 83 h 207"/>
                <a:gd name="T34" fmla="*/ 44 w 45"/>
                <a:gd name="T35" fmla="*/ 97 h 207"/>
                <a:gd name="T36" fmla="*/ 43 w 45"/>
                <a:gd name="T37" fmla="*/ 115 h 207"/>
                <a:gd name="T38" fmla="*/ 41 w 45"/>
                <a:gd name="T39" fmla="*/ 130 h 207"/>
                <a:gd name="T40" fmla="*/ 39 w 45"/>
                <a:gd name="T41" fmla="*/ 141 h 207"/>
                <a:gd name="T42" fmla="*/ 35 w 45"/>
                <a:gd name="T43" fmla="*/ 152 h 207"/>
                <a:gd name="T44" fmla="*/ 29 w 45"/>
                <a:gd name="T45" fmla="*/ 168 h 207"/>
                <a:gd name="T46" fmla="*/ 24 w 45"/>
                <a:gd name="T47" fmla="*/ 181 h 207"/>
                <a:gd name="T48" fmla="*/ 21 w 45"/>
                <a:gd name="T49" fmla="*/ 188 h 207"/>
                <a:gd name="T50" fmla="*/ 19 w 45"/>
                <a:gd name="T51" fmla="*/ 192 h 207"/>
                <a:gd name="T52" fmla="*/ 16 w 45"/>
                <a:gd name="T53" fmla="*/ 198 h 207"/>
                <a:gd name="T54" fmla="*/ 12 w 45"/>
                <a:gd name="T55" fmla="*/ 204 h 207"/>
                <a:gd name="T56" fmla="*/ 10 w 45"/>
                <a:gd name="T57" fmla="*/ 207 h 207"/>
                <a:gd name="T58" fmla="*/ 8 w 45"/>
                <a:gd name="T59" fmla="*/ 207 h 207"/>
                <a:gd name="T60" fmla="*/ 7 w 45"/>
                <a:gd name="T61" fmla="*/ 207 h 207"/>
                <a:gd name="T62" fmla="*/ 7 w 45"/>
                <a:gd name="T63" fmla="*/ 207 h 207"/>
                <a:gd name="T64" fmla="*/ 7 w 45"/>
                <a:gd name="T65" fmla="*/ 207 h 207"/>
                <a:gd name="T66" fmla="*/ 3 w 45"/>
                <a:gd name="T67" fmla="*/ 204 h 207"/>
                <a:gd name="T68" fmla="*/ 1 w 45"/>
                <a:gd name="T69" fmla="*/ 205 h 207"/>
                <a:gd name="T70" fmla="*/ 0 w 45"/>
                <a:gd name="T71" fmla="*/ 196 h 207"/>
                <a:gd name="T72" fmla="*/ 2 w 45"/>
                <a:gd name="T73" fmla="*/ 192 h 207"/>
                <a:gd name="T74" fmla="*/ 7 w 45"/>
                <a:gd name="T75" fmla="*/ 183 h 207"/>
                <a:gd name="T76" fmla="*/ 12 w 45"/>
                <a:gd name="T77" fmla="*/ 172 h 207"/>
                <a:gd name="T78" fmla="*/ 16 w 45"/>
                <a:gd name="T79" fmla="*/ 161 h 207"/>
                <a:gd name="T80" fmla="*/ 19 w 45"/>
                <a:gd name="T81" fmla="*/ 151 h 207"/>
                <a:gd name="T82" fmla="*/ 22 w 45"/>
                <a:gd name="T83" fmla="*/ 136 h 207"/>
                <a:gd name="T84" fmla="*/ 26 w 45"/>
                <a:gd name="T85" fmla="*/ 119 h 207"/>
                <a:gd name="T86" fmla="*/ 29 w 45"/>
                <a:gd name="T87" fmla="*/ 101 h 207"/>
                <a:gd name="T88" fmla="*/ 30 w 45"/>
                <a:gd name="T89" fmla="*/ 82 h 207"/>
                <a:gd name="T90" fmla="*/ 30 w 45"/>
                <a:gd name="T91" fmla="*/ 59 h 207"/>
                <a:gd name="T92" fmla="*/ 28 w 45"/>
                <a:gd name="T93" fmla="*/ 36 h 207"/>
                <a:gd name="T94" fmla="*/ 24 w 45"/>
                <a:gd name="T95" fmla="*/ 16 h 207"/>
                <a:gd name="T96" fmla="*/ 22 w 45"/>
                <a:gd name="T97" fmla="*/ 4 h 207"/>
                <a:gd name="T98" fmla="*/ 22 w 45"/>
                <a:gd name="T99" fmla="*/ 3 h 207"/>
                <a:gd name="T100" fmla="*/ 23 w 45"/>
                <a:gd name="T101" fmla="*/ 7 h 207"/>
                <a:gd name="T102" fmla="*/ 24 w 45"/>
                <a:gd name="T103" fmla="*/ 9 h 207"/>
                <a:gd name="T104" fmla="*/ 26 w 45"/>
                <a:gd name="T105" fmla="*/ 5 h 207"/>
                <a:gd name="T106" fmla="*/ 24 w 45"/>
                <a:gd name="T107" fmla="*/ 1 h 207"/>
                <a:gd name="T108" fmla="*/ 29 w 45"/>
                <a:gd name="T109" fmla="*/ 2 h 20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5"/>
                <a:gd name="T166" fmla="*/ 0 h 207"/>
                <a:gd name="T167" fmla="*/ 45 w 45"/>
                <a:gd name="T168" fmla="*/ 207 h 20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5" h="207">
                  <a:moveTo>
                    <a:pt x="29" y="2"/>
                  </a:moveTo>
                  <a:lnTo>
                    <a:pt x="29" y="2"/>
                  </a:lnTo>
                  <a:lnTo>
                    <a:pt x="29" y="1"/>
                  </a:lnTo>
                  <a:lnTo>
                    <a:pt x="29" y="0"/>
                  </a:lnTo>
                  <a:lnTo>
                    <a:pt x="30" y="0"/>
                  </a:lnTo>
                  <a:lnTo>
                    <a:pt x="31" y="1"/>
                  </a:lnTo>
                  <a:lnTo>
                    <a:pt x="33" y="3"/>
                  </a:lnTo>
                  <a:lnTo>
                    <a:pt x="34" y="4"/>
                  </a:lnTo>
                  <a:lnTo>
                    <a:pt x="35" y="5"/>
                  </a:lnTo>
                  <a:lnTo>
                    <a:pt x="36" y="10"/>
                  </a:lnTo>
                  <a:lnTo>
                    <a:pt x="39" y="20"/>
                  </a:lnTo>
                  <a:lnTo>
                    <a:pt x="41" y="31"/>
                  </a:lnTo>
                  <a:lnTo>
                    <a:pt x="42" y="38"/>
                  </a:lnTo>
                  <a:lnTo>
                    <a:pt x="43" y="44"/>
                  </a:lnTo>
                  <a:lnTo>
                    <a:pt x="44" y="55"/>
                  </a:lnTo>
                  <a:lnTo>
                    <a:pt x="45" y="70"/>
                  </a:lnTo>
                  <a:lnTo>
                    <a:pt x="45" y="83"/>
                  </a:lnTo>
                  <a:lnTo>
                    <a:pt x="44" y="97"/>
                  </a:lnTo>
                  <a:lnTo>
                    <a:pt x="43" y="115"/>
                  </a:lnTo>
                  <a:lnTo>
                    <a:pt x="41" y="130"/>
                  </a:lnTo>
                  <a:lnTo>
                    <a:pt x="39" y="141"/>
                  </a:lnTo>
                  <a:lnTo>
                    <a:pt x="35" y="152"/>
                  </a:lnTo>
                  <a:lnTo>
                    <a:pt x="29" y="168"/>
                  </a:lnTo>
                  <a:lnTo>
                    <a:pt x="24" y="181"/>
                  </a:lnTo>
                  <a:lnTo>
                    <a:pt x="21" y="188"/>
                  </a:lnTo>
                  <a:lnTo>
                    <a:pt x="19" y="192"/>
                  </a:lnTo>
                  <a:lnTo>
                    <a:pt x="16" y="198"/>
                  </a:lnTo>
                  <a:lnTo>
                    <a:pt x="12" y="204"/>
                  </a:lnTo>
                  <a:lnTo>
                    <a:pt x="10" y="207"/>
                  </a:lnTo>
                  <a:lnTo>
                    <a:pt x="8" y="207"/>
                  </a:lnTo>
                  <a:lnTo>
                    <a:pt x="7" y="207"/>
                  </a:lnTo>
                  <a:lnTo>
                    <a:pt x="3" y="204"/>
                  </a:lnTo>
                  <a:lnTo>
                    <a:pt x="1" y="205"/>
                  </a:lnTo>
                  <a:lnTo>
                    <a:pt x="0" y="196"/>
                  </a:lnTo>
                  <a:lnTo>
                    <a:pt x="2" y="192"/>
                  </a:lnTo>
                  <a:lnTo>
                    <a:pt x="7" y="183"/>
                  </a:lnTo>
                  <a:lnTo>
                    <a:pt x="12" y="172"/>
                  </a:lnTo>
                  <a:lnTo>
                    <a:pt x="16" y="161"/>
                  </a:lnTo>
                  <a:lnTo>
                    <a:pt x="19" y="151"/>
                  </a:lnTo>
                  <a:lnTo>
                    <a:pt x="22" y="136"/>
                  </a:lnTo>
                  <a:lnTo>
                    <a:pt x="26" y="119"/>
                  </a:lnTo>
                  <a:lnTo>
                    <a:pt x="29" y="101"/>
                  </a:lnTo>
                  <a:lnTo>
                    <a:pt x="30" y="82"/>
                  </a:lnTo>
                  <a:lnTo>
                    <a:pt x="30" y="59"/>
                  </a:lnTo>
                  <a:lnTo>
                    <a:pt x="28" y="36"/>
                  </a:lnTo>
                  <a:lnTo>
                    <a:pt x="24" y="16"/>
                  </a:lnTo>
                  <a:lnTo>
                    <a:pt x="22" y="4"/>
                  </a:lnTo>
                  <a:lnTo>
                    <a:pt x="22" y="3"/>
                  </a:lnTo>
                  <a:lnTo>
                    <a:pt x="23" y="7"/>
                  </a:lnTo>
                  <a:lnTo>
                    <a:pt x="24" y="9"/>
                  </a:lnTo>
                  <a:lnTo>
                    <a:pt x="26" y="5"/>
                  </a:lnTo>
                  <a:lnTo>
                    <a:pt x="24" y="1"/>
                  </a:lnTo>
                  <a:lnTo>
                    <a:pt x="29" y="2"/>
                  </a:lnTo>
                  <a:close/>
                </a:path>
              </a:pathLst>
            </a:custGeom>
            <a:solidFill>
              <a:srgbClr val="000000"/>
            </a:solidFill>
            <a:ln w="9525">
              <a:noFill/>
              <a:round/>
              <a:headEnd/>
              <a:tailEnd/>
            </a:ln>
          </p:spPr>
          <p:txBody>
            <a:bodyPr/>
            <a:lstStyle/>
            <a:p>
              <a:endParaRPr lang="ar-SA"/>
            </a:p>
          </p:txBody>
        </p:sp>
        <p:sp>
          <p:nvSpPr>
            <p:cNvPr id="26" name="Freeform 86"/>
            <p:cNvSpPr>
              <a:spLocks/>
            </p:cNvSpPr>
            <p:nvPr/>
          </p:nvSpPr>
          <p:spPr bwMode="auto">
            <a:xfrm>
              <a:off x="3669" y="1632"/>
              <a:ext cx="345" cy="462"/>
            </a:xfrm>
            <a:custGeom>
              <a:avLst/>
              <a:gdLst>
                <a:gd name="T0" fmla="*/ 341 w 345"/>
                <a:gd name="T1" fmla="*/ 224 h 462"/>
                <a:gd name="T2" fmla="*/ 316 w 345"/>
                <a:gd name="T3" fmla="*/ 229 h 462"/>
                <a:gd name="T4" fmla="*/ 279 w 345"/>
                <a:gd name="T5" fmla="*/ 237 h 462"/>
                <a:gd name="T6" fmla="*/ 244 w 345"/>
                <a:gd name="T7" fmla="*/ 245 h 462"/>
                <a:gd name="T8" fmla="*/ 223 w 345"/>
                <a:gd name="T9" fmla="*/ 251 h 462"/>
                <a:gd name="T10" fmla="*/ 205 w 345"/>
                <a:gd name="T11" fmla="*/ 257 h 462"/>
                <a:gd name="T12" fmla="*/ 185 w 345"/>
                <a:gd name="T13" fmla="*/ 263 h 462"/>
                <a:gd name="T14" fmla="*/ 166 w 345"/>
                <a:gd name="T15" fmla="*/ 271 h 462"/>
                <a:gd name="T16" fmla="*/ 144 w 345"/>
                <a:gd name="T17" fmla="*/ 282 h 462"/>
                <a:gd name="T18" fmla="*/ 120 w 345"/>
                <a:gd name="T19" fmla="*/ 296 h 462"/>
                <a:gd name="T20" fmla="*/ 95 w 345"/>
                <a:gd name="T21" fmla="*/ 315 h 462"/>
                <a:gd name="T22" fmla="*/ 67 w 345"/>
                <a:gd name="T23" fmla="*/ 341 h 462"/>
                <a:gd name="T24" fmla="*/ 42 w 345"/>
                <a:gd name="T25" fmla="*/ 366 h 462"/>
                <a:gd name="T26" fmla="*/ 34 w 345"/>
                <a:gd name="T27" fmla="*/ 378 h 462"/>
                <a:gd name="T28" fmla="*/ 38 w 345"/>
                <a:gd name="T29" fmla="*/ 353 h 462"/>
                <a:gd name="T30" fmla="*/ 57 w 345"/>
                <a:gd name="T31" fmla="*/ 225 h 462"/>
                <a:gd name="T32" fmla="*/ 62 w 345"/>
                <a:gd name="T33" fmla="*/ 161 h 462"/>
                <a:gd name="T34" fmla="*/ 56 w 345"/>
                <a:gd name="T35" fmla="*/ 66 h 462"/>
                <a:gd name="T36" fmla="*/ 41 w 345"/>
                <a:gd name="T37" fmla="*/ 22 h 462"/>
                <a:gd name="T38" fmla="*/ 36 w 345"/>
                <a:gd name="T39" fmla="*/ 15 h 462"/>
                <a:gd name="T40" fmla="*/ 33 w 345"/>
                <a:gd name="T41" fmla="*/ 12 h 462"/>
                <a:gd name="T42" fmla="*/ 30 w 345"/>
                <a:gd name="T43" fmla="*/ 10 h 462"/>
                <a:gd name="T44" fmla="*/ 22 w 345"/>
                <a:gd name="T45" fmla="*/ 0 h 462"/>
                <a:gd name="T46" fmla="*/ 24 w 345"/>
                <a:gd name="T47" fmla="*/ 3 h 462"/>
                <a:gd name="T48" fmla="*/ 25 w 345"/>
                <a:gd name="T49" fmla="*/ 8 h 462"/>
                <a:gd name="T50" fmla="*/ 22 w 345"/>
                <a:gd name="T51" fmla="*/ 7 h 462"/>
                <a:gd name="T52" fmla="*/ 20 w 345"/>
                <a:gd name="T53" fmla="*/ 6 h 462"/>
                <a:gd name="T54" fmla="*/ 25 w 345"/>
                <a:gd name="T55" fmla="*/ 15 h 462"/>
                <a:gd name="T56" fmla="*/ 38 w 345"/>
                <a:gd name="T57" fmla="*/ 54 h 462"/>
                <a:gd name="T58" fmla="*/ 45 w 345"/>
                <a:gd name="T59" fmla="*/ 116 h 462"/>
                <a:gd name="T60" fmla="*/ 44 w 345"/>
                <a:gd name="T61" fmla="*/ 187 h 462"/>
                <a:gd name="T62" fmla="*/ 42 w 345"/>
                <a:gd name="T63" fmla="*/ 215 h 462"/>
                <a:gd name="T64" fmla="*/ 36 w 345"/>
                <a:gd name="T65" fmla="*/ 261 h 462"/>
                <a:gd name="T66" fmla="*/ 28 w 345"/>
                <a:gd name="T67" fmla="*/ 324 h 462"/>
                <a:gd name="T68" fmla="*/ 17 w 345"/>
                <a:gd name="T69" fmla="*/ 383 h 462"/>
                <a:gd name="T70" fmla="*/ 4 w 345"/>
                <a:gd name="T71" fmla="*/ 431 h 462"/>
                <a:gd name="T72" fmla="*/ 0 w 345"/>
                <a:gd name="T73" fmla="*/ 455 h 462"/>
                <a:gd name="T74" fmla="*/ 2 w 345"/>
                <a:gd name="T75" fmla="*/ 458 h 462"/>
                <a:gd name="T76" fmla="*/ 11 w 345"/>
                <a:gd name="T77" fmla="*/ 462 h 462"/>
                <a:gd name="T78" fmla="*/ 16 w 345"/>
                <a:gd name="T79" fmla="*/ 456 h 462"/>
                <a:gd name="T80" fmla="*/ 20 w 345"/>
                <a:gd name="T81" fmla="*/ 441 h 462"/>
                <a:gd name="T82" fmla="*/ 26 w 345"/>
                <a:gd name="T83" fmla="*/ 419 h 462"/>
                <a:gd name="T84" fmla="*/ 39 w 345"/>
                <a:gd name="T85" fmla="*/ 397 h 462"/>
                <a:gd name="T86" fmla="*/ 52 w 345"/>
                <a:gd name="T87" fmla="*/ 383 h 462"/>
                <a:gd name="T88" fmla="*/ 63 w 345"/>
                <a:gd name="T89" fmla="*/ 369 h 462"/>
                <a:gd name="T90" fmla="*/ 79 w 345"/>
                <a:gd name="T91" fmla="*/ 352 h 462"/>
                <a:gd name="T92" fmla="*/ 101 w 345"/>
                <a:gd name="T93" fmla="*/ 332 h 462"/>
                <a:gd name="T94" fmla="*/ 131 w 345"/>
                <a:gd name="T95" fmla="*/ 310 h 462"/>
                <a:gd name="T96" fmla="*/ 171 w 345"/>
                <a:gd name="T97" fmla="*/ 287 h 462"/>
                <a:gd name="T98" fmla="*/ 223 w 345"/>
                <a:gd name="T99" fmla="*/ 263 h 462"/>
                <a:gd name="T100" fmla="*/ 288 w 345"/>
                <a:gd name="T101" fmla="*/ 241 h 462"/>
                <a:gd name="T102" fmla="*/ 334 w 345"/>
                <a:gd name="T103" fmla="*/ 230 h 462"/>
                <a:gd name="T104" fmla="*/ 343 w 345"/>
                <a:gd name="T105" fmla="*/ 227 h 462"/>
                <a:gd name="T106" fmla="*/ 345 w 345"/>
                <a:gd name="T107" fmla="*/ 227 h 462"/>
                <a:gd name="T108" fmla="*/ 345 w 345"/>
                <a:gd name="T109" fmla="*/ 225 h 46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45"/>
                <a:gd name="T166" fmla="*/ 0 h 462"/>
                <a:gd name="T167" fmla="*/ 345 w 345"/>
                <a:gd name="T168" fmla="*/ 462 h 46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45" h="462">
                  <a:moveTo>
                    <a:pt x="345" y="223"/>
                  </a:moveTo>
                  <a:lnTo>
                    <a:pt x="341" y="224"/>
                  </a:lnTo>
                  <a:lnTo>
                    <a:pt x="331" y="226"/>
                  </a:lnTo>
                  <a:lnTo>
                    <a:pt x="316" y="229"/>
                  </a:lnTo>
                  <a:lnTo>
                    <a:pt x="298" y="232"/>
                  </a:lnTo>
                  <a:lnTo>
                    <a:pt x="279" y="237"/>
                  </a:lnTo>
                  <a:lnTo>
                    <a:pt x="260" y="241"/>
                  </a:lnTo>
                  <a:lnTo>
                    <a:pt x="244" y="245"/>
                  </a:lnTo>
                  <a:lnTo>
                    <a:pt x="232" y="248"/>
                  </a:lnTo>
                  <a:lnTo>
                    <a:pt x="223" y="251"/>
                  </a:lnTo>
                  <a:lnTo>
                    <a:pt x="214" y="254"/>
                  </a:lnTo>
                  <a:lnTo>
                    <a:pt x="205" y="257"/>
                  </a:lnTo>
                  <a:lnTo>
                    <a:pt x="195" y="259"/>
                  </a:lnTo>
                  <a:lnTo>
                    <a:pt x="185" y="263"/>
                  </a:lnTo>
                  <a:lnTo>
                    <a:pt x="176" y="266"/>
                  </a:lnTo>
                  <a:lnTo>
                    <a:pt x="166" y="271"/>
                  </a:lnTo>
                  <a:lnTo>
                    <a:pt x="155" y="276"/>
                  </a:lnTo>
                  <a:lnTo>
                    <a:pt x="144" y="282"/>
                  </a:lnTo>
                  <a:lnTo>
                    <a:pt x="132" y="289"/>
                  </a:lnTo>
                  <a:lnTo>
                    <a:pt x="120" y="296"/>
                  </a:lnTo>
                  <a:lnTo>
                    <a:pt x="108" y="305"/>
                  </a:lnTo>
                  <a:lnTo>
                    <a:pt x="95" y="315"/>
                  </a:lnTo>
                  <a:lnTo>
                    <a:pt x="81" y="328"/>
                  </a:lnTo>
                  <a:lnTo>
                    <a:pt x="67" y="341"/>
                  </a:lnTo>
                  <a:lnTo>
                    <a:pt x="52" y="356"/>
                  </a:lnTo>
                  <a:lnTo>
                    <a:pt x="42" y="366"/>
                  </a:lnTo>
                  <a:lnTo>
                    <a:pt x="36" y="374"/>
                  </a:lnTo>
                  <a:lnTo>
                    <a:pt x="34" y="378"/>
                  </a:lnTo>
                  <a:lnTo>
                    <a:pt x="33" y="381"/>
                  </a:lnTo>
                  <a:lnTo>
                    <a:pt x="38" y="353"/>
                  </a:lnTo>
                  <a:lnTo>
                    <a:pt x="48" y="290"/>
                  </a:lnTo>
                  <a:lnTo>
                    <a:pt x="57" y="225"/>
                  </a:lnTo>
                  <a:lnTo>
                    <a:pt x="61" y="188"/>
                  </a:lnTo>
                  <a:lnTo>
                    <a:pt x="62" y="161"/>
                  </a:lnTo>
                  <a:lnTo>
                    <a:pt x="61" y="116"/>
                  </a:lnTo>
                  <a:lnTo>
                    <a:pt x="56" y="66"/>
                  </a:lnTo>
                  <a:lnTo>
                    <a:pt x="43" y="26"/>
                  </a:lnTo>
                  <a:lnTo>
                    <a:pt x="41" y="22"/>
                  </a:lnTo>
                  <a:lnTo>
                    <a:pt x="39" y="18"/>
                  </a:lnTo>
                  <a:lnTo>
                    <a:pt x="36" y="15"/>
                  </a:lnTo>
                  <a:lnTo>
                    <a:pt x="34" y="13"/>
                  </a:lnTo>
                  <a:lnTo>
                    <a:pt x="33" y="12"/>
                  </a:lnTo>
                  <a:lnTo>
                    <a:pt x="31" y="11"/>
                  </a:lnTo>
                  <a:lnTo>
                    <a:pt x="30" y="10"/>
                  </a:lnTo>
                  <a:lnTo>
                    <a:pt x="22" y="0"/>
                  </a:lnTo>
                  <a:lnTo>
                    <a:pt x="23" y="1"/>
                  </a:lnTo>
                  <a:lnTo>
                    <a:pt x="24" y="3"/>
                  </a:lnTo>
                  <a:lnTo>
                    <a:pt x="25" y="7"/>
                  </a:lnTo>
                  <a:lnTo>
                    <a:pt x="25" y="8"/>
                  </a:lnTo>
                  <a:lnTo>
                    <a:pt x="24" y="8"/>
                  </a:lnTo>
                  <a:lnTo>
                    <a:pt x="22" y="7"/>
                  </a:lnTo>
                  <a:lnTo>
                    <a:pt x="21" y="6"/>
                  </a:lnTo>
                  <a:lnTo>
                    <a:pt x="20" y="6"/>
                  </a:lnTo>
                  <a:lnTo>
                    <a:pt x="22" y="9"/>
                  </a:lnTo>
                  <a:lnTo>
                    <a:pt x="25" y="15"/>
                  </a:lnTo>
                  <a:lnTo>
                    <a:pt x="30" y="32"/>
                  </a:lnTo>
                  <a:lnTo>
                    <a:pt x="38" y="54"/>
                  </a:lnTo>
                  <a:lnTo>
                    <a:pt x="42" y="78"/>
                  </a:lnTo>
                  <a:lnTo>
                    <a:pt x="45" y="116"/>
                  </a:lnTo>
                  <a:lnTo>
                    <a:pt x="45" y="154"/>
                  </a:lnTo>
                  <a:lnTo>
                    <a:pt x="44" y="187"/>
                  </a:lnTo>
                  <a:lnTo>
                    <a:pt x="43" y="205"/>
                  </a:lnTo>
                  <a:lnTo>
                    <a:pt x="42" y="215"/>
                  </a:lnTo>
                  <a:lnTo>
                    <a:pt x="40" y="235"/>
                  </a:lnTo>
                  <a:lnTo>
                    <a:pt x="36" y="261"/>
                  </a:lnTo>
                  <a:lnTo>
                    <a:pt x="32" y="292"/>
                  </a:lnTo>
                  <a:lnTo>
                    <a:pt x="28" y="324"/>
                  </a:lnTo>
                  <a:lnTo>
                    <a:pt x="23" y="356"/>
                  </a:lnTo>
                  <a:lnTo>
                    <a:pt x="17" y="383"/>
                  </a:lnTo>
                  <a:lnTo>
                    <a:pt x="12" y="404"/>
                  </a:lnTo>
                  <a:lnTo>
                    <a:pt x="4" y="431"/>
                  </a:lnTo>
                  <a:lnTo>
                    <a:pt x="1" y="447"/>
                  </a:lnTo>
                  <a:lnTo>
                    <a:pt x="0" y="455"/>
                  </a:lnTo>
                  <a:lnTo>
                    <a:pt x="0" y="457"/>
                  </a:lnTo>
                  <a:lnTo>
                    <a:pt x="2" y="458"/>
                  </a:lnTo>
                  <a:lnTo>
                    <a:pt x="6" y="461"/>
                  </a:lnTo>
                  <a:lnTo>
                    <a:pt x="11" y="462"/>
                  </a:lnTo>
                  <a:lnTo>
                    <a:pt x="15" y="460"/>
                  </a:lnTo>
                  <a:lnTo>
                    <a:pt x="16" y="456"/>
                  </a:lnTo>
                  <a:lnTo>
                    <a:pt x="18" y="450"/>
                  </a:lnTo>
                  <a:lnTo>
                    <a:pt x="20" y="441"/>
                  </a:lnTo>
                  <a:lnTo>
                    <a:pt x="22" y="430"/>
                  </a:lnTo>
                  <a:lnTo>
                    <a:pt x="26" y="419"/>
                  </a:lnTo>
                  <a:lnTo>
                    <a:pt x="31" y="408"/>
                  </a:lnTo>
                  <a:lnTo>
                    <a:pt x="39" y="397"/>
                  </a:lnTo>
                  <a:lnTo>
                    <a:pt x="47" y="388"/>
                  </a:lnTo>
                  <a:lnTo>
                    <a:pt x="52" y="383"/>
                  </a:lnTo>
                  <a:lnTo>
                    <a:pt x="57" y="376"/>
                  </a:lnTo>
                  <a:lnTo>
                    <a:pt x="63" y="369"/>
                  </a:lnTo>
                  <a:lnTo>
                    <a:pt x="70" y="361"/>
                  </a:lnTo>
                  <a:lnTo>
                    <a:pt x="79" y="352"/>
                  </a:lnTo>
                  <a:lnTo>
                    <a:pt x="89" y="342"/>
                  </a:lnTo>
                  <a:lnTo>
                    <a:pt x="101" y="332"/>
                  </a:lnTo>
                  <a:lnTo>
                    <a:pt x="115" y="321"/>
                  </a:lnTo>
                  <a:lnTo>
                    <a:pt x="131" y="310"/>
                  </a:lnTo>
                  <a:lnTo>
                    <a:pt x="150" y="298"/>
                  </a:lnTo>
                  <a:lnTo>
                    <a:pt x="171" y="287"/>
                  </a:lnTo>
                  <a:lnTo>
                    <a:pt x="195" y="276"/>
                  </a:lnTo>
                  <a:lnTo>
                    <a:pt x="223" y="263"/>
                  </a:lnTo>
                  <a:lnTo>
                    <a:pt x="254" y="252"/>
                  </a:lnTo>
                  <a:lnTo>
                    <a:pt x="288" y="241"/>
                  </a:lnTo>
                  <a:lnTo>
                    <a:pt x="327" y="231"/>
                  </a:lnTo>
                  <a:lnTo>
                    <a:pt x="334" y="230"/>
                  </a:lnTo>
                  <a:lnTo>
                    <a:pt x="339" y="228"/>
                  </a:lnTo>
                  <a:lnTo>
                    <a:pt x="343" y="227"/>
                  </a:lnTo>
                  <a:lnTo>
                    <a:pt x="345" y="227"/>
                  </a:lnTo>
                  <a:lnTo>
                    <a:pt x="345" y="226"/>
                  </a:lnTo>
                  <a:lnTo>
                    <a:pt x="345" y="225"/>
                  </a:lnTo>
                  <a:lnTo>
                    <a:pt x="345" y="223"/>
                  </a:lnTo>
                  <a:close/>
                </a:path>
              </a:pathLst>
            </a:custGeom>
            <a:solidFill>
              <a:schemeClr val="folHlink"/>
            </a:solidFill>
            <a:ln w="9525">
              <a:noFill/>
              <a:round/>
              <a:headEnd/>
              <a:tailEnd/>
            </a:ln>
          </p:spPr>
          <p:txBody>
            <a:bodyPr/>
            <a:lstStyle/>
            <a:p>
              <a:endParaRPr lang="ar-SA"/>
            </a:p>
          </p:txBody>
        </p:sp>
        <p:sp>
          <p:nvSpPr>
            <p:cNvPr id="27" name="Freeform 87"/>
            <p:cNvSpPr>
              <a:spLocks/>
            </p:cNvSpPr>
            <p:nvPr/>
          </p:nvSpPr>
          <p:spPr bwMode="auto">
            <a:xfrm>
              <a:off x="3360" y="1233"/>
              <a:ext cx="306" cy="541"/>
            </a:xfrm>
            <a:custGeom>
              <a:avLst/>
              <a:gdLst>
                <a:gd name="T0" fmla="*/ 2 w 306"/>
                <a:gd name="T1" fmla="*/ 51 h 541"/>
                <a:gd name="T2" fmla="*/ 0 w 306"/>
                <a:gd name="T3" fmla="*/ 95 h 541"/>
                <a:gd name="T4" fmla="*/ 1 w 306"/>
                <a:gd name="T5" fmla="*/ 161 h 541"/>
                <a:gd name="T6" fmla="*/ 4 w 306"/>
                <a:gd name="T7" fmla="*/ 229 h 541"/>
                <a:gd name="T8" fmla="*/ 11 w 306"/>
                <a:gd name="T9" fmla="*/ 277 h 541"/>
                <a:gd name="T10" fmla="*/ 29 w 306"/>
                <a:gd name="T11" fmla="*/ 328 h 541"/>
                <a:gd name="T12" fmla="*/ 48 w 306"/>
                <a:gd name="T13" fmla="*/ 373 h 541"/>
                <a:gd name="T14" fmla="*/ 69 w 306"/>
                <a:gd name="T15" fmla="*/ 411 h 541"/>
                <a:gd name="T16" fmla="*/ 92 w 306"/>
                <a:gd name="T17" fmla="*/ 442 h 541"/>
                <a:gd name="T18" fmla="*/ 115 w 306"/>
                <a:gd name="T19" fmla="*/ 468 h 541"/>
                <a:gd name="T20" fmla="*/ 140 w 306"/>
                <a:gd name="T21" fmla="*/ 489 h 541"/>
                <a:gd name="T22" fmla="*/ 164 w 306"/>
                <a:gd name="T23" fmla="*/ 505 h 541"/>
                <a:gd name="T24" fmla="*/ 188 w 306"/>
                <a:gd name="T25" fmla="*/ 518 h 541"/>
                <a:gd name="T26" fmla="*/ 210 w 306"/>
                <a:gd name="T27" fmla="*/ 527 h 541"/>
                <a:gd name="T28" fmla="*/ 231 w 306"/>
                <a:gd name="T29" fmla="*/ 533 h 541"/>
                <a:gd name="T30" fmla="*/ 251 w 306"/>
                <a:gd name="T31" fmla="*/ 537 h 541"/>
                <a:gd name="T32" fmla="*/ 268 w 306"/>
                <a:gd name="T33" fmla="*/ 539 h 541"/>
                <a:gd name="T34" fmla="*/ 282 w 306"/>
                <a:gd name="T35" fmla="*/ 540 h 541"/>
                <a:gd name="T36" fmla="*/ 294 w 306"/>
                <a:gd name="T37" fmla="*/ 541 h 541"/>
                <a:gd name="T38" fmla="*/ 302 w 306"/>
                <a:gd name="T39" fmla="*/ 541 h 541"/>
                <a:gd name="T40" fmla="*/ 306 w 306"/>
                <a:gd name="T41" fmla="*/ 541 h 541"/>
                <a:gd name="T42" fmla="*/ 305 w 306"/>
                <a:gd name="T43" fmla="*/ 537 h 541"/>
                <a:gd name="T44" fmla="*/ 299 w 306"/>
                <a:gd name="T45" fmla="*/ 528 h 541"/>
                <a:gd name="T46" fmla="*/ 289 w 306"/>
                <a:gd name="T47" fmla="*/ 514 h 541"/>
                <a:gd name="T48" fmla="*/ 280 w 306"/>
                <a:gd name="T49" fmla="*/ 496 h 541"/>
                <a:gd name="T50" fmla="*/ 269 w 306"/>
                <a:gd name="T51" fmla="*/ 479 h 541"/>
                <a:gd name="T52" fmla="*/ 260 w 306"/>
                <a:gd name="T53" fmla="*/ 463 h 541"/>
                <a:gd name="T54" fmla="*/ 254 w 306"/>
                <a:gd name="T55" fmla="*/ 449 h 541"/>
                <a:gd name="T56" fmla="*/ 251 w 306"/>
                <a:gd name="T57" fmla="*/ 440 h 541"/>
                <a:gd name="T58" fmla="*/ 248 w 306"/>
                <a:gd name="T59" fmla="*/ 436 h 541"/>
                <a:gd name="T60" fmla="*/ 242 w 306"/>
                <a:gd name="T61" fmla="*/ 433 h 541"/>
                <a:gd name="T62" fmla="*/ 232 w 306"/>
                <a:gd name="T63" fmla="*/ 429 h 541"/>
                <a:gd name="T64" fmla="*/ 220 w 306"/>
                <a:gd name="T65" fmla="*/ 425 h 541"/>
                <a:gd name="T66" fmla="*/ 205 w 306"/>
                <a:gd name="T67" fmla="*/ 418 h 541"/>
                <a:gd name="T68" fmla="*/ 188 w 306"/>
                <a:gd name="T69" fmla="*/ 408 h 541"/>
                <a:gd name="T70" fmla="*/ 169 w 306"/>
                <a:gd name="T71" fmla="*/ 392 h 541"/>
                <a:gd name="T72" fmla="*/ 149 w 306"/>
                <a:gd name="T73" fmla="*/ 371 h 541"/>
                <a:gd name="T74" fmla="*/ 105 w 306"/>
                <a:gd name="T75" fmla="*/ 313 h 541"/>
                <a:gd name="T76" fmla="*/ 71 w 306"/>
                <a:gd name="T77" fmla="*/ 258 h 541"/>
                <a:gd name="T78" fmla="*/ 46 w 306"/>
                <a:gd name="T79" fmla="*/ 206 h 541"/>
                <a:gd name="T80" fmla="*/ 30 w 306"/>
                <a:gd name="T81" fmla="*/ 158 h 541"/>
                <a:gd name="T82" fmla="*/ 18 w 306"/>
                <a:gd name="T83" fmla="*/ 113 h 541"/>
                <a:gd name="T84" fmla="*/ 12 w 306"/>
                <a:gd name="T85" fmla="*/ 72 h 541"/>
                <a:gd name="T86" fmla="*/ 8 w 306"/>
                <a:gd name="T87" fmla="*/ 35 h 541"/>
                <a:gd name="T88" fmla="*/ 6 w 306"/>
                <a:gd name="T89" fmla="*/ 0 h 541"/>
                <a:gd name="T90" fmla="*/ 1 w 306"/>
                <a:gd name="T91" fmla="*/ 6 h 541"/>
                <a:gd name="T92" fmla="*/ 1 w 306"/>
                <a:gd name="T93" fmla="*/ 20 h 541"/>
                <a:gd name="T94" fmla="*/ 2 w 306"/>
                <a:gd name="T95" fmla="*/ 38 h 541"/>
                <a:gd name="T96" fmla="*/ 2 w 306"/>
                <a:gd name="T97" fmla="*/ 51 h 54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06"/>
                <a:gd name="T148" fmla="*/ 0 h 541"/>
                <a:gd name="T149" fmla="*/ 306 w 306"/>
                <a:gd name="T150" fmla="*/ 541 h 54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06" h="541">
                  <a:moveTo>
                    <a:pt x="2" y="51"/>
                  </a:moveTo>
                  <a:lnTo>
                    <a:pt x="0" y="95"/>
                  </a:lnTo>
                  <a:lnTo>
                    <a:pt x="1" y="161"/>
                  </a:lnTo>
                  <a:lnTo>
                    <a:pt x="4" y="229"/>
                  </a:lnTo>
                  <a:lnTo>
                    <a:pt x="11" y="277"/>
                  </a:lnTo>
                  <a:lnTo>
                    <a:pt x="29" y="328"/>
                  </a:lnTo>
                  <a:lnTo>
                    <a:pt x="48" y="373"/>
                  </a:lnTo>
                  <a:lnTo>
                    <a:pt x="69" y="411"/>
                  </a:lnTo>
                  <a:lnTo>
                    <a:pt x="92" y="442"/>
                  </a:lnTo>
                  <a:lnTo>
                    <a:pt x="115" y="468"/>
                  </a:lnTo>
                  <a:lnTo>
                    <a:pt x="140" y="489"/>
                  </a:lnTo>
                  <a:lnTo>
                    <a:pt x="164" y="505"/>
                  </a:lnTo>
                  <a:lnTo>
                    <a:pt x="188" y="518"/>
                  </a:lnTo>
                  <a:lnTo>
                    <a:pt x="210" y="527"/>
                  </a:lnTo>
                  <a:lnTo>
                    <a:pt x="231" y="533"/>
                  </a:lnTo>
                  <a:lnTo>
                    <a:pt x="251" y="537"/>
                  </a:lnTo>
                  <a:lnTo>
                    <a:pt x="268" y="539"/>
                  </a:lnTo>
                  <a:lnTo>
                    <a:pt x="282" y="540"/>
                  </a:lnTo>
                  <a:lnTo>
                    <a:pt x="294" y="541"/>
                  </a:lnTo>
                  <a:lnTo>
                    <a:pt x="302" y="541"/>
                  </a:lnTo>
                  <a:lnTo>
                    <a:pt x="306" y="541"/>
                  </a:lnTo>
                  <a:lnTo>
                    <a:pt x="305" y="537"/>
                  </a:lnTo>
                  <a:lnTo>
                    <a:pt x="299" y="528"/>
                  </a:lnTo>
                  <a:lnTo>
                    <a:pt x="289" y="514"/>
                  </a:lnTo>
                  <a:lnTo>
                    <a:pt x="280" y="496"/>
                  </a:lnTo>
                  <a:lnTo>
                    <a:pt x="269" y="479"/>
                  </a:lnTo>
                  <a:lnTo>
                    <a:pt x="260" y="463"/>
                  </a:lnTo>
                  <a:lnTo>
                    <a:pt x="254" y="449"/>
                  </a:lnTo>
                  <a:lnTo>
                    <a:pt x="251" y="440"/>
                  </a:lnTo>
                  <a:lnTo>
                    <a:pt x="248" y="436"/>
                  </a:lnTo>
                  <a:lnTo>
                    <a:pt x="242" y="433"/>
                  </a:lnTo>
                  <a:lnTo>
                    <a:pt x="232" y="429"/>
                  </a:lnTo>
                  <a:lnTo>
                    <a:pt x="220" y="425"/>
                  </a:lnTo>
                  <a:lnTo>
                    <a:pt x="205" y="418"/>
                  </a:lnTo>
                  <a:lnTo>
                    <a:pt x="188" y="408"/>
                  </a:lnTo>
                  <a:lnTo>
                    <a:pt x="169" y="392"/>
                  </a:lnTo>
                  <a:lnTo>
                    <a:pt x="149" y="371"/>
                  </a:lnTo>
                  <a:lnTo>
                    <a:pt x="105" y="313"/>
                  </a:lnTo>
                  <a:lnTo>
                    <a:pt x="71" y="258"/>
                  </a:lnTo>
                  <a:lnTo>
                    <a:pt x="46" y="206"/>
                  </a:lnTo>
                  <a:lnTo>
                    <a:pt x="30" y="158"/>
                  </a:lnTo>
                  <a:lnTo>
                    <a:pt x="18" y="113"/>
                  </a:lnTo>
                  <a:lnTo>
                    <a:pt x="12" y="72"/>
                  </a:lnTo>
                  <a:lnTo>
                    <a:pt x="8" y="35"/>
                  </a:lnTo>
                  <a:lnTo>
                    <a:pt x="6" y="0"/>
                  </a:lnTo>
                  <a:lnTo>
                    <a:pt x="1" y="6"/>
                  </a:lnTo>
                  <a:lnTo>
                    <a:pt x="1" y="20"/>
                  </a:lnTo>
                  <a:lnTo>
                    <a:pt x="2" y="38"/>
                  </a:lnTo>
                  <a:lnTo>
                    <a:pt x="2" y="51"/>
                  </a:lnTo>
                  <a:close/>
                </a:path>
              </a:pathLst>
            </a:custGeom>
            <a:solidFill>
              <a:schemeClr val="folHlink"/>
            </a:solidFill>
            <a:ln w="9525">
              <a:noFill/>
              <a:round/>
              <a:headEnd/>
              <a:tailEnd/>
            </a:ln>
          </p:spPr>
          <p:txBody>
            <a:bodyPr/>
            <a:lstStyle/>
            <a:p>
              <a:endParaRPr lang="ar-SA"/>
            </a:p>
          </p:txBody>
        </p:sp>
        <p:sp>
          <p:nvSpPr>
            <p:cNvPr id="28" name="Freeform 88"/>
            <p:cNvSpPr>
              <a:spLocks/>
            </p:cNvSpPr>
            <p:nvPr/>
          </p:nvSpPr>
          <p:spPr bwMode="auto">
            <a:xfrm>
              <a:off x="3448" y="1371"/>
              <a:ext cx="131" cy="221"/>
            </a:xfrm>
            <a:custGeom>
              <a:avLst/>
              <a:gdLst>
                <a:gd name="T0" fmla="*/ 4 w 131"/>
                <a:gd name="T1" fmla="*/ 3 h 221"/>
                <a:gd name="T2" fmla="*/ 7 w 131"/>
                <a:gd name="T3" fmla="*/ 3 h 221"/>
                <a:gd name="T4" fmla="*/ 11 w 131"/>
                <a:gd name="T5" fmla="*/ 16 h 221"/>
                <a:gd name="T6" fmla="*/ 21 w 131"/>
                <a:gd name="T7" fmla="*/ 55 h 221"/>
                <a:gd name="T8" fmla="*/ 27 w 131"/>
                <a:gd name="T9" fmla="*/ 75 h 221"/>
                <a:gd name="T10" fmla="*/ 36 w 131"/>
                <a:gd name="T11" fmla="*/ 104 h 221"/>
                <a:gd name="T12" fmla="*/ 54 w 131"/>
                <a:gd name="T13" fmla="*/ 145 h 221"/>
                <a:gd name="T14" fmla="*/ 85 w 131"/>
                <a:gd name="T15" fmla="*/ 184 h 221"/>
                <a:gd name="T16" fmla="*/ 114 w 131"/>
                <a:gd name="T17" fmla="*/ 204 h 221"/>
                <a:gd name="T18" fmla="*/ 126 w 131"/>
                <a:gd name="T19" fmla="*/ 210 h 221"/>
                <a:gd name="T20" fmla="*/ 129 w 131"/>
                <a:gd name="T21" fmla="*/ 214 h 221"/>
                <a:gd name="T22" fmla="*/ 130 w 131"/>
                <a:gd name="T23" fmla="*/ 217 h 221"/>
                <a:gd name="T24" fmla="*/ 128 w 131"/>
                <a:gd name="T25" fmla="*/ 219 h 221"/>
                <a:gd name="T26" fmla="*/ 130 w 131"/>
                <a:gd name="T27" fmla="*/ 220 h 221"/>
                <a:gd name="T28" fmla="*/ 131 w 131"/>
                <a:gd name="T29" fmla="*/ 221 h 221"/>
                <a:gd name="T30" fmla="*/ 128 w 131"/>
                <a:gd name="T31" fmla="*/ 221 h 221"/>
                <a:gd name="T32" fmla="*/ 126 w 131"/>
                <a:gd name="T33" fmla="*/ 220 h 221"/>
                <a:gd name="T34" fmla="*/ 123 w 131"/>
                <a:gd name="T35" fmla="*/ 221 h 221"/>
                <a:gd name="T36" fmla="*/ 117 w 131"/>
                <a:gd name="T37" fmla="*/ 221 h 221"/>
                <a:gd name="T38" fmla="*/ 109 w 131"/>
                <a:gd name="T39" fmla="*/ 218 h 221"/>
                <a:gd name="T40" fmla="*/ 93 w 131"/>
                <a:gd name="T41" fmla="*/ 210 h 221"/>
                <a:gd name="T42" fmla="*/ 74 w 131"/>
                <a:gd name="T43" fmla="*/ 196 h 221"/>
                <a:gd name="T44" fmla="*/ 55 w 131"/>
                <a:gd name="T45" fmla="*/ 174 h 221"/>
                <a:gd name="T46" fmla="*/ 42 w 131"/>
                <a:gd name="T47" fmla="*/ 153 h 221"/>
                <a:gd name="T48" fmla="*/ 29 w 131"/>
                <a:gd name="T49" fmla="*/ 129 h 221"/>
                <a:gd name="T50" fmla="*/ 17 w 131"/>
                <a:gd name="T51" fmla="*/ 99 h 221"/>
                <a:gd name="T52" fmla="*/ 7 w 131"/>
                <a:gd name="T53" fmla="*/ 61 h 221"/>
                <a:gd name="T54" fmla="*/ 1 w 131"/>
                <a:gd name="T55" fmla="*/ 22 h 221"/>
                <a:gd name="T56" fmla="*/ 0 w 131"/>
                <a:gd name="T57" fmla="*/ 9 h 221"/>
                <a:gd name="T58" fmla="*/ 1 w 131"/>
                <a:gd name="T59" fmla="*/ 9 h 221"/>
                <a:gd name="T60" fmla="*/ 2 w 131"/>
                <a:gd name="T61" fmla="*/ 7 h 221"/>
                <a:gd name="T62" fmla="*/ 2 w 131"/>
                <a:gd name="T63" fmla="*/ 3 h 221"/>
                <a:gd name="T64" fmla="*/ 1 w 131"/>
                <a:gd name="T65" fmla="*/ 0 h 2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1"/>
                <a:gd name="T100" fmla="*/ 0 h 221"/>
                <a:gd name="T101" fmla="*/ 131 w 131"/>
                <a:gd name="T102" fmla="*/ 221 h 22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1" h="221">
                  <a:moveTo>
                    <a:pt x="4" y="4"/>
                  </a:moveTo>
                  <a:lnTo>
                    <a:pt x="4" y="3"/>
                  </a:lnTo>
                  <a:lnTo>
                    <a:pt x="5" y="3"/>
                  </a:lnTo>
                  <a:lnTo>
                    <a:pt x="7" y="3"/>
                  </a:lnTo>
                  <a:lnTo>
                    <a:pt x="8" y="5"/>
                  </a:lnTo>
                  <a:lnTo>
                    <a:pt x="11" y="16"/>
                  </a:lnTo>
                  <a:lnTo>
                    <a:pt x="15" y="34"/>
                  </a:lnTo>
                  <a:lnTo>
                    <a:pt x="21" y="55"/>
                  </a:lnTo>
                  <a:lnTo>
                    <a:pt x="25" y="68"/>
                  </a:lnTo>
                  <a:lnTo>
                    <a:pt x="27" y="75"/>
                  </a:lnTo>
                  <a:lnTo>
                    <a:pt x="30" y="87"/>
                  </a:lnTo>
                  <a:lnTo>
                    <a:pt x="36" y="104"/>
                  </a:lnTo>
                  <a:lnTo>
                    <a:pt x="43" y="124"/>
                  </a:lnTo>
                  <a:lnTo>
                    <a:pt x="54" y="145"/>
                  </a:lnTo>
                  <a:lnTo>
                    <a:pt x="68" y="166"/>
                  </a:lnTo>
                  <a:lnTo>
                    <a:pt x="85" y="184"/>
                  </a:lnTo>
                  <a:lnTo>
                    <a:pt x="107" y="200"/>
                  </a:lnTo>
                  <a:lnTo>
                    <a:pt x="114" y="204"/>
                  </a:lnTo>
                  <a:lnTo>
                    <a:pt x="121" y="207"/>
                  </a:lnTo>
                  <a:lnTo>
                    <a:pt x="126" y="210"/>
                  </a:lnTo>
                  <a:lnTo>
                    <a:pt x="128" y="213"/>
                  </a:lnTo>
                  <a:lnTo>
                    <a:pt x="129" y="214"/>
                  </a:lnTo>
                  <a:lnTo>
                    <a:pt x="129" y="216"/>
                  </a:lnTo>
                  <a:lnTo>
                    <a:pt x="130" y="217"/>
                  </a:lnTo>
                  <a:lnTo>
                    <a:pt x="130" y="218"/>
                  </a:lnTo>
                  <a:lnTo>
                    <a:pt x="128" y="219"/>
                  </a:lnTo>
                  <a:lnTo>
                    <a:pt x="129" y="219"/>
                  </a:lnTo>
                  <a:lnTo>
                    <a:pt x="130" y="220"/>
                  </a:lnTo>
                  <a:lnTo>
                    <a:pt x="131" y="220"/>
                  </a:lnTo>
                  <a:lnTo>
                    <a:pt x="131" y="221"/>
                  </a:lnTo>
                  <a:lnTo>
                    <a:pt x="130" y="221"/>
                  </a:lnTo>
                  <a:lnTo>
                    <a:pt x="128" y="221"/>
                  </a:lnTo>
                  <a:lnTo>
                    <a:pt x="127" y="220"/>
                  </a:lnTo>
                  <a:lnTo>
                    <a:pt x="126" y="220"/>
                  </a:lnTo>
                  <a:lnTo>
                    <a:pt x="125" y="220"/>
                  </a:lnTo>
                  <a:lnTo>
                    <a:pt x="123" y="221"/>
                  </a:lnTo>
                  <a:lnTo>
                    <a:pt x="120" y="221"/>
                  </a:lnTo>
                  <a:lnTo>
                    <a:pt x="117" y="221"/>
                  </a:lnTo>
                  <a:lnTo>
                    <a:pt x="114" y="220"/>
                  </a:lnTo>
                  <a:lnTo>
                    <a:pt x="109" y="218"/>
                  </a:lnTo>
                  <a:lnTo>
                    <a:pt x="102" y="215"/>
                  </a:lnTo>
                  <a:lnTo>
                    <a:pt x="93" y="210"/>
                  </a:lnTo>
                  <a:lnTo>
                    <a:pt x="83" y="204"/>
                  </a:lnTo>
                  <a:lnTo>
                    <a:pt x="74" y="196"/>
                  </a:lnTo>
                  <a:lnTo>
                    <a:pt x="64" y="186"/>
                  </a:lnTo>
                  <a:lnTo>
                    <a:pt x="55" y="174"/>
                  </a:lnTo>
                  <a:lnTo>
                    <a:pt x="49" y="165"/>
                  </a:lnTo>
                  <a:lnTo>
                    <a:pt x="42" y="153"/>
                  </a:lnTo>
                  <a:lnTo>
                    <a:pt x="35" y="142"/>
                  </a:lnTo>
                  <a:lnTo>
                    <a:pt x="29" y="129"/>
                  </a:lnTo>
                  <a:lnTo>
                    <a:pt x="23" y="115"/>
                  </a:lnTo>
                  <a:lnTo>
                    <a:pt x="17" y="99"/>
                  </a:lnTo>
                  <a:lnTo>
                    <a:pt x="12" y="81"/>
                  </a:lnTo>
                  <a:lnTo>
                    <a:pt x="7" y="61"/>
                  </a:lnTo>
                  <a:lnTo>
                    <a:pt x="3" y="38"/>
                  </a:lnTo>
                  <a:lnTo>
                    <a:pt x="1" y="22"/>
                  </a:lnTo>
                  <a:lnTo>
                    <a:pt x="0" y="12"/>
                  </a:lnTo>
                  <a:lnTo>
                    <a:pt x="0" y="9"/>
                  </a:lnTo>
                  <a:lnTo>
                    <a:pt x="1" y="9"/>
                  </a:lnTo>
                  <a:lnTo>
                    <a:pt x="2" y="8"/>
                  </a:lnTo>
                  <a:lnTo>
                    <a:pt x="2" y="7"/>
                  </a:lnTo>
                  <a:lnTo>
                    <a:pt x="2" y="5"/>
                  </a:lnTo>
                  <a:lnTo>
                    <a:pt x="2" y="3"/>
                  </a:lnTo>
                  <a:lnTo>
                    <a:pt x="1" y="1"/>
                  </a:lnTo>
                  <a:lnTo>
                    <a:pt x="1" y="0"/>
                  </a:lnTo>
                  <a:lnTo>
                    <a:pt x="4" y="4"/>
                  </a:lnTo>
                  <a:close/>
                </a:path>
              </a:pathLst>
            </a:custGeom>
            <a:solidFill>
              <a:srgbClr val="000000"/>
            </a:solidFill>
            <a:ln w="9525">
              <a:noFill/>
              <a:round/>
              <a:headEnd/>
              <a:tailEnd/>
            </a:ln>
          </p:spPr>
          <p:txBody>
            <a:bodyPr/>
            <a:lstStyle/>
            <a:p>
              <a:endParaRPr lang="ar-SA"/>
            </a:p>
          </p:txBody>
        </p:sp>
        <p:sp>
          <p:nvSpPr>
            <p:cNvPr id="29" name="Freeform 89"/>
            <p:cNvSpPr>
              <a:spLocks/>
            </p:cNvSpPr>
            <p:nvPr/>
          </p:nvSpPr>
          <p:spPr bwMode="auto">
            <a:xfrm>
              <a:off x="3355" y="1266"/>
              <a:ext cx="303" cy="483"/>
            </a:xfrm>
            <a:custGeom>
              <a:avLst/>
              <a:gdLst>
                <a:gd name="T0" fmla="*/ 15 w 303"/>
                <a:gd name="T1" fmla="*/ 14 h 483"/>
                <a:gd name="T2" fmla="*/ 13 w 303"/>
                <a:gd name="T3" fmla="*/ 52 h 483"/>
                <a:gd name="T4" fmla="*/ 14 w 303"/>
                <a:gd name="T5" fmla="*/ 70 h 483"/>
                <a:gd name="T6" fmla="*/ 14 w 303"/>
                <a:gd name="T7" fmla="*/ 95 h 483"/>
                <a:gd name="T8" fmla="*/ 14 w 303"/>
                <a:gd name="T9" fmla="*/ 118 h 483"/>
                <a:gd name="T10" fmla="*/ 22 w 303"/>
                <a:gd name="T11" fmla="*/ 190 h 483"/>
                <a:gd name="T12" fmla="*/ 27 w 303"/>
                <a:gd name="T13" fmla="*/ 215 h 483"/>
                <a:gd name="T14" fmla="*/ 33 w 303"/>
                <a:gd name="T15" fmla="*/ 234 h 483"/>
                <a:gd name="T16" fmla="*/ 44 w 303"/>
                <a:gd name="T17" fmla="*/ 266 h 483"/>
                <a:gd name="T18" fmla="*/ 62 w 303"/>
                <a:gd name="T19" fmla="*/ 304 h 483"/>
                <a:gd name="T20" fmla="*/ 88 w 303"/>
                <a:gd name="T21" fmla="*/ 347 h 483"/>
                <a:gd name="T22" fmla="*/ 124 w 303"/>
                <a:gd name="T23" fmla="*/ 390 h 483"/>
                <a:gd name="T24" fmla="*/ 172 w 303"/>
                <a:gd name="T25" fmla="*/ 428 h 483"/>
                <a:gd name="T26" fmla="*/ 234 w 303"/>
                <a:gd name="T27" fmla="*/ 457 h 483"/>
                <a:gd name="T28" fmla="*/ 277 w 303"/>
                <a:gd name="T29" fmla="*/ 469 h 483"/>
                <a:gd name="T30" fmla="*/ 289 w 303"/>
                <a:gd name="T31" fmla="*/ 472 h 483"/>
                <a:gd name="T32" fmla="*/ 298 w 303"/>
                <a:gd name="T33" fmla="*/ 475 h 483"/>
                <a:gd name="T34" fmla="*/ 303 w 303"/>
                <a:gd name="T35" fmla="*/ 477 h 483"/>
                <a:gd name="T36" fmla="*/ 303 w 303"/>
                <a:gd name="T37" fmla="*/ 480 h 483"/>
                <a:gd name="T38" fmla="*/ 303 w 303"/>
                <a:gd name="T39" fmla="*/ 483 h 483"/>
                <a:gd name="T40" fmla="*/ 301 w 303"/>
                <a:gd name="T41" fmla="*/ 483 h 483"/>
                <a:gd name="T42" fmla="*/ 289 w 303"/>
                <a:gd name="T43" fmla="*/ 483 h 483"/>
                <a:gd name="T44" fmla="*/ 272 w 303"/>
                <a:gd name="T45" fmla="*/ 482 h 483"/>
                <a:gd name="T46" fmla="*/ 257 w 303"/>
                <a:gd name="T47" fmla="*/ 479 h 483"/>
                <a:gd name="T48" fmla="*/ 242 w 303"/>
                <a:gd name="T49" fmla="*/ 473 h 483"/>
                <a:gd name="T50" fmla="*/ 207 w 303"/>
                <a:gd name="T51" fmla="*/ 459 h 483"/>
                <a:gd name="T52" fmla="*/ 158 w 303"/>
                <a:gd name="T53" fmla="*/ 434 h 483"/>
                <a:gd name="T54" fmla="*/ 109 w 303"/>
                <a:gd name="T55" fmla="*/ 397 h 483"/>
                <a:gd name="T56" fmla="*/ 70 w 303"/>
                <a:gd name="T57" fmla="*/ 349 h 483"/>
                <a:gd name="T58" fmla="*/ 35 w 303"/>
                <a:gd name="T59" fmla="*/ 289 h 483"/>
                <a:gd name="T60" fmla="*/ 8 w 303"/>
                <a:gd name="T61" fmla="*/ 206 h 483"/>
                <a:gd name="T62" fmla="*/ 0 w 303"/>
                <a:gd name="T63" fmla="*/ 93 h 483"/>
                <a:gd name="T64" fmla="*/ 7 w 303"/>
                <a:gd name="T65" fmla="*/ 19 h 483"/>
                <a:gd name="T66" fmla="*/ 11 w 303"/>
                <a:gd name="T67" fmla="*/ 7 h 483"/>
                <a:gd name="T68" fmla="*/ 11 w 303"/>
                <a:gd name="T69" fmla="*/ 0 h 483"/>
                <a:gd name="T70" fmla="*/ 12 w 303"/>
                <a:gd name="T71" fmla="*/ 1 h 483"/>
                <a:gd name="T72" fmla="*/ 13 w 303"/>
                <a:gd name="T73" fmla="*/ 7 h 483"/>
                <a:gd name="T74" fmla="*/ 12 w 303"/>
                <a:gd name="T75" fmla="*/ 3 h 483"/>
                <a:gd name="T76" fmla="*/ 14 w 303"/>
                <a:gd name="T77" fmla="*/ 4 h 48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03"/>
                <a:gd name="T118" fmla="*/ 0 h 483"/>
                <a:gd name="T119" fmla="*/ 303 w 303"/>
                <a:gd name="T120" fmla="*/ 483 h 48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03" h="483">
                  <a:moveTo>
                    <a:pt x="16" y="6"/>
                  </a:moveTo>
                  <a:lnTo>
                    <a:pt x="15" y="14"/>
                  </a:lnTo>
                  <a:lnTo>
                    <a:pt x="14" y="32"/>
                  </a:lnTo>
                  <a:lnTo>
                    <a:pt x="13" y="52"/>
                  </a:lnTo>
                  <a:lnTo>
                    <a:pt x="13" y="62"/>
                  </a:lnTo>
                  <a:lnTo>
                    <a:pt x="14" y="70"/>
                  </a:lnTo>
                  <a:lnTo>
                    <a:pt x="14" y="83"/>
                  </a:lnTo>
                  <a:lnTo>
                    <a:pt x="14" y="95"/>
                  </a:lnTo>
                  <a:lnTo>
                    <a:pt x="13" y="101"/>
                  </a:lnTo>
                  <a:lnTo>
                    <a:pt x="14" y="118"/>
                  </a:lnTo>
                  <a:lnTo>
                    <a:pt x="18" y="153"/>
                  </a:lnTo>
                  <a:lnTo>
                    <a:pt x="22" y="190"/>
                  </a:lnTo>
                  <a:lnTo>
                    <a:pt x="26" y="211"/>
                  </a:lnTo>
                  <a:lnTo>
                    <a:pt x="27" y="215"/>
                  </a:lnTo>
                  <a:lnTo>
                    <a:pt x="29" y="223"/>
                  </a:lnTo>
                  <a:lnTo>
                    <a:pt x="33" y="234"/>
                  </a:lnTo>
                  <a:lnTo>
                    <a:pt x="38" y="248"/>
                  </a:lnTo>
                  <a:lnTo>
                    <a:pt x="44" y="266"/>
                  </a:lnTo>
                  <a:lnTo>
                    <a:pt x="52" y="284"/>
                  </a:lnTo>
                  <a:lnTo>
                    <a:pt x="62" y="304"/>
                  </a:lnTo>
                  <a:lnTo>
                    <a:pt x="73" y="326"/>
                  </a:lnTo>
                  <a:lnTo>
                    <a:pt x="88" y="347"/>
                  </a:lnTo>
                  <a:lnTo>
                    <a:pt x="105" y="368"/>
                  </a:lnTo>
                  <a:lnTo>
                    <a:pt x="124" y="390"/>
                  </a:lnTo>
                  <a:lnTo>
                    <a:pt x="147" y="409"/>
                  </a:lnTo>
                  <a:lnTo>
                    <a:pt x="172" y="428"/>
                  </a:lnTo>
                  <a:lnTo>
                    <a:pt x="202" y="444"/>
                  </a:lnTo>
                  <a:lnTo>
                    <a:pt x="234" y="457"/>
                  </a:lnTo>
                  <a:lnTo>
                    <a:pt x="270" y="467"/>
                  </a:lnTo>
                  <a:lnTo>
                    <a:pt x="277" y="469"/>
                  </a:lnTo>
                  <a:lnTo>
                    <a:pt x="283" y="470"/>
                  </a:lnTo>
                  <a:lnTo>
                    <a:pt x="289" y="472"/>
                  </a:lnTo>
                  <a:lnTo>
                    <a:pt x="294" y="473"/>
                  </a:lnTo>
                  <a:lnTo>
                    <a:pt x="298" y="475"/>
                  </a:lnTo>
                  <a:lnTo>
                    <a:pt x="301" y="476"/>
                  </a:lnTo>
                  <a:lnTo>
                    <a:pt x="303" y="477"/>
                  </a:lnTo>
                  <a:lnTo>
                    <a:pt x="303" y="479"/>
                  </a:lnTo>
                  <a:lnTo>
                    <a:pt x="303" y="480"/>
                  </a:lnTo>
                  <a:lnTo>
                    <a:pt x="303" y="482"/>
                  </a:lnTo>
                  <a:lnTo>
                    <a:pt x="303" y="483"/>
                  </a:lnTo>
                  <a:lnTo>
                    <a:pt x="301" y="483"/>
                  </a:lnTo>
                  <a:lnTo>
                    <a:pt x="296" y="483"/>
                  </a:lnTo>
                  <a:lnTo>
                    <a:pt x="289" y="483"/>
                  </a:lnTo>
                  <a:lnTo>
                    <a:pt x="281" y="482"/>
                  </a:lnTo>
                  <a:lnTo>
                    <a:pt x="272" y="482"/>
                  </a:lnTo>
                  <a:lnTo>
                    <a:pt x="264" y="480"/>
                  </a:lnTo>
                  <a:lnTo>
                    <a:pt x="257" y="479"/>
                  </a:lnTo>
                  <a:lnTo>
                    <a:pt x="251" y="476"/>
                  </a:lnTo>
                  <a:lnTo>
                    <a:pt x="242" y="473"/>
                  </a:lnTo>
                  <a:lnTo>
                    <a:pt x="227" y="467"/>
                  </a:lnTo>
                  <a:lnTo>
                    <a:pt x="207" y="459"/>
                  </a:lnTo>
                  <a:lnTo>
                    <a:pt x="183" y="447"/>
                  </a:lnTo>
                  <a:lnTo>
                    <a:pt x="158" y="434"/>
                  </a:lnTo>
                  <a:lnTo>
                    <a:pt x="132" y="416"/>
                  </a:lnTo>
                  <a:lnTo>
                    <a:pt x="109" y="397"/>
                  </a:lnTo>
                  <a:lnTo>
                    <a:pt x="89" y="375"/>
                  </a:lnTo>
                  <a:lnTo>
                    <a:pt x="70" y="349"/>
                  </a:lnTo>
                  <a:lnTo>
                    <a:pt x="52" y="321"/>
                  </a:lnTo>
                  <a:lnTo>
                    <a:pt x="35" y="289"/>
                  </a:lnTo>
                  <a:lnTo>
                    <a:pt x="20" y="250"/>
                  </a:lnTo>
                  <a:lnTo>
                    <a:pt x="8" y="206"/>
                  </a:lnTo>
                  <a:lnTo>
                    <a:pt x="2" y="154"/>
                  </a:lnTo>
                  <a:lnTo>
                    <a:pt x="0" y="93"/>
                  </a:lnTo>
                  <a:lnTo>
                    <a:pt x="6" y="22"/>
                  </a:lnTo>
                  <a:lnTo>
                    <a:pt x="7" y="19"/>
                  </a:lnTo>
                  <a:lnTo>
                    <a:pt x="9" y="13"/>
                  </a:lnTo>
                  <a:lnTo>
                    <a:pt x="11" y="7"/>
                  </a:lnTo>
                  <a:lnTo>
                    <a:pt x="11" y="2"/>
                  </a:lnTo>
                  <a:lnTo>
                    <a:pt x="11" y="0"/>
                  </a:lnTo>
                  <a:lnTo>
                    <a:pt x="12" y="1"/>
                  </a:lnTo>
                  <a:lnTo>
                    <a:pt x="13" y="7"/>
                  </a:lnTo>
                  <a:lnTo>
                    <a:pt x="13" y="6"/>
                  </a:lnTo>
                  <a:lnTo>
                    <a:pt x="12" y="3"/>
                  </a:lnTo>
                  <a:lnTo>
                    <a:pt x="13" y="2"/>
                  </a:lnTo>
                  <a:lnTo>
                    <a:pt x="14" y="4"/>
                  </a:lnTo>
                  <a:lnTo>
                    <a:pt x="16" y="6"/>
                  </a:lnTo>
                  <a:close/>
                </a:path>
              </a:pathLst>
            </a:custGeom>
            <a:solidFill>
              <a:srgbClr val="000000"/>
            </a:solidFill>
            <a:ln w="9525">
              <a:noFill/>
              <a:round/>
              <a:headEnd/>
              <a:tailEnd/>
            </a:ln>
          </p:spPr>
          <p:txBody>
            <a:bodyPr/>
            <a:lstStyle/>
            <a:p>
              <a:endParaRPr lang="ar-SA"/>
            </a:p>
          </p:txBody>
        </p:sp>
        <p:sp>
          <p:nvSpPr>
            <p:cNvPr id="30" name="Freeform 90"/>
            <p:cNvSpPr>
              <a:spLocks/>
            </p:cNvSpPr>
            <p:nvPr/>
          </p:nvSpPr>
          <p:spPr bwMode="auto">
            <a:xfrm>
              <a:off x="3695" y="1556"/>
              <a:ext cx="323" cy="199"/>
            </a:xfrm>
            <a:custGeom>
              <a:avLst/>
              <a:gdLst>
                <a:gd name="T0" fmla="*/ 5 w 323"/>
                <a:gd name="T1" fmla="*/ 4 h 199"/>
                <a:gd name="T2" fmla="*/ 12 w 323"/>
                <a:gd name="T3" fmla="*/ 1 h 199"/>
                <a:gd name="T4" fmla="*/ 28 w 323"/>
                <a:gd name="T5" fmla="*/ 0 h 199"/>
                <a:gd name="T6" fmla="*/ 39 w 323"/>
                <a:gd name="T7" fmla="*/ 1 h 199"/>
                <a:gd name="T8" fmla="*/ 54 w 323"/>
                <a:gd name="T9" fmla="*/ 5 h 199"/>
                <a:gd name="T10" fmla="*/ 75 w 323"/>
                <a:gd name="T11" fmla="*/ 10 h 199"/>
                <a:gd name="T12" fmla="*/ 97 w 323"/>
                <a:gd name="T13" fmla="*/ 18 h 199"/>
                <a:gd name="T14" fmla="*/ 124 w 323"/>
                <a:gd name="T15" fmla="*/ 31 h 199"/>
                <a:gd name="T16" fmla="*/ 154 w 323"/>
                <a:gd name="T17" fmla="*/ 46 h 199"/>
                <a:gd name="T18" fmla="*/ 187 w 323"/>
                <a:gd name="T19" fmla="*/ 67 h 199"/>
                <a:gd name="T20" fmla="*/ 221 w 323"/>
                <a:gd name="T21" fmla="*/ 93 h 199"/>
                <a:gd name="T22" fmla="*/ 258 w 323"/>
                <a:gd name="T23" fmla="*/ 124 h 199"/>
                <a:gd name="T24" fmla="*/ 289 w 323"/>
                <a:gd name="T25" fmla="*/ 155 h 199"/>
                <a:gd name="T26" fmla="*/ 309 w 323"/>
                <a:gd name="T27" fmla="*/ 178 h 199"/>
                <a:gd name="T28" fmla="*/ 317 w 323"/>
                <a:gd name="T29" fmla="*/ 187 h 199"/>
                <a:gd name="T30" fmla="*/ 317 w 323"/>
                <a:gd name="T31" fmla="*/ 190 h 199"/>
                <a:gd name="T32" fmla="*/ 318 w 323"/>
                <a:gd name="T33" fmla="*/ 193 h 199"/>
                <a:gd name="T34" fmla="*/ 322 w 323"/>
                <a:gd name="T35" fmla="*/ 196 h 199"/>
                <a:gd name="T36" fmla="*/ 323 w 323"/>
                <a:gd name="T37" fmla="*/ 198 h 199"/>
                <a:gd name="T38" fmla="*/ 321 w 323"/>
                <a:gd name="T39" fmla="*/ 198 h 199"/>
                <a:gd name="T40" fmla="*/ 319 w 323"/>
                <a:gd name="T41" fmla="*/ 198 h 199"/>
                <a:gd name="T42" fmla="*/ 313 w 323"/>
                <a:gd name="T43" fmla="*/ 195 h 199"/>
                <a:gd name="T44" fmla="*/ 306 w 323"/>
                <a:gd name="T45" fmla="*/ 189 h 199"/>
                <a:gd name="T46" fmla="*/ 291 w 323"/>
                <a:gd name="T47" fmla="*/ 174 h 199"/>
                <a:gd name="T48" fmla="*/ 274 w 323"/>
                <a:gd name="T49" fmla="*/ 159 h 199"/>
                <a:gd name="T50" fmla="*/ 264 w 323"/>
                <a:gd name="T51" fmla="*/ 151 h 199"/>
                <a:gd name="T52" fmla="*/ 248 w 323"/>
                <a:gd name="T53" fmla="*/ 138 h 199"/>
                <a:gd name="T54" fmla="*/ 215 w 323"/>
                <a:gd name="T55" fmla="*/ 111 h 199"/>
                <a:gd name="T56" fmla="*/ 180 w 323"/>
                <a:gd name="T57" fmla="*/ 84 h 199"/>
                <a:gd name="T58" fmla="*/ 156 w 323"/>
                <a:gd name="T59" fmla="*/ 65 h 199"/>
                <a:gd name="T60" fmla="*/ 130 w 323"/>
                <a:gd name="T61" fmla="*/ 50 h 199"/>
                <a:gd name="T62" fmla="*/ 98 w 323"/>
                <a:gd name="T63" fmla="*/ 35 h 199"/>
                <a:gd name="T64" fmla="*/ 67 w 323"/>
                <a:gd name="T65" fmla="*/ 22 h 199"/>
                <a:gd name="T66" fmla="*/ 40 w 323"/>
                <a:gd name="T67" fmla="*/ 15 h 199"/>
                <a:gd name="T68" fmla="*/ 23 w 323"/>
                <a:gd name="T69" fmla="*/ 13 h 199"/>
                <a:gd name="T70" fmla="*/ 10 w 323"/>
                <a:gd name="T71" fmla="*/ 12 h 199"/>
                <a:gd name="T72" fmla="*/ 4 w 323"/>
                <a:gd name="T73" fmla="*/ 11 h 199"/>
                <a:gd name="T74" fmla="*/ 2 w 323"/>
                <a:gd name="T75" fmla="*/ 9 h 199"/>
                <a:gd name="T76" fmla="*/ 3 w 323"/>
                <a:gd name="T77" fmla="*/ 6 h 199"/>
                <a:gd name="T78" fmla="*/ 3 w 323"/>
                <a:gd name="T79" fmla="*/ 6 h 199"/>
                <a:gd name="T80" fmla="*/ 2 w 323"/>
                <a:gd name="T81" fmla="*/ 6 h 199"/>
                <a:gd name="T82" fmla="*/ 0 w 323"/>
                <a:gd name="T83" fmla="*/ 4 h 19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23"/>
                <a:gd name="T127" fmla="*/ 0 h 199"/>
                <a:gd name="T128" fmla="*/ 323 w 323"/>
                <a:gd name="T129" fmla="*/ 199 h 19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23" h="199">
                  <a:moveTo>
                    <a:pt x="0" y="4"/>
                  </a:moveTo>
                  <a:lnTo>
                    <a:pt x="5" y="4"/>
                  </a:lnTo>
                  <a:lnTo>
                    <a:pt x="7" y="3"/>
                  </a:lnTo>
                  <a:lnTo>
                    <a:pt x="12" y="1"/>
                  </a:lnTo>
                  <a:lnTo>
                    <a:pt x="19" y="0"/>
                  </a:lnTo>
                  <a:lnTo>
                    <a:pt x="28" y="0"/>
                  </a:lnTo>
                  <a:lnTo>
                    <a:pt x="33" y="1"/>
                  </a:lnTo>
                  <a:lnTo>
                    <a:pt x="39" y="1"/>
                  </a:lnTo>
                  <a:lnTo>
                    <a:pt x="46" y="3"/>
                  </a:lnTo>
                  <a:lnTo>
                    <a:pt x="54" y="5"/>
                  </a:lnTo>
                  <a:lnTo>
                    <a:pt x="65" y="7"/>
                  </a:lnTo>
                  <a:lnTo>
                    <a:pt x="75" y="10"/>
                  </a:lnTo>
                  <a:lnTo>
                    <a:pt x="86" y="14"/>
                  </a:lnTo>
                  <a:lnTo>
                    <a:pt x="97" y="18"/>
                  </a:lnTo>
                  <a:lnTo>
                    <a:pt x="110" y="23"/>
                  </a:lnTo>
                  <a:lnTo>
                    <a:pt x="124" y="31"/>
                  </a:lnTo>
                  <a:lnTo>
                    <a:pt x="139" y="38"/>
                  </a:lnTo>
                  <a:lnTo>
                    <a:pt x="154" y="46"/>
                  </a:lnTo>
                  <a:lnTo>
                    <a:pt x="169" y="56"/>
                  </a:lnTo>
                  <a:lnTo>
                    <a:pt x="187" y="67"/>
                  </a:lnTo>
                  <a:lnTo>
                    <a:pt x="203" y="79"/>
                  </a:lnTo>
                  <a:lnTo>
                    <a:pt x="221" y="93"/>
                  </a:lnTo>
                  <a:lnTo>
                    <a:pt x="241" y="108"/>
                  </a:lnTo>
                  <a:lnTo>
                    <a:pt x="258" y="124"/>
                  </a:lnTo>
                  <a:lnTo>
                    <a:pt x="274" y="141"/>
                  </a:lnTo>
                  <a:lnTo>
                    <a:pt x="289" y="155"/>
                  </a:lnTo>
                  <a:lnTo>
                    <a:pt x="301" y="168"/>
                  </a:lnTo>
                  <a:lnTo>
                    <a:pt x="309" y="178"/>
                  </a:lnTo>
                  <a:lnTo>
                    <a:pt x="315" y="185"/>
                  </a:lnTo>
                  <a:lnTo>
                    <a:pt x="317" y="187"/>
                  </a:lnTo>
                  <a:lnTo>
                    <a:pt x="317" y="189"/>
                  </a:lnTo>
                  <a:lnTo>
                    <a:pt x="317" y="190"/>
                  </a:lnTo>
                  <a:lnTo>
                    <a:pt x="317" y="192"/>
                  </a:lnTo>
                  <a:lnTo>
                    <a:pt x="318" y="193"/>
                  </a:lnTo>
                  <a:lnTo>
                    <a:pt x="320" y="194"/>
                  </a:lnTo>
                  <a:lnTo>
                    <a:pt x="322" y="196"/>
                  </a:lnTo>
                  <a:lnTo>
                    <a:pt x="323" y="197"/>
                  </a:lnTo>
                  <a:lnTo>
                    <a:pt x="323" y="198"/>
                  </a:lnTo>
                  <a:lnTo>
                    <a:pt x="322" y="198"/>
                  </a:lnTo>
                  <a:lnTo>
                    <a:pt x="321" y="198"/>
                  </a:lnTo>
                  <a:lnTo>
                    <a:pt x="319" y="198"/>
                  </a:lnTo>
                  <a:lnTo>
                    <a:pt x="319" y="199"/>
                  </a:lnTo>
                  <a:lnTo>
                    <a:pt x="313" y="195"/>
                  </a:lnTo>
                  <a:lnTo>
                    <a:pt x="311" y="193"/>
                  </a:lnTo>
                  <a:lnTo>
                    <a:pt x="306" y="189"/>
                  </a:lnTo>
                  <a:lnTo>
                    <a:pt x="299" y="181"/>
                  </a:lnTo>
                  <a:lnTo>
                    <a:pt x="291" y="174"/>
                  </a:lnTo>
                  <a:lnTo>
                    <a:pt x="282" y="166"/>
                  </a:lnTo>
                  <a:lnTo>
                    <a:pt x="274" y="159"/>
                  </a:lnTo>
                  <a:lnTo>
                    <a:pt x="267" y="154"/>
                  </a:lnTo>
                  <a:lnTo>
                    <a:pt x="264" y="151"/>
                  </a:lnTo>
                  <a:lnTo>
                    <a:pt x="259" y="146"/>
                  </a:lnTo>
                  <a:lnTo>
                    <a:pt x="248" y="138"/>
                  </a:lnTo>
                  <a:lnTo>
                    <a:pt x="233" y="125"/>
                  </a:lnTo>
                  <a:lnTo>
                    <a:pt x="215" y="111"/>
                  </a:lnTo>
                  <a:lnTo>
                    <a:pt x="197" y="97"/>
                  </a:lnTo>
                  <a:lnTo>
                    <a:pt x="180" y="84"/>
                  </a:lnTo>
                  <a:lnTo>
                    <a:pt x="166" y="72"/>
                  </a:lnTo>
                  <a:lnTo>
                    <a:pt x="156" y="65"/>
                  </a:lnTo>
                  <a:lnTo>
                    <a:pt x="144" y="57"/>
                  </a:lnTo>
                  <a:lnTo>
                    <a:pt x="130" y="50"/>
                  </a:lnTo>
                  <a:lnTo>
                    <a:pt x="114" y="42"/>
                  </a:lnTo>
                  <a:lnTo>
                    <a:pt x="98" y="35"/>
                  </a:lnTo>
                  <a:lnTo>
                    <a:pt x="82" y="28"/>
                  </a:lnTo>
                  <a:lnTo>
                    <a:pt x="67" y="22"/>
                  </a:lnTo>
                  <a:lnTo>
                    <a:pt x="52" y="18"/>
                  </a:lnTo>
                  <a:lnTo>
                    <a:pt x="40" y="15"/>
                  </a:lnTo>
                  <a:lnTo>
                    <a:pt x="31" y="14"/>
                  </a:lnTo>
                  <a:lnTo>
                    <a:pt x="23" y="13"/>
                  </a:lnTo>
                  <a:lnTo>
                    <a:pt x="16" y="12"/>
                  </a:lnTo>
                  <a:lnTo>
                    <a:pt x="10" y="12"/>
                  </a:lnTo>
                  <a:lnTo>
                    <a:pt x="6" y="12"/>
                  </a:lnTo>
                  <a:lnTo>
                    <a:pt x="4" y="11"/>
                  </a:lnTo>
                  <a:lnTo>
                    <a:pt x="2" y="10"/>
                  </a:lnTo>
                  <a:lnTo>
                    <a:pt x="2" y="9"/>
                  </a:lnTo>
                  <a:lnTo>
                    <a:pt x="2" y="6"/>
                  </a:lnTo>
                  <a:lnTo>
                    <a:pt x="3" y="6"/>
                  </a:lnTo>
                  <a:lnTo>
                    <a:pt x="2" y="6"/>
                  </a:lnTo>
                  <a:lnTo>
                    <a:pt x="0" y="6"/>
                  </a:lnTo>
                  <a:lnTo>
                    <a:pt x="0" y="4"/>
                  </a:lnTo>
                  <a:close/>
                </a:path>
              </a:pathLst>
            </a:custGeom>
            <a:solidFill>
              <a:srgbClr val="000000"/>
            </a:solidFill>
            <a:ln w="9525">
              <a:noFill/>
              <a:round/>
              <a:headEnd/>
              <a:tailEnd/>
            </a:ln>
          </p:spPr>
          <p:txBody>
            <a:bodyPr/>
            <a:lstStyle/>
            <a:p>
              <a:endParaRPr lang="ar-SA"/>
            </a:p>
          </p:txBody>
        </p:sp>
        <p:sp>
          <p:nvSpPr>
            <p:cNvPr id="31" name="Freeform 91"/>
            <p:cNvSpPr>
              <a:spLocks/>
            </p:cNvSpPr>
            <p:nvPr/>
          </p:nvSpPr>
          <p:spPr bwMode="auto">
            <a:xfrm>
              <a:off x="3894" y="1478"/>
              <a:ext cx="49" cy="171"/>
            </a:xfrm>
            <a:custGeom>
              <a:avLst/>
              <a:gdLst>
                <a:gd name="T0" fmla="*/ 19 w 49"/>
                <a:gd name="T1" fmla="*/ 13 h 171"/>
                <a:gd name="T2" fmla="*/ 22 w 49"/>
                <a:gd name="T3" fmla="*/ 17 h 171"/>
                <a:gd name="T4" fmla="*/ 29 w 49"/>
                <a:gd name="T5" fmla="*/ 28 h 171"/>
                <a:gd name="T6" fmla="*/ 38 w 49"/>
                <a:gd name="T7" fmla="*/ 45 h 171"/>
                <a:gd name="T8" fmla="*/ 45 w 49"/>
                <a:gd name="T9" fmla="*/ 67 h 171"/>
                <a:gd name="T10" fmla="*/ 49 w 49"/>
                <a:gd name="T11" fmla="*/ 91 h 171"/>
                <a:gd name="T12" fmla="*/ 48 w 49"/>
                <a:gd name="T13" fmla="*/ 117 h 171"/>
                <a:gd name="T14" fmla="*/ 39 w 49"/>
                <a:gd name="T15" fmla="*/ 142 h 171"/>
                <a:gd name="T16" fmla="*/ 18 w 49"/>
                <a:gd name="T17" fmla="*/ 166 h 171"/>
                <a:gd name="T18" fmla="*/ 11 w 49"/>
                <a:gd name="T19" fmla="*/ 171 h 171"/>
                <a:gd name="T20" fmla="*/ 7 w 49"/>
                <a:gd name="T21" fmla="*/ 169 h 171"/>
                <a:gd name="T22" fmla="*/ 6 w 49"/>
                <a:gd name="T23" fmla="*/ 164 h 171"/>
                <a:gd name="T24" fmla="*/ 8 w 49"/>
                <a:gd name="T25" fmla="*/ 160 h 171"/>
                <a:gd name="T26" fmla="*/ 14 w 49"/>
                <a:gd name="T27" fmla="*/ 152 h 171"/>
                <a:gd name="T28" fmla="*/ 23 w 49"/>
                <a:gd name="T29" fmla="*/ 139 h 171"/>
                <a:gd name="T30" fmla="*/ 32 w 49"/>
                <a:gd name="T31" fmla="*/ 119 h 171"/>
                <a:gd name="T32" fmla="*/ 34 w 49"/>
                <a:gd name="T33" fmla="*/ 92 h 171"/>
                <a:gd name="T34" fmla="*/ 32 w 49"/>
                <a:gd name="T35" fmla="*/ 76 h 171"/>
                <a:gd name="T36" fmla="*/ 28 w 49"/>
                <a:gd name="T37" fmla="*/ 63 h 171"/>
                <a:gd name="T38" fmla="*/ 23 w 49"/>
                <a:gd name="T39" fmla="*/ 49 h 171"/>
                <a:gd name="T40" fmla="*/ 19 w 49"/>
                <a:gd name="T41" fmla="*/ 39 h 171"/>
                <a:gd name="T42" fmla="*/ 14 w 49"/>
                <a:gd name="T43" fmla="*/ 30 h 171"/>
                <a:gd name="T44" fmla="*/ 9 w 49"/>
                <a:gd name="T45" fmla="*/ 22 h 171"/>
                <a:gd name="T46" fmla="*/ 5 w 49"/>
                <a:gd name="T47" fmla="*/ 15 h 171"/>
                <a:gd name="T48" fmla="*/ 1 w 49"/>
                <a:gd name="T49" fmla="*/ 10 h 171"/>
                <a:gd name="T50" fmla="*/ 0 w 49"/>
                <a:gd name="T51" fmla="*/ 6 h 171"/>
                <a:gd name="T52" fmla="*/ 1 w 49"/>
                <a:gd name="T53" fmla="*/ 3 h 171"/>
                <a:gd name="T54" fmla="*/ 2 w 49"/>
                <a:gd name="T55" fmla="*/ 1 h 171"/>
                <a:gd name="T56" fmla="*/ 3 w 49"/>
                <a:gd name="T57" fmla="*/ 0 h 171"/>
                <a:gd name="T58" fmla="*/ 5 w 49"/>
                <a:gd name="T59" fmla="*/ 0 h 171"/>
                <a:gd name="T60" fmla="*/ 10 w 49"/>
                <a:gd name="T61" fmla="*/ 2 h 171"/>
                <a:gd name="T62" fmla="*/ 16 w 49"/>
                <a:gd name="T63" fmla="*/ 6 h 171"/>
                <a:gd name="T64" fmla="*/ 19 w 49"/>
                <a:gd name="T65" fmla="*/ 13 h 17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9"/>
                <a:gd name="T100" fmla="*/ 0 h 171"/>
                <a:gd name="T101" fmla="*/ 49 w 49"/>
                <a:gd name="T102" fmla="*/ 171 h 17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9" h="171">
                  <a:moveTo>
                    <a:pt x="19" y="13"/>
                  </a:moveTo>
                  <a:lnTo>
                    <a:pt x="22" y="17"/>
                  </a:lnTo>
                  <a:lnTo>
                    <a:pt x="29" y="28"/>
                  </a:lnTo>
                  <a:lnTo>
                    <a:pt x="38" y="45"/>
                  </a:lnTo>
                  <a:lnTo>
                    <a:pt x="45" y="67"/>
                  </a:lnTo>
                  <a:lnTo>
                    <a:pt x="49" y="91"/>
                  </a:lnTo>
                  <a:lnTo>
                    <a:pt x="48" y="117"/>
                  </a:lnTo>
                  <a:lnTo>
                    <a:pt x="39" y="142"/>
                  </a:lnTo>
                  <a:lnTo>
                    <a:pt x="18" y="166"/>
                  </a:lnTo>
                  <a:lnTo>
                    <a:pt x="11" y="171"/>
                  </a:lnTo>
                  <a:lnTo>
                    <a:pt x="7" y="169"/>
                  </a:lnTo>
                  <a:lnTo>
                    <a:pt x="6" y="164"/>
                  </a:lnTo>
                  <a:lnTo>
                    <a:pt x="8" y="160"/>
                  </a:lnTo>
                  <a:lnTo>
                    <a:pt x="14" y="152"/>
                  </a:lnTo>
                  <a:lnTo>
                    <a:pt x="23" y="139"/>
                  </a:lnTo>
                  <a:lnTo>
                    <a:pt x="32" y="119"/>
                  </a:lnTo>
                  <a:lnTo>
                    <a:pt x="34" y="92"/>
                  </a:lnTo>
                  <a:lnTo>
                    <a:pt x="32" y="76"/>
                  </a:lnTo>
                  <a:lnTo>
                    <a:pt x="28" y="63"/>
                  </a:lnTo>
                  <a:lnTo>
                    <a:pt x="23" y="49"/>
                  </a:lnTo>
                  <a:lnTo>
                    <a:pt x="19" y="39"/>
                  </a:lnTo>
                  <a:lnTo>
                    <a:pt x="14" y="30"/>
                  </a:lnTo>
                  <a:lnTo>
                    <a:pt x="9" y="22"/>
                  </a:lnTo>
                  <a:lnTo>
                    <a:pt x="5" y="15"/>
                  </a:lnTo>
                  <a:lnTo>
                    <a:pt x="1" y="10"/>
                  </a:lnTo>
                  <a:lnTo>
                    <a:pt x="0" y="6"/>
                  </a:lnTo>
                  <a:lnTo>
                    <a:pt x="1" y="3"/>
                  </a:lnTo>
                  <a:lnTo>
                    <a:pt x="2" y="1"/>
                  </a:lnTo>
                  <a:lnTo>
                    <a:pt x="3" y="0"/>
                  </a:lnTo>
                  <a:lnTo>
                    <a:pt x="5" y="0"/>
                  </a:lnTo>
                  <a:lnTo>
                    <a:pt x="10" y="2"/>
                  </a:lnTo>
                  <a:lnTo>
                    <a:pt x="16" y="6"/>
                  </a:lnTo>
                  <a:lnTo>
                    <a:pt x="19" y="13"/>
                  </a:lnTo>
                  <a:close/>
                </a:path>
              </a:pathLst>
            </a:custGeom>
            <a:solidFill>
              <a:srgbClr val="000000"/>
            </a:solidFill>
            <a:ln w="9525">
              <a:noFill/>
              <a:round/>
              <a:headEnd/>
              <a:tailEnd/>
            </a:ln>
          </p:spPr>
          <p:txBody>
            <a:bodyPr/>
            <a:lstStyle/>
            <a:p>
              <a:endParaRPr lang="ar-SA"/>
            </a:p>
          </p:txBody>
        </p:sp>
        <p:sp>
          <p:nvSpPr>
            <p:cNvPr id="32" name="Freeform 92"/>
            <p:cNvSpPr>
              <a:spLocks/>
            </p:cNvSpPr>
            <p:nvPr/>
          </p:nvSpPr>
          <p:spPr bwMode="auto">
            <a:xfrm>
              <a:off x="3937" y="1506"/>
              <a:ext cx="45" cy="155"/>
            </a:xfrm>
            <a:custGeom>
              <a:avLst/>
              <a:gdLst>
                <a:gd name="T0" fmla="*/ 14 w 45"/>
                <a:gd name="T1" fmla="*/ 1 h 155"/>
                <a:gd name="T2" fmla="*/ 18 w 45"/>
                <a:gd name="T3" fmla="*/ 9 h 155"/>
                <a:gd name="T4" fmla="*/ 25 w 45"/>
                <a:gd name="T5" fmla="*/ 32 h 155"/>
                <a:gd name="T6" fmla="*/ 29 w 45"/>
                <a:gd name="T7" fmla="*/ 62 h 155"/>
                <a:gd name="T8" fmla="*/ 26 w 45"/>
                <a:gd name="T9" fmla="*/ 96 h 155"/>
                <a:gd name="T10" fmla="*/ 19 w 45"/>
                <a:gd name="T11" fmla="*/ 118 h 155"/>
                <a:gd name="T12" fmla="*/ 11 w 45"/>
                <a:gd name="T13" fmla="*/ 134 h 155"/>
                <a:gd name="T14" fmla="*/ 4 w 45"/>
                <a:gd name="T15" fmla="*/ 143 h 155"/>
                <a:gd name="T16" fmla="*/ 1 w 45"/>
                <a:gd name="T17" fmla="*/ 146 h 155"/>
                <a:gd name="T18" fmla="*/ 0 w 45"/>
                <a:gd name="T19" fmla="*/ 150 h 155"/>
                <a:gd name="T20" fmla="*/ 0 w 45"/>
                <a:gd name="T21" fmla="*/ 150 h 155"/>
                <a:gd name="T22" fmla="*/ 0 w 45"/>
                <a:gd name="T23" fmla="*/ 151 h 155"/>
                <a:gd name="T24" fmla="*/ 0 w 45"/>
                <a:gd name="T25" fmla="*/ 152 h 155"/>
                <a:gd name="T26" fmla="*/ 0 w 45"/>
                <a:gd name="T27" fmla="*/ 152 h 155"/>
                <a:gd name="T28" fmla="*/ 1 w 45"/>
                <a:gd name="T29" fmla="*/ 152 h 155"/>
                <a:gd name="T30" fmla="*/ 1 w 45"/>
                <a:gd name="T31" fmla="*/ 152 h 155"/>
                <a:gd name="T32" fmla="*/ 1 w 45"/>
                <a:gd name="T33" fmla="*/ 153 h 155"/>
                <a:gd name="T34" fmla="*/ 2 w 45"/>
                <a:gd name="T35" fmla="*/ 154 h 155"/>
                <a:gd name="T36" fmla="*/ 4 w 45"/>
                <a:gd name="T37" fmla="*/ 155 h 155"/>
                <a:gd name="T38" fmla="*/ 5 w 45"/>
                <a:gd name="T39" fmla="*/ 155 h 155"/>
                <a:gd name="T40" fmla="*/ 7 w 45"/>
                <a:gd name="T41" fmla="*/ 155 h 155"/>
                <a:gd name="T42" fmla="*/ 10 w 45"/>
                <a:gd name="T43" fmla="*/ 154 h 155"/>
                <a:gd name="T44" fmla="*/ 12 w 45"/>
                <a:gd name="T45" fmla="*/ 152 h 155"/>
                <a:gd name="T46" fmla="*/ 17 w 45"/>
                <a:gd name="T47" fmla="*/ 148 h 155"/>
                <a:gd name="T48" fmla="*/ 22 w 45"/>
                <a:gd name="T49" fmla="*/ 142 h 155"/>
                <a:gd name="T50" fmla="*/ 27 w 45"/>
                <a:gd name="T51" fmla="*/ 133 h 155"/>
                <a:gd name="T52" fmla="*/ 33 w 45"/>
                <a:gd name="T53" fmla="*/ 123 h 155"/>
                <a:gd name="T54" fmla="*/ 39 w 45"/>
                <a:gd name="T55" fmla="*/ 111 h 155"/>
                <a:gd name="T56" fmla="*/ 43 w 45"/>
                <a:gd name="T57" fmla="*/ 97 h 155"/>
                <a:gd name="T58" fmla="*/ 45 w 45"/>
                <a:gd name="T59" fmla="*/ 82 h 155"/>
                <a:gd name="T60" fmla="*/ 44 w 45"/>
                <a:gd name="T61" fmla="*/ 51 h 155"/>
                <a:gd name="T62" fmla="*/ 41 w 45"/>
                <a:gd name="T63" fmla="*/ 29 h 155"/>
                <a:gd name="T64" fmla="*/ 34 w 45"/>
                <a:gd name="T65" fmla="*/ 12 h 155"/>
                <a:gd name="T66" fmla="*/ 29 w 45"/>
                <a:gd name="T67" fmla="*/ 4 h 155"/>
                <a:gd name="T68" fmla="*/ 24 w 45"/>
                <a:gd name="T69" fmla="*/ 1 h 155"/>
                <a:gd name="T70" fmla="*/ 19 w 45"/>
                <a:gd name="T71" fmla="*/ 0 h 155"/>
                <a:gd name="T72" fmla="*/ 16 w 45"/>
                <a:gd name="T73" fmla="*/ 1 h 155"/>
                <a:gd name="T74" fmla="*/ 14 w 45"/>
                <a:gd name="T75" fmla="*/ 1 h 15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5"/>
                <a:gd name="T115" fmla="*/ 0 h 155"/>
                <a:gd name="T116" fmla="*/ 45 w 45"/>
                <a:gd name="T117" fmla="*/ 155 h 15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5" h="155">
                  <a:moveTo>
                    <a:pt x="14" y="1"/>
                  </a:moveTo>
                  <a:lnTo>
                    <a:pt x="18" y="9"/>
                  </a:lnTo>
                  <a:lnTo>
                    <a:pt x="25" y="32"/>
                  </a:lnTo>
                  <a:lnTo>
                    <a:pt x="29" y="62"/>
                  </a:lnTo>
                  <a:lnTo>
                    <a:pt x="26" y="96"/>
                  </a:lnTo>
                  <a:lnTo>
                    <a:pt x="19" y="118"/>
                  </a:lnTo>
                  <a:lnTo>
                    <a:pt x="11" y="134"/>
                  </a:lnTo>
                  <a:lnTo>
                    <a:pt x="4" y="143"/>
                  </a:lnTo>
                  <a:lnTo>
                    <a:pt x="1" y="146"/>
                  </a:lnTo>
                  <a:lnTo>
                    <a:pt x="0" y="150"/>
                  </a:lnTo>
                  <a:lnTo>
                    <a:pt x="0" y="151"/>
                  </a:lnTo>
                  <a:lnTo>
                    <a:pt x="0" y="152"/>
                  </a:lnTo>
                  <a:lnTo>
                    <a:pt x="1" y="152"/>
                  </a:lnTo>
                  <a:lnTo>
                    <a:pt x="1" y="153"/>
                  </a:lnTo>
                  <a:lnTo>
                    <a:pt x="2" y="154"/>
                  </a:lnTo>
                  <a:lnTo>
                    <a:pt x="4" y="155"/>
                  </a:lnTo>
                  <a:lnTo>
                    <a:pt x="5" y="155"/>
                  </a:lnTo>
                  <a:lnTo>
                    <a:pt x="7" y="155"/>
                  </a:lnTo>
                  <a:lnTo>
                    <a:pt x="10" y="154"/>
                  </a:lnTo>
                  <a:lnTo>
                    <a:pt x="12" y="152"/>
                  </a:lnTo>
                  <a:lnTo>
                    <a:pt x="17" y="148"/>
                  </a:lnTo>
                  <a:lnTo>
                    <a:pt x="22" y="142"/>
                  </a:lnTo>
                  <a:lnTo>
                    <a:pt x="27" y="133"/>
                  </a:lnTo>
                  <a:lnTo>
                    <a:pt x="33" y="123"/>
                  </a:lnTo>
                  <a:lnTo>
                    <a:pt x="39" y="111"/>
                  </a:lnTo>
                  <a:lnTo>
                    <a:pt x="43" y="97"/>
                  </a:lnTo>
                  <a:lnTo>
                    <a:pt x="45" y="82"/>
                  </a:lnTo>
                  <a:lnTo>
                    <a:pt x="44" y="51"/>
                  </a:lnTo>
                  <a:lnTo>
                    <a:pt x="41" y="29"/>
                  </a:lnTo>
                  <a:lnTo>
                    <a:pt x="34" y="12"/>
                  </a:lnTo>
                  <a:lnTo>
                    <a:pt x="29" y="4"/>
                  </a:lnTo>
                  <a:lnTo>
                    <a:pt x="24" y="1"/>
                  </a:lnTo>
                  <a:lnTo>
                    <a:pt x="19" y="0"/>
                  </a:lnTo>
                  <a:lnTo>
                    <a:pt x="16" y="1"/>
                  </a:lnTo>
                  <a:lnTo>
                    <a:pt x="14" y="1"/>
                  </a:lnTo>
                  <a:close/>
                </a:path>
              </a:pathLst>
            </a:custGeom>
            <a:solidFill>
              <a:srgbClr val="000000"/>
            </a:solidFill>
            <a:ln w="9525">
              <a:noFill/>
              <a:round/>
              <a:headEnd/>
              <a:tailEnd/>
            </a:ln>
          </p:spPr>
          <p:txBody>
            <a:bodyPr/>
            <a:lstStyle/>
            <a:p>
              <a:endParaRPr lang="ar-SA"/>
            </a:p>
          </p:txBody>
        </p:sp>
        <p:sp>
          <p:nvSpPr>
            <p:cNvPr id="33" name="Freeform 93"/>
            <p:cNvSpPr>
              <a:spLocks/>
            </p:cNvSpPr>
            <p:nvPr/>
          </p:nvSpPr>
          <p:spPr bwMode="auto">
            <a:xfrm>
              <a:off x="3710" y="1061"/>
              <a:ext cx="380" cy="463"/>
            </a:xfrm>
            <a:custGeom>
              <a:avLst/>
              <a:gdLst>
                <a:gd name="T0" fmla="*/ 332 w 380"/>
                <a:gd name="T1" fmla="*/ 463 h 463"/>
                <a:gd name="T2" fmla="*/ 310 w 380"/>
                <a:gd name="T3" fmla="*/ 462 h 463"/>
                <a:gd name="T4" fmla="*/ 273 w 380"/>
                <a:gd name="T5" fmla="*/ 456 h 463"/>
                <a:gd name="T6" fmla="*/ 223 w 380"/>
                <a:gd name="T7" fmla="*/ 441 h 463"/>
                <a:gd name="T8" fmla="*/ 168 w 380"/>
                <a:gd name="T9" fmla="*/ 410 h 463"/>
                <a:gd name="T10" fmla="*/ 112 w 380"/>
                <a:gd name="T11" fmla="*/ 360 h 463"/>
                <a:gd name="T12" fmla="*/ 59 w 380"/>
                <a:gd name="T13" fmla="*/ 287 h 463"/>
                <a:gd name="T14" fmla="*/ 16 w 380"/>
                <a:gd name="T15" fmla="*/ 185 h 463"/>
                <a:gd name="T16" fmla="*/ 221 w 380"/>
                <a:gd name="T17" fmla="*/ 17 h 463"/>
                <a:gd name="T18" fmla="*/ 222 w 380"/>
                <a:gd name="T19" fmla="*/ 18 h 463"/>
                <a:gd name="T20" fmla="*/ 226 w 380"/>
                <a:gd name="T21" fmla="*/ 17 h 463"/>
                <a:gd name="T22" fmla="*/ 232 w 380"/>
                <a:gd name="T23" fmla="*/ 13 h 463"/>
                <a:gd name="T24" fmla="*/ 244 w 380"/>
                <a:gd name="T25" fmla="*/ 8 h 463"/>
                <a:gd name="T26" fmla="*/ 254 w 380"/>
                <a:gd name="T27" fmla="*/ 2 h 463"/>
                <a:gd name="T28" fmla="*/ 259 w 380"/>
                <a:gd name="T29" fmla="*/ 0 h 463"/>
                <a:gd name="T30" fmla="*/ 257 w 380"/>
                <a:gd name="T31" fmla="*/ 7 h 463"/>
                <a:gd name="T32" fmla="*/ 253 w 380"/>
                <a:gd name="T33" fmla="*/ 10 h 463"/>
                <a:gd name="T34" fmla="*/ 243 w 380"/>
                <a:gd name="T35" fmla="*/ 16 h 463"/>
                <a:gd name="T36" fmla="*/ 232 w 380"/>
                <a:gd name="T37" fmla="*/ 22 h 463"/>
                <a:gd name="T38" fmla="*/ 225 w 380"/>
                <a:gd name="T39" fmla="*/ 26 h 463"/>
                <a:gd name="T40" fmla="*/ 215 w 380"/>
                <a:gd name="T41" fmla="*/ 31 h 463"/>
                <a:gd name="T42" fmla="*/ 190 w 380"/>
                <a:gd name="T43" fmla="*/ 43 h 463"/>
                <a:gd name="T44" fmla="*/ 158 w 380"/>
                <a:gd name="T45" fmla="*/ 60 h 463"/>
                <a:gd name="T46" fmla="*/ 120 w 380"/>
                <a:gd name="T47" fmla="*/ 78 h 463"/>
                <a:gd name="T48" fmla="*/ 82 w 380"/>
                <a:gd name="T49" fmla="*/ 97 h 463"/>
                <a:gd name="T50" fmla="*/ 50 w 380"/>
                <a:gd name="T51" fmla="*/ 113 h 463"/>
                <a:gd name="T52" fmla="*/ 27 w 380"/>
                <a:gd name="T53" fmla="*/ 124 h 463"/>
                <a:gd name="T54" fmla="*/ 18 w 380"/>
                <a:gd name="T55" fmla="*/ 128 h 463"/>
                <a:gd name="T56" fmla="*/ 21 w 380"/>
                <a:gd name="T57" fmla="*/ 141 h 463"/>
                <a:gd name="T58" fmla="*/ 29 w 380"/>
                <a:gd name="T59" fmla="*/ 175 h 463"/>
                <a:gd name="T60" fmla="*/ 46 w 380"/>
                <a:gd name="T61" fmla="*/ 224 h 463"/>
                <a:gd name="T62" fmla="*/ 74 w 380"/>
                <a:gd name="T63" fmla="*/ 281 h 463"/>
                <a:gd name="T64" fmla="*/ 114 w 380"/>
                <a:gd name="T65" fmla="*/ 338 h 463"/>
                <a:gd name="T66" fmla="*/ 167 w 380"/>
                <a:gd name="T67" fmla="*/ 389 h 463"/>
                <a:gd name="T68" fmla="*/ 236 w 380"/>
                <a:gd name="T69" fmla="*/ 428 h 463"/>
                <a:gd name="T70" fmla="*/ 324 w 380"/>
                <a:gd name="T71" fmla="*/ 447 h 463"/>
                <a:gd name="T72" fmla="*/ 338 w 380"/>
                <a:gd name="T73" fmla="*/ 406 h 463"/>
                <a:gd name="T74" fmla="*/ 359 w 380"/>
                <a:gd name="T75" fmla="*/ 305 h 463"/>
                <a:gd name="T76" fmla="*/ 358 w 380"/>
                <a:gd name="T77" fmla="*/ 175 h 463"/>
                <a:gd name="T78" fmla="*/ 305 w 380"/>
                <a:gd name="T79" fmla="*/ 49 h 463"/>
                <a:gd name="T80" fmla="*/ 289 w 380"/>
                <a:gd name="T81" fmla="*/ 28 h 463"/>
                <a:gd name="T82" fmla="*/ 279 w 380"/>
                <a:gd name="T83" fmla="*/ 18 h 463"/>
                <a:gd name="T84" fmla="*/ 274 w 380"/>
                <a:gd name="T85" fmla="*/ 13 h 463"/>
                <a:gd name="T86" fmla="*/ 272 w 380"/>
                <a:gd name="T87" fmla="*/ 12 h 463"/>
                <a:gd name="T88" fmla="*/ 271 w 380"/>
                <a:gd name="T89" fmla="*/ 4 h 463"/>
                <a:gd name="T90" fmla="*/ 274 w 380"/>
                <a:gd name="T91" fmla="*/ 3 h 463"/>
                <a:gd name="T92" fmla="*/ 280 w 380"/>
                <a:gd name="T93" fmla="*/ 6 h 463"/>
                <a:gd name="T94" fmla="*/ 284 w 380"/>
                <a:gd name="T95" fmla="*/ 11 h 463"/>
                <a:gd name="T96" fmla="*/ 284 w 380"/>
                <a:gd name="T97" fmla="*/ 13 h 463"/>
                <a:gd name="T98" fmla="*/ 291 w 380"/>
                <a:gd name="T99" fmla="*/ 19 h 463"/>
                <a:gd name="T100" fmla="*/ 307 w 380"/>
                <a:gd name="T101" fmla="*/ 35 h 463"/>
                <a:gd name="T102" fmla="*/ 331 w 380"/>
                <a:gd name="T103" fmla="*/ 63 h 463"/>
                <a:gd name="T104" fmla="*/ 350 w 380"/>
                <a:gd name="T105" fmla="*/ 96 h 463"/>
                <a:gd name="T106" fmla="*/ 360 w 380"/>
                <a:gd name="T107" fmla="*/ 129 h 463"/>
                <a:gd name="T108" fmla="*/ 375 w 380"/>
                <a:gd name="T109" fmla="*/ 179 h 463"/>
                <a:gd name="T110" fmla="*/ 380 w 380"/>
                <a:gd name="T111" fmla="*/ 260 h 463"/>
                <a:gd name="T112" fmla="*/ 359 w 380"/>
                <a:gd name="T113" fmla="*/ 382 h 46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80"/>
                <a:gd name="T172" fmla="*/ 0 h 463"/>
                <a:gd name="T173" fmla="*/ 380 w 380"/>
                <a:gd name="T174" fmla="*/ 463 h 46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80" h="463">
                  <a:moveTo>
                    <a:pt x="335" y="463"/>
                  </a:moveTo>
                  <a:lnTo>
                    <a:pt x="332" y="463"/>
                  </a:lnTo>
                  <a:lnTo>
                    <a:pt x="324" y="463"/>
                  </a:lnTo>
                  <a:lnTo>
                    <a:pt x="310" y="462"/>
                  </a:lnTo>
                  <a:lnTo>
                    <a:pt x="293" y="460"/>
                  </a:lnTo>
                  <a:lnTo>
                    <a:pt x="273" y="456"/>
                  </a:lnTo>
                  <a:lnTo>
                    <a:pt x="249" y="450"/>
                  </a:lnTo>
                  <a:lnTo>
                    <a:pt x="223" y="441"/>
                  </a:lnTo>
                  <a:lnTo>
                    <a:pt x="196" y="428"/>
                  </a:lnTo>
                  <a:lnTo>
                    <a:pt x="168" y="410"/>
                  </a:lnTo>
                  <a:lnTo>
                    <a:pt x="139" y="388"/>
                  </a:lnTo>
                  <a:lnTo>
                    <a:pt x="112" y="360"/>
                  </a:lnTo>
                  <a:lnTo>
                    <a:pt x="84" y="327"/>
                  </a:lnTo>
                  <a:lnTo>
                    <a:pt x="59" y="287"/>
                  </a:lnTo>
                  <a:lnTo>
                    <a:pt x="36" y="240"/>
                  </a:lnTo>
                  <a:lnTo>
                    <a:pt x="16" y="185"/>
                  </a:lnTo>
                  <a:lnTo>
                    <a:pt x="0" y="122"/>
                  </a:lnTo>
                  <a:lnTo>
                    <a:pt x="221" y="17"/>
                  </a:lnTo>
                  <a:lnTo>
                    <a:pt x="222" y="18"/>
                  </a:lnTo>
                  <a:lnTo>
                    <a:pt x="224" y="18"/>
                  </a:lnTo>
                  <a:lnTo>
                    <a:pt x="226" y="17"/>
                  </a:lnTo>
                  <a:lnTo>
                    <a:pt x="228" y="16"/>
                  </a:lnTo>
                  <a:lnTo>
                    <a:pt x="232" y="13"/>
                  </a:lnTo>
                  <a:lnTo>
                    <a:pt x="238" y="11"/>
                  </a:lnTo>
                  <a:lnTo>
                    <a:pt x="244" y="8"/>
                  </a:lnTo>
                  <a:lnTo>
                    <a:pt x="249" y="5"/>
                  </a:lnTo>
                  <a:lnTo>
                    <a:pt x="254" y="2"/>
                  </a:lnTo>
                  <a:lnTo>
                    <a:pt x="258" y="1"/>
                  </a:lnTo>
                  <a:lnTo>
                    <a:pt x="259" y="0"/>
                  </a:lnTo>
                  <a:lnTo>
                    <a:pt x="254" y="7"/>
                  </a:lnTo>
                  <a:lnTo>
                    <a:pt x="257" y="7"/>
                  </a:lnTo>
                  <a:lnTo>
                    <a:pt x="256" y="8"/>
                  </a:lnTo>
                  <a:lnTo>
                    <a:pt x="253" y="10"/>
                  </a:lnTo>
                  <a:lnTo>
                    <a:pt x="248" y="12"/>
                  </a:lnTo>
                  <a:lnTo>
                    <a:pt x="243" y="16"/>
                  </a:lnTo>
                  <a:lnTo>
                    <a:pt x="237" y="19"/>
                  </a:lnTo>
                  <a:lnTo>
                    <a:pt x="232" y="22"/>
                  </a:lnTo>
                  <a:lnTo>
                    <a:pt x="228" y="25"/>
                  </a:lnTo>
                  <a:lnTo>
                    <a:pt x="225" y="26"/>
                  </a:lnTo>
                  <a:lnTo>
                    <a:pt x="222" y="27"/>
                  </a:lnTo>
                  <a:lnTo>
                    <a:pt x="215" y="31"/>
                  </a:lnTo>
                  <a:lnTo>
                    <a:pt x="203" y="36"/>
                  </a:lnTo>
                  <a:lnTo>
                    <a:pt x="190" y="43"/>
                  </a:lnTo>
                  <a:lnTo>
                    <a:pt x="175" y="51"/>
                  </a:lnTo>
                  <a:lnTo>
                    <a:pt x="158" y="60"/>
                  </a:lnTo>
                  <a:lnTo>
                    <a:pt x="138" y="69"/>
                  </a:lnTo>
                  <a:lnTo>
                    <a:pt x="120" y="78"/>
                  </a:lnTo>
                  <a:lnTo>
                    <a:pt x="100" y="87"/>
                  </a:lnTo>
                  <a:lnTo>
                    <a:pt x="82" y="97"/>
                  </a:lnTo>
                  <a:lnTo>
                    <a:pt x="65" y="105"/>
                  </a:lnTo>
                  <a:lnTo>
                    <a:pt x="50" y="113"/>
                  </a:lnTo>
                  <a:lnTo>
                    <a:pt x="36" y="119"/>
                  </a:lnTo>
                  <a:lnTo>
                    <a:pt x="27" y="124"/>
                  </a:lnTo>
                  <a:lnTo>
                    <a:pt x="20" y="127"/>
                  </a:lnTo>
                  <a:lnTo>
                    <a:pt x="18" y="128"/>
                  </a:lnTo>
                  <a:lnTo>
                    <a:pt x="19" y="131"/>
                  </a:lnTo>
                  <a:lnTo>
                    <a:pt x="21" y="141"/>
                  </a:lnTo>
                  <a:lnTo>
                    <a:pt x="24" y="156"/>
                  </a:lnTo>
                  <a:lnTo>
                    <a:pt x="29" y="175"/>
                  </a:lnTo>
                  <a:lnTo>
                    <a:pt x="37" y="198"/>
                  </a:lnTo>
                  <a:lnTo>
                    <a:pt x="46" y="224"/>
                  </a:lnTo>
                  <a:lnTo>
                    <a:pt x="59" y="251"/>
                  </a:lnTo>
                  <a:lnTo>
                    <a:pt x="74" y="281"/>
                  </a:lnTo>
                  <a:lnTo>
                    <a:pt x="92" y="310"/>
                  </a:lnTo>
                  <a:lnTo>
                    <a:pt x="114" y="338"/>
                  </a:lnTo>
                  <a:lnTo>
                    <a:pt x="138" y="365"/>
                  </a:lnTo>
                  <a:lnTo>
                    <a:pt x="167" y="389"/>
                  </a:lnTo>
                  <a:lnTo>
                    <a:pt x="199" y="410"/>
                  </a:lnTo>
                  <a:lnTo>
                    <a:pt x="236" y="428"/>
                  </a:lnTo>
                  <a:lnTo>
                    <a:pt x="278" y="441"/>
                  </a:lnTo>
                  <a:lnTo>
                    <a:pt x="324" y="447"/>
                  </a:lnTo>
                  <a:lnTo>
                    <a:pt x="328" y="436"/>
                  </a:lnTo>
                  <a:lnTo>
                    <a:pt x="338" y="406"/>
                  </a:lnTo>
                  <a:lnTo>
                    <a:pt x="349" y="362"/>
                  </a:lnTo>
                  <a:lnTo>
                    <a:pt x="359" y="305"/>
                  </a:lnTo>
                  <a:lnTo>
                    <a:pt x="363" y="242"/>
                  </a:lnTo>
                  <a:lnTo>
                    <a:pt x="358" y="175"/>
                  </a:lnTo>
                  <a:lnTo>
                    <a:pt x="340" y="110"/>
                  </a:lnTo>
                  <a:lnTo>
                    <a:pt x="305" y="49"/>
                  </a:lnTo>
                  <a:lnTo>
                    <a:pt x="296" y="37"/>
                  </a:lnTo>
                  <a:lnTo>
                    <a:pt x="289" y="28"/>
                  </a:lnTo>
                  <a:lnTo>
                    <a:pt x="283" y="22"/>
                  </a:lnTo>
                  <a:lnTo>
                    <a:pt x="279" y="18"/>
                  </a:lnTo>
                  <a:lnTo>
                    <a:pt x="276" y="15"/>
                  </a:lnTo>
                  <a:lnTo>
                    <a:pt x="274" y="13"/>
                  </a:lnTo>
                  <a:lnTo>
                    <a:pt x="272" y="12"/>
                  </a:lnTo>
                  <a:lnTo>
                    <a:pt x="281" y="14"/>
                  </a:lnTo>
                  <a:lnTo>
                    <a:pt x="271" y="4"/>
                  </a:lnTo>
                  <a:lnTo>
                    <a:pt x="272" y="4"/>
                  </a:lnTo>
                  <a:lnTo>
                    <a:pt x="274" y="3"/>
                  </a:lnTo>
                  <a:lnTo>
                    <a:pt x="277" y="4"/>
                  </a:lnTo>
                  <a:lnTo>
                    <a:pt x="280" y="6"/>
                  </a:lnTo>
                  <a:lnTo>
                    <a:pt x="282" y="9"/>
                  </a:lnTo>
                  <a:lnTo>
                    <a:pt x="284" y="11"/>
                  </a:lnTo>
                  <a:lnTo>
                    <a:pt x="284" y="13"/>
                  </a:lnTo>
                  <a:lnTo>
                    <a:pt x="289" y="17"/>
                  </a:lnTo>
                  <a:lnTo>
                    <a:pt x="291" y="19"/>
                  </a:lnTo>
                  <a:lnTo>
                    <a:pt x="298" y="26"/>
                  </a:lnTo>
                  <a:lnTo>
                    <a:pt x="307" y="35"/>
                  </a:lnTo>
                  <a:lnTo>
                    <a:pt x="320" y="49"/>
                  </a:lnTo>
                  <a:lnTo>
                    <a:pt x="331" y="63"/>
                  </a:lnTo>
                  <a:lnTo>
                    <a:pt x="341" y="79"/>
                  </a:lnTo>
                  <a:lnTo>
                    <a:pt x="350" y="96"/>
                  </a:lnTo>
                  <a:lnTo>
                    <a:pt x="355" y="112"/>
                  </a:lnTo>
                  <a:lnTo>
                    <a:pt x="360" y="129"/>
                  </a:lnTo>
                  <a:lnTo>
                    <a:pt x="367" y="152"/>
                  </a:lnTo>
                  <a:lnTo>
                    <a:pt x="375" y="179"/>
                  </a:lnTo>
                  <a:lnTo>
                    <a:pt x="379" y="215"/>
                  </a:lnTo>
                  <a:lnTo>
                    <a:pt x="380" y="260"/>
                  </a:lnTo>
                  <a:lnTo>
                    <a:pt x="374" y="315"/>
                  </a:lnTo>
                  <a:lnTo>
                    <a:pt x="359" y="382"/>
                  </a:lnTo>
                  <a:lnTo>
                    <a:pt x="335" y="463"/>
                  </a:lnTo>
                  <a:close/>
                </a:path>
              </a:pathLst>
            </a:custGeom>
            <a:solidFill>
              <a:srgbClr val="000000"/>
            </a:solidFill>
            <a:ln w="9525">
              <a:noFill/>
              <a:round/>
              <a:headEnd/>
              <a:tailEnd/>
            </a:ln>
          </p:spPr>
          <p:txBody>
            <a:bodyPr/>
            <a:lstStyle/>
            <a:p>
              <a:endParaRPr lang="ar-SA"/>
            </a:p>
          </p:txBody>
        </p:sp>
        <p:sp>
          <p:nvSpPr>
            <p:cNvPr id="34" name="Freeform 94"/>
            <p:cNvSpPr>
              <a:spLocks/>
            </p:cNvSpPr>
            <p:nvPr/>
          </p:nvSpPr>
          <p:spPr bwMode="auto">
            <a:xfrm>
              <a:off x="3735" y="1092"/>
              <a:ext cx="265" cy="131"/>
            </a:xfrm>
            <a:custGeom>
              <a:avLst/>
              <a:gdLst>
                <a:gd name="T0" fmla="*/ 260 w 265"/>
                <a:gd name="T1" fmla="*/ 1 h 131"/>
                <a:gd name="T2" fmla="*/ 262 w 265"/>
                <a:gd name="T3" fmla="*/ 4 h 131"/>
                <a:gd name="T4" fmla="*/ 262 w 265"/>
                <a:gd name="T5" fmla="*/ 7 h 131"/>
                <a:gd name="T6" fmla="*/ 259 w 265"/>
                <a:gd name="T7" fmla="*/ 11 h 131"/>
                <a:gd name="T8" fmla="*/ 256 w 265"/>
                <a:gd name="T9" fmla="*/ 15 h 131"/>
                <a:gd name="T10" fmla="*/ 253 w 265"/>
                <a:gd name="T11" fmla="*/ 17 h 131"/>
                <a:gd name="T12" fmla="*/ 251 w 265"/>
                <a:gd name="T13" fmla="*/ 18 h 131"/>
                <a:gd name="T14" fmla="*/ 95 w 265"/>
                <a:gd name="T15" fmla="*/ 92 h 131"/>
                <a:gd name="T16" fmla="*/ 83 w 265"/>
                <a:gd name="T17" fmla="*/ 97 h 131"/>
                <a:gd name="T18" fmla="*/ 55 w 265"/>
                <a:gd name="T19" fmla="*/ 110 h 131"/>
                <a:gd name="T20" fmla="*/ 27 w 265"/>
                <a:gd name="T21" fmla="*/ 123 h 131"/>
                <a:gd name="T22" fmla="*/ 13 w 265"/>
                <a:gd name="T23" fmla="*/ 129 h 131"/>
                <a:gd name="T24" fmla="*/ 9 w 265"/>
                <a:gd name="T25" fmla="*/ 129 h 131"/>
                <a:gd name="T26" fmla="*/ 7 w 265"/>
                <a:gd name="T27" fmla="*/ 129 h 131"/>
                <a:gd name="T28" fmla="*/ 3 w 265"/>
                <a:gd name="T29" fmla="*/ 128 h 131"/>
                <a:gd name="T30" fmla="*/ 2 w 265"/>
                <a:gd name="T31" fmla="*/ 126 h 131"/>
                <a:gd name="T32" fmla="*/ 14 w 265"/>
                <a:gd name="T33" fmla="*/ 118 h 131"/>
                <a:gd name="T34" fmla="*/ 32 w 265"/>
                <a:gd name="T35" fmla="*/ 106 h 131"/>
                <a:gd name="T36" fmla="*/ 49 w 265"/>
                <a:gd name="T37" fmla="*/ 97 h 131"/>
                <a:gd name="T38" fmla="*/ 61 w 265"/>
                <a:gd name="T39" fmla="*/ 92 h 131"/>
                <a:gd name="T40" fmla="*/ 79 w 265"/>
                <a:gd name="T41" fmla="*/ 85 h 131"/>
                <a:gd name="T42" fmla="*/ 97 w 265"/>
                <a:gd name="T43" fmla="*/ 76 h 131"/>
                <a:gd name="T44" fmla="*/ 112 w 265"/>
                <a:gd name="T45" fmla="*/ 69 h 131"/>
                <a:gd name="T46" fmla="*/ 119 w 265"/>
                <a:gd name="T47" fmla="*/ 65 h 131"/>
                <a:gd name="T48" fmla="*/ 134 w 265"/>
                <a:gd name="T49" fmla="*/ 56 h 131"/>
                <a:gd name="T50" fmla="*/ 151 w 265"/>
                <a:gd name="T51" fmla="*/ 47 h 131"/>
                <a:gd name="T52" fmla="*/ 165 w 265"/>
                <a:gd name="T53" fmla="*/ 40 h 131"/>
                <a:gd name="T54" fmla="*/ 172 w 265"/>
                <a:gd name="T55" fmla="*/ 37 h 131"/>
                <a:gd name="T56" fmla="*/ 183 w 265"/>
                <a:gd name="T57" fmla="*/ 32 h 131"/>
                <a:gd name="T58" fmla="*/ 196 w 265"/>
                <a:gd name="T59" fmla="*/ 26 h 131"/>
                <a:gd name="T60" fmla="*/ 206 w 265"/>
                <a:gd name="T61" fmla="*/ 22 h 131"/>
                <a:gd name="T62" fmla="*/ 212 w 265"/>
                <a:gd name="T63" fmla="*/ 19 h 131"/>
                <a:gd name="T64" fmla="*/ 227 w 265"/>
                <a:gd name="T65" fmla="*/ 13 h 131"/>
                <a:gd name="T66" fmla="*/ 237 w 265"/>
                <a:gd name="T67" fmla="*/ 8 h 131"/>
                <a:gd name="T68" fmla="*/ 254 w 265"/>
                <a:gd name="T69" fmla="*/ 2 h 13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5"/>
                <a:gd name="T106" fmla="*/ 0 h 131"/>
                <a:gd name="T107" fmla="*/ 265 w 265"/>
                <a:gd name="T108" fmla="*/ 131 h 13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5" h="131">
                  <a:moveTo>
                    <a:pt x="257" y="0"/>
                  </a:moveTo>
                  <a:lnTo>
                    <a:pt x="260" y="1"/>
                  </a:lnTo>
                  <a:lnTo>
                    <a:pt x="264" y="1"/>
                  </a:lnTo>
                  <a:lnTo>
                    <a:pt x="262" y="4"/>
                  </a:lnTo>
                  <a:lnTo>
                    <a:pt x="265" y="5"/>
                  </a:lnTo>
                  <a:lnTo>
                    <a:pt x="262" y="7"/>
                  </a:lnTo>
                  <a:lnTo>
                    <a:pt x="261" y="8"/>
                  </a:lnTo>
                  <a:lnTo>
                    <a:pt x="259" y="11"/>
                  </a:lnTo>
                  <a:lnTo>
                    <a:pt x="257" y="13"/>
                  </a:lnTo>
                  <a:lnTo>
                    <a:pt x="256" y="15"/>
                  </a:lnTo>
                  <a:lnTo>
                    <a:pt x="255" y="16"/>
                  </a:lnTo>
                  <a:lnTo>
                    <a:pt x="253" y="17"/>
                  </a:lnTo>
                  <a:lnTo>
                    <a:pt x="252" y="18"/>
                  </a:lnTo>
                  <a:lnTo>
                    <a:pt x="251" y="18"/>
                  </a:lnTo>
                  <a:lnTo>
                    <a:pt x="219" y="30"/>
                  </a:lnTo>
                  <a:lnTo>
                    <a:pt x="95" y="92"/>
                  </a:lnTo>
                  <a:lnTo>
                    <a:pt x="92" y="94"/>
                  </a:lnTo>
                  <a:lnTo>
                    <a:pt x="83" y="97"/>
                  </a:lnTo>
                  <a:lnTo>
                    <a:pt x="69" y="103"/>
                  </a:lnTo>
                  <a:lnTo>
                    <a:pt x="55" y="110"/>
                  </a:lnTo>
                  <a:lnTo>
                    <a:pt x="40" y="117"/>
                  </a:lnTo>
                  <a:lnTo>
                    <a:pt x="27" y="123"/>
                  </a:lnTo>
                  <a:lnTo>
                    <a:pt x="17" y="127"/>
                  </a:lnTo>
                  <a:lnTo>
                    <a:pt x="13" y="129"/>
                  </a:lnTo>
                  <a:lnTo>
                    <a:pt x="11" y="129"/>
                  </a:lnTo>
                  <a:lnTo>
                    <a:pt x="9" y="129"/>
                  </a:lnTo>
                  <a:lnTo>
                    <a:pt x="8" y="129"/>
                  </a:lnTo>
                  <a:lnTo>
                    <a:pt x="7" y="129"/>
                  </a:lnTo>
                  <a:lnTo>
                    <a:pt x="3" y="131"/>
                  </a:lnTo>
                  <a:lnTo>
                    <a:pt x="3" y="128"/>
                  </a:lnTo>
                  <a:lnTo>
                    <a:pt x="0" y="127"/>
                  </a:lnTo>
                  <a:lnTo>
                    <a:pt x="2" y="126"/>
                  </a:lnTo>
                  <a:lnTo>
                    <a:pt x="7" y="123"/>
                  </a:lnTo>
                  <a:lnTo>
                    <a:pt x="14" y="118"/>
                  </a:lnTo>
                  <a:lnTo>
                    <a:pt x="22" y="112"/>
                  </a:lnTo>
                  <a:lnTo>
                    <a:pt x="32" y="106"/>
                  </a:lnTo>
                  <a:lnTo>
                    <a:pt x="41" y="101"/>
                  </a:lnTo>
                  <a:lnTo>
                    <a:pt x="49" y="97"/>
                  </a:lnTo>
                  <a:lnTo>
                    <a:pt x="55" y="94"/>
                  </a:lnTo>
                  <a:lnTo>
                    <a:pt x="61" y="92"/>
                  </a:lnTo>
                  <a:lnTo>
                    <a:pt x="69" y="89"/>
                  </a:lnTo>
                  <a:lnTo>
                    <a:pt x="79" y="85"/>
                  </a:lnTo>
                  <a:lnTo>
                    <a:pt x="88" y="80"/>
                  </a:lnTo>
                  <a:lnTo>
                    <a:pt x="97" y="76"/>
                  </a:lnTo>
                  <a:lnTo>
                    <a:pt x="105" y="72"/>
                  </a:lnTo>
                  <a:lnTo>
                    <a:pt x="112" y="69"/>
                  </a:lnTo>
                  <a:lnTo>
                    <a:pt x="115" y="67"/>
                  </a:lnTo>
                  <a:lnTo>
                    <a:pt x="119" y="65"/>
                  </a:lnTo>
                  <a:lnTo>
                    <a:pt x="125" y="60"/>
                  </a:lnTo>
                  <a:lnTo>
                    <a:pt x="134" y="56"/>
                  </a:lnTo>
                  <a:lnTo>
                    <a:pt x="143" y="51"/>
                  </a:lnTo>
                  <a:lnTo>
                    <a:pt x="151" y="47"/>
                  </a:lnTo>
                  <a:lnTo>
                    <a:pt x="159" y="43"/>
                  </a:lnTo>
                  <a:lnTo>
                    <a:pt x="165" y="40"/>
                  </a:lnTo>
                  <a:lnTo>
                    <a:pt x="169" y="38"/>
                  </a:lnTo>
                  <a:lnTo>
                    <a:pt x="172" y="37"/>
                  </a:lnTo>
                  <a:lnTo>
                    <a:pt x="177" y="35"/>
                  </a:lnTo>
                  <a:lnTo>
                    <a:pt x="183" y="32"/>
                  </a:lnTo>
                  <a:lnTo>
                    <a:pt x="190" y="29"/>
                  </a:lnTo>
                  <a:lnTo>
                    <a:pt x="196" y="26"/>
                  </a:lnTo>
                  <a:lnTo>
                    <a:pt x="202" y="24"/>
                  </a:lnTo>
                  <a:lnTo>
                    <a:pt x="206" y="22"/>
                  </a:lnTo>
                  <a:lnTo>
                    <a:pt x="208" y="21"/>
                  </a:lnTo>
                  <a:lnTo>
                    <a:pt x="212" y="19"/>
                  </a:lnTo>
                  <a:lnTo>
                    <a:pt x="219" y="16"/>
                  </a:lnTo>
                  <a:lnTo>
                    <a:pt x="227" y="13"/>
                  </a:lnTo>
                  <a:lnTo>
                    <a:pt x="232" y="11"/>
                  </a:lnTo>
                  <a:lnTo>
                    <a:pt x="237" y="8"/>
                  </a:lnTo>
                  <a:lnTo>
                    <a:pt x="247" y="5"/>
                  </a:lnTo>
                  <a:lnTo>
                    <a:pt x="254" y="2"/>
                  </a:lnTo>
                  <a:lnTo>
                    <a:pt x="257" y="0"/>
                  </a:lnTo>
                  <a:close/>
                </a:path>
              </a:pathLst>
            </a:custGeom>
            <a:solidFill>
              <a:srgbClr val="000000"/>
            </a:solidFill>
            <a:ln w="9525">
              <a:noFill/>
              <a:round/>
              <a:headEnd/>
              <a:tailEnd/>
            </a:ln>
          </p:spPr>
          <p:txBody>
            <a:bodyPr/>
            <a:lstStyle/>
            <a:p>
              <a:endParaRPr lang="ar-SA"/>
            </a:p>
          </p:txBody>
        </p:sp>
        <p:sp>
          <p:nvSpPr>
            <p:cNvPr id="35" name="Freeform 95"/>
            <p:cNvSpPr>
              <a:spLocks/>
            </p:cNvSpPr>
            <p:nvPr/>
          </p:nvSpPr>
          <p:spPr bwMode="auto">
            <a:xfrm>
              <a:off x="3768" y="1178"/>
              <a:ext cx="288" cy="207"/>
            </a:xfrm>
            <a:custGeom>
              <a:avLst/>
              <a:gdLst>
                <a:gd name="T0" fmla="*/ 282 w 288"/>
                <a:gd name="T1" fmla="*/ 0 h 207"/>
                <a:gd name="T2" fmla="*/ 264 w 288"/>
                <a:gd name="T3" fmla="*/ 0 h 207"/>
                <a:gd name="T4" fmla="*/ 235 w 288"/>
                <a:gd name="T5" fmla="*/ 5 h 207"/>
                <a:gd name="T6" fmla="*/ 208 w 288"/>
                <a:gd name="T7" fmla="*/ 17 h 207"/>
                <a:gd name="T8" fmla="*/ 189 w 288"/>
                <a:gd name="T9" fmla="*/ 46 h 207"/>
                <a:gd name="T10" fmla="*/ 189 w 288"/>
                <a:gd name="T11" fmla="*/ 93 h 207"/>
                <a:gd name="T12" fmla="*/ 198 w 288"/>
                <a:gd name="T13" fmla="*/ 143 h 207"/>
                <a:gd name="T14" fmla="*/ 208 w 288"/>
                <a:gd name="T15" fmla="*/ 177 h 207"/>
                <a:gd name="T16" fmla="*/ 194 w 288"/>
                <a:gd name="T17" fmla="*/ 187 h 207"/>
                <a:gd name="T18" fmla="*/ 188 w 288"/>
                <a:gd name="T19" fmla="*/ 165 h 207"/>
                <a:gd name="T20" fmla="*/ 170 w 288"/>
                <a:gd name="T21" fmla="*/ 117 h 207"/>
                <a:gd name="T22" fmla="*/ 133 w 288"/>
                <a:gd name="T23" fmla="*/ 74 h 207"/>
                <a:gd name="T24" fmla="*/ 77 w 288"/>
                <a:gd name="T25" fmla="*/ 66 h 207"/>
                <a:gd name="T26" fmla="*/ 38 w 288"/>
                <a:gd name="T27" fmla="*/ 85 h 207"/>
                <a:gd name="T28" fmla="*/ 14 w 288"/>
                <a:gd name="T29" fmla="*/ 107 h 207"/>
                <a:gd name="T30" fmla="*/ 3 w 288"/>
                <a:gd name="T31" fmla="*/ 127 h 207"/>
                <a:gd name="T32" fmla="*/ 0 w 288"/>
                <a:gd name="T33" fmla="*/ 135 h 207"/>
                <a:gd name="T34" fmla="*/ 8 w 288"/>
                <a:gd name="T35" fmla="*/ 140 h 207"/>
                <a:gd name="T36" fmla="*/ 11 w 288"/>
                <a:gd name="T37" fmla="*/ 136 h 207"/>
                <a:gd name="T38" fmla="*/ 20 w 288"/>
                <a:gd name="T39" fmla="*/ 123 h 207"/>
                <a:gd name="T40" fmla="*/ 34 w 288"/>
                <a:gd name="T41" fmla="*/ 105 h 207"/>
                <a:gd name="T42" fmla="*/ 53 w 288"/>
                <a:gd name="T43" fmla="*/ 91 h 207"/>
                <a:gd name="T44" fmla="*/ 73 w 288"/>
                <a:gd name="T45" fmla="*/ 83 h 207"/>
                <a:gd name="T46" fmla="*/ 102 w 288"/>
                <a:gd name="T47" fmla="*/ 79 h 207"/>
                <a:gd name="T48" fmla="*/ 134 w 288"/>
                <a:gd name="T49" fmla="*/ 96 h 207"/>
                <a:gd name="T50" fmla="*/ 167 w 288"/>
                <a:gd name="T51" fmla="*/ 155 h 207"/>
                <a:gd name="T52" fmla="*/ 231 w 288"/>
                <a:gd name="T53" fmla="*/ 194 h 207"/>
                <a:gd name="T54" fmla="*/ 224 w 288"/>
                <a:gd name="T55" fmla="*/ 171 h 207"/>
                <a:gd name="T56" fmla="*/ 211 w 288"/>
                <a:gd name="T57" fmla="*/ 121 h 207"/>
                <a:gd name="T58" fmla="*/ 203 w 288"/>
                <a:gd name="T59" fmla="*/ 67 h 207"/>
                <a:gd name="T60" fmla="*/ 212 w 288"/>
                <a:gd name="T61" fmla="*/ 33 h 207"/>
                <a:gd name="T62" fmla="*/ 234 w 288"/>
                <a:gd name="T63" fmla="*/ 20 h 207"/>
                <a:gd name="T64" fmla="*/ 256 w 288"/>
                <a:gd name="T65" fmla="*/ 14 h 207"/>
                <a:gd name="T66" fmla="*/ 273 w 288"/>
                <a:gd name="T67" fmla="*/ 11 h 207"/>
                <a:gd name="T68" fmla="*/ 280 w 288"/>
                <a:gd name="T69" fmla="*/ 11 h 207"/>
                <a:gd name="T70" fmla="*/ 282 w 288"/>
                <a:gd name="T71" fmla="*/ 11 h 207"/>
                <a:gd name="T72" fmla="*/ 284 w 288"/>
                <a:gd name="T73" fmla="*/ 10 h 207"/>
                <a:gd name="T74" fmla="*/ 286 w 288"/>
                <a:gd name="T75" fmla="*/ 9 h 207"/>
                <a:gd name="T76" fmla="*/ 288 w 288"/>
                <a:gd name="T77" fmla="*/ 9 h 207"/>
                <a:gd name="T78" fmla="*/ 288 w 288"/>
                <a:gd name="T79" fmla="*/ 4 h 207"/>
                <a:gd name="T80" fmla="*/ 285 w 288"/>
                <a:gd name="T81" fmla="*/ 0 h 20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88"/>
                <a:gd name="T124" fmla="*/ 0 h 207"/>
                <a:gd name="T125" fmla="*/ 288 w 288"/>
                <a:gd name="T126" fmla="*/ 207 h 20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88" h="207">
                  <a:moveTo>
                    <a:pt x="285" y="0"/>
                  </a:moveTo>
                  <a:lnTo>
                    <a:pt x="282" y="0"/>
                  </a:lnTo>
                  <a:lnTo>
                    <a:pt x="275" y="0"/>
                  </a:lnTo>
                  <a:lnTo>
                    <a:pt x="264" y="0"/>
                  </a:lnTo>
                  <a:lnTo>
                    <a:pt x="250" y="2"/>
                  </a:lnTo>
                  <a:lnTo>
                    <a:pt x="235" y="5"/>
                  </a:lnTo>
                  <a:lnTo>
                    <a:pt x="221" y="10"/>
                  </a:lnTo>
                  <a:lnTo>
                    <a:pt x="208" y="17"/>
                  </a:lnTo>
                  <a:lnTo>
                    <a:pt x="196" y="28"/>
                  </a:lnTo>
                  <a:lnTo>
                    <a:pt x="189" y="46"/>
                  </a:lnTo>
                  <a:lnTo>
                    <a:pt x="187" y="67"/>
                  </a:lnTo>
                  <a:lnTo>
                    <a:pt x="189" y="93"/>
                  </a:lnTo>
                  <a:lnTo>
                    <a:pt x="193" y="119"/>
                  </a:lnTo>
                  <a:lnTo>
                    <a:pt x="198" y="143"/>
                  </a:lnTo>
                  <a:lnTo>
                    <a:pt x="203" y="163"/>
                  </a:lnTo>
                  <a:lnTo>
                    <a:pt x="208" y="177"/>
                  </a:lnTo>
                  <a:lnTo>
                    <a:pt x="210" y="182"/>
                  </a:lnTo>
                  <a:lnTo>
                    <a:pt x="194" y="187"/>
                  </a:lnTo>
                  <a:lnTo>
                    <a:pt x="193" y="181"/>
                  </a:lnTo>
                  <a:lnTo>
                    <a:pt x="188" y="165"/>
                  </a:lnTo>
                  <a:lnTo>
                    <a:pt x="181" y="143"/>
                  </a:lnTo>
                  <a:lnTo>
                    <a:pt x="170" y="117"/>
                  </a:lnTo>
                  <a:lnTo>
                    <a:pt x="154" y="94"/>
                  </a:lnTo>
                  <a:lnTo>
                    <a:pt x="133" y="74"/>
                  </a:lnTo>
                  <a:lnTo>
                    <a:pt x="108" y="64"/>
                  </a:lnTo>
                  <a:lnTo>
                    <a:pt x="77" y="66"/>
                  </a:lnTo>
                  <a:lnTo>
                    <a:pt x="56" y="74"/>
                  </a:lnTo>
                  <a:lnTo>
                    <a:pt x="38" y="85"/>
                  </a:lnTo>
                  <a:lnTo>
                    <a:pt x="24" y="96"/>
                  </a:lnTo>
                  <a:lnTo>
                    <a:pt x="14" y="107"/>
                  </a:lnTo>
                  <a:lnTo>
                    <a:pt x="7" y="118"/>
                  </a:lnTo>
                  <a:lnTo>
                    <a:pt x="3" y="127"/>
                  </a:lnTo>
                  <a:lnTo>
                    <a:pt x="1" y="133"/>
                  </a:lnTo>
                  <a:lnTo>
                    <a:pt x="0" y="135"/>
                  </a:lnTo>
                  <a:lnTo>
                    <a:pt x="5" y="142"/>
                  </a:lnTo>
                  <a:lnTo>
                    <a:pt x="8" y="140"/>
                  </a:lnTo>
                  <a:lnTo>
                    <a:pt x="10" y="139"/>
                  </a:lnTo>
                  <a:lnTo>
                    <a:pt x="11" y="136"/>
                  </a:lnTo>
                  <a:lnTo>
                    <a:pt x="14" y="131"/>
                  </a:lnTo>
                  <a:lnTo>
                    <a:pt x="20" y="123"/>
                  </a:lnTo>
                  <a:lnTo>
                    <a:pt x="26" y="114"/>
                  </a:lnTo>
                  <a:lnTo>
                    <a:pt x="34" y="105"/>
                  </a:lnTo>
                  <a:lnTo>
                    <a:pt x="43" y="97"/>
                  </a:lnTo>
                  <a:lnTo>
                    <a:pt x="53" y="91"/>
                  </a:lnTo>
                  <a:lnTo>
                    <a:pt x="63" y="87"/>
                  </a:lnTo>
                  <a:lnTo>
                    <a:pt x="73" y="83"/>
                  </a:lnTo>
                  <a:lnTo>
                    <a:pt x="86" y="80"/>
                  </a:lnTo>
                  <a:lnTo>
                    <a:pt x="102" y="79"/>
                  </a:lnTo>
                  <a:lnTo>
                    <a:pt x="118" y="83"/>
                  </a:lnTo>
                  <a:lnTo>
                    <a:pt x="134" y="96"/>
                  </a:lnTo>
                  <a:lnTo>
                    <a:pt x="150" y="119"/>
                  </a:lnTo>
                  <a:lnTo>
                    <a:pt x="167" y="155"/>
                  </a:lnTo>
                  <a:lnTo>
                    <a:pt x="182" y="207"/>
                  </a:lnTo>
                  <a:lnTo>
                    <a:pt x="231" y="194"/>
                  </a:lnTo>
                  <a:lnTo>
                    <a:pt x="229" y="187"/>
                  </a:lnTo>
                  <a:lnTo>
                    <a:pt x="224" y="171"/>
                  </a:lnTo>
                  <a:lnTo>
                    <a:pt x="218" y="149"/>
                  </a:lnTo>
                  <a:lnTo>
                    <a:pt x="211" y="121"/>
                  </a:lnTo>
                  <a:lnTo>
                    <a:pt x="206" y="94"/>
                  </a:lnTo>
                  <a:lnTo>
                    <a:pt x="203" y="67"/>
                  </a:lnTo>
                  <a:lnTo>
                    <a:pt x="204" y="46"/>
                  </a:lnTo>
                  <a:lnTo>
                    <a:pt x="212" y="33"/>
                  </a:lnTo>
                  <a:lnTo>
                    <a:pt x="223" y="25"/>
                  </a:lnTo>
                  <a:lnTo>
                    <a:pt x="234" y="20"/>
                  </a:lnTo>
                  <a:lnTo>
                    <a:pt x="246" y="16"/>
                  </a:lnTo>
                  <a:lnTo>
                    <a:pt x="256" y="14"/>
                  </a:lnTo>
                  <a:lnTo>
                    <a:pt x="266" y="12"/>
                  </a:lnTo>
                  <a:lnTo>
                    <a:pt x="273" y="11"/>
                  </a:lnTo>
                  <a:lnTo>
                    <a:pt x="278" y="11"/>
                  </a:lnTo>
                  <a:lnTo>
                    <a:pt x="280" y="11"/>
                  </a:lnTo>
                  <a:lnTo>
                    <a:pt x="282" y="11"/>
                  </a:lnTo>
                  <a:lnTo>
                    <a:pt x="283" y="11"/>
                  </a:lnTo>
                  <a:lnTo>
                    <a:pt x="284" y="10"/>
                  </a:lnTo>
                  <a:lnTo>
                    <a:pt x="285" y="9"/>
                  </a:lnTo>
                  <a:lnTo>
                    <a:pt x="286" y="9"/>
                  </a:lnTo>
                  <a:lnTo>
                    <a:pt x="287" y="9"/>
                  </a:lnTo>
                  <a:lnTo>
                    <a:pt x="288" y="9"/>
                  </a:lnTo>
                  <a:lnTo>
                    <a:pt x="288" y="8"/>
                  </a:lnTo>
                  <a:lnTo>
                    <a:pt x="288" y="4"/>
                  </a:lnTo>
                  <a:lnTo>
                    <a:pt x="287" y="1"/>
                  </a:lnTo>
                  <a:lnTo>
                    <a:pt x="285" y="0"/>
                  </a:lnTo>
                  <a:close/>
                </a:path>
              </a:pathLst>
            </a:custGeom>
            <a:solidFill>
              <a:srgbClr val="000000"/>
            </a:solidFill>
            <a:ln w="9525">
              <a:noFill/>
              <a:round/>
              <a:headEnd/>
              <a:tailEnd/>
            </a:ln>
          </p:spPr>
          <p:txBody>
            <a:bodyPr/>
            <a:lstStyle/>
            <a:p>
              <a:endParaRPr lang="ar-SA"/>
            </a:p>
          </p:txBody>
        </p:sp>
        <p:sp>
          <p:nvSpPr>
            <p:cNvPr id="36" name="Freeform 96"/>
            <p:cNvSpPr>
              <a:spLocks/>
            </p:cNvSpPr>
            <p:nvPr/>
          </p:nvSpPr>
          <p:spPr bwMode="auto">
            <a:xfrm>
              <a:off x="4021" y="1241"/>
              <a:ext cx="85" cy="34"/>
            </a:xfrm>
            <a:custGeom>
              <a:avLst/>
              <a:gdLst>
                <a:gd name="T0" fmla="*/ 85 w 85"/>
                <a:gd name="T1" fmla="*/ 26 h 34"/>
                <a:gd name="T2" fmla="*/ 84 w 85"/>
                <a:gd name="T3" fmla="*/ 25 h 34"/>
                <a:gd name="T4" fmla="*/ 82 w 85"/>
                <a:gd name="T5" fmla="*/ 22 h 34"/>
                <a:gd name="T6" fmla="*/ 79 w 85"/>
                <a:gd name="T7" fmla="*/ 17 h 34"/>
                <a:gd name="T8" fmla="*/ 74 w 85"/>
                <a:gd name="T9" fmla="*/ 13 h 34"/>
                <a:gd name="T10" fmla="*/ 68 w 85"/>
                <a:gd name="T11" fmla="*/ 9 h 34"/>
                <a:gd name="T12" fmla="*/ 60 w 85"/>
                <a:gd name="T13" fmla="*/ 5 h 34"/>
                <a:gd name="T14" fmla="*/ 50 w 85"/>
                <a:gd name="T15" fmla="*/ 2 h 34"/>
                <a:gd name="T16" fmla="*/ 40 w 85"/>
                <a:gd name="T17" fmla="*/ 1 h 34"/>
                <a:gd name="T18" fmla="*/ 37 w 85"/>
                <a:gd name="T19" fmla="*/ 1 h 34"/>
                <a:gd name="T20" fmla="*/ 36 w 85"/>
                <a:gd name="T21" fmla="*/ 0 h 34"/>
                <a:gd name="T22" fmla="*/ 36 w 85"/>
                <a:gd name="T23" fmla="*/ 0 h 34"/>
                <a:gd name="T24" fmla="*/ 36 w 85"/>
                <a:gd name="T25" fmla="*/ 0 h 34"/>
                <a:gd name="T26" fmla="*/ 35 w 85"/>
                <a:gd name="T27" fmla="*/ 0 h 34"/>
                <a:gd name="T28" fmla="*/ 32 w 85"/>
                <a:gd name="T29" fmla="*/ 0 h 34"/>
                <a:gd name="T30" fmla="*/ 28 w 85"/>
                <a:gd name="T31" fmla="*/ 0 h 34"/>
                <a:gd name="T32" fmla="*/ 23 w 85"/>
                <a:gd name="T33" fmla="*/ 1 h 34"/>
                <a:gd name="T34" fmla="*/ 17 w 85"/>
                <a:gd name="T35" fmla="*/ 3 h 34"/>
                <a:gd name="T36" fmla="*/ 11 w 85"/>
                <a:gd name="T37" fmla="*/ 5 h 34"/>
                <a:gd name="T38" fmla="*/ 6 w 85"/>
                <a:gd name="T39" fmla="*/ 10 h 34"/>
                <a:gd name="T40" fmla="*/ 0 w 85"/>
                <a:gd name="T41" fmla="*/ 16 h 34"/>
                <a:gd name="T42" fmla="*/ 0 w 85"/>
                <a:gd name="T43" fmla="*/ 16 h 34"/>
                <a:gd name="T44" fmla="*/ 1 w 85"/>
                <a:gd name="T45" fmla="*/ 17 h 34"/>
                <a:gd name="T46" fmla="*/ 2 w 85"/>
                <a:gd name="T47" fmla="*/ 18 h 34"/>
                <a:gd name="T48" fmla="*/ 2 w 85"/>
                <a:gd name="T49" fmla="*/ 19 h 34"/>
                <a:gd name="T50" fmla="*/ 2 w 85"/>
                <a:gd name="T51" fmla="*/ 19 h 34"/>
                <a:gd name="T52" fmla="*/ 3 w 85"/>
                <a:gd name="T53" fmla="*/ 20 h 34"/>
                <a:gd name="T54" fmla="*/ 3 w 85"/>
                <a:gd name="T55" fmla="*/ 22 h 34"/>
                <a:gd name="T56" fmla="*/ 3 w 85"/>
                <a:gd name="T57" fmla="*/ 22 h 34"/>
                <a:gd name="T58" fmla="*/ 3 w 85"/>
                <a:gd name="T59" fmla="*/ 22 h 34"/>
                <a:gd name="T60" fmla="*/ 4 w 85"/>
                <a:gd name="T61" fmla="*/ 22 h 34"/>
                <a:gd name="T62" fmla="*/ 4 w 85"/>
                <a:gd name="T63" fmla="*/ 22 h 34"/>
                <a:gd name="T64" fmla="*/ 6 w 85"/>
                <a:gd name="T65" fmla="*/ 22 h 34"/>
                <a:gd name="T66" fmla="*/ 9 w 85"/>
                <a:gd name="T67" fmla="*/ 20 h 34"/>
                <a:gd name="T68" fmla="*/ 15 w 85"/>
                <a:gd name="T69" fmla="*/ 18 h 34"/>
                <a:gd name="T70" fmla="*/ 22 w 85"/>
                <a:gd name="T71" fmla="*/ 16 h 34"/>
                <a:gd name="T72" fmla="*/ 28 w 85"/>
                <a:gd name="T73" fmla="*/ 15 h 34"/>
                <a:gd name="T74" fmla="*/ 34 w 85"/>
                <a:gd name="T75" fmla="*/ 16 h 34"/>
                <a:gd name="T76" fmla="*/ 42 w 85"/>
                <a:gd name="T77" fmla="*/ 17 h 34"/>
                <a:gd name="T78" fmla="*/ 49 w 85"/>
                <a:gd name="T79" fmla="*/ 18 h 34"/>
                <a:gd name="T80" fmla="*/ 52 w 85"/>
                <a:gd name="T81" fmla="*/ 19 h 34"/>
                <a:gd name="T82" fmla="*/ 55 w 85"/>
                <a:gd name="T83" fmla="*/ 22 h 34"/>
                <a:gd name="T84" fmla="*/ 63 w 85"/>
                <a:gd name="T85" fmla="*/ 27 h 34"/>
                <a:gd name="T86" fmla="*/ 71 w 85"/>
                <a:gd name="T87" fmla="*/ 32 h 34"/>
                <a:gd name="T88" fmla="*/ 75 w 85"/>
                <a:gd name="T89" fmla="*/ 34 h 34"/>
                <a:gd name="T90" fmla="*/ 77 w 85"/>
                <a:gd name="T91" fmla="*/ 34 h 34"/>
                <a:gd name="T92" fmla="*/ 78 w 85"/>
                <a:gd name="T93" fmla="*/ 34 h 34"/>
                <a:gd name="T94" fmla="*/ 80 w 85"/>
                <a:gd name="T95" fmla="*/ 34 h 34"/>
                <a:gd name="T96" fmla="*/ 80 w 85"/>
                <a:gd name="T97" fmla="*/ 34 h 34"/>
                <a:gd name="T98" fmla="*/ 80 w 85"/>
                <a:gd name="T99" fmla="*/ 34 h 34"/>
                <a:gd name="T100" fmla="*/ 80 w 85"/>
                <a:gd name="T101" fmla="*/ 33 h 34"/>
                <a:gd name="T102" fmla="*/ 80 w 85"/>
                <a:gd name="T103" fmla="*/ 32 h 34"/>
                <a:gd name="T104" fmla="*/ 82 w 85"/>
                <a:gd name="T105" fmla="*/ 31 h 34"/>
                <a:gd name="T106" fmla="*/ 83 w 85"/>
                <a:gd name="T107" fmla="*/ 30 h 34"/>
                <a:gd name="T108" fmla="*/ 85 w 85"/>
                <a:gd name="T109" fmla="*/ 28 h 34"/>
                <a:gd name="T110" fmla="*/ 85 w 85"/>
                <a:gd name="T111" fmla="*/ 27 h 34"/>
                <a:gd name="T112" fmla="*/ 84 w 85"/>
                <a:gd name="T113" fmla="*/ 25 h 34"/>
                <a:gd name="T114" fmla="*/ 85 w 85"/>
                <a:gd name="T115" fmla="*/ 26 h 3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5"/>
                <a:gd name="T175" fmla="*/ 0 h 34"/>
                <a:gd name="T176" fmla="*/ 85 w 85"/>
                <a:gd name="T177" fmla="*/ 34 h 3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5" h="34">
                  <a:moveTo>
                    <a:pt x="85" y="26"/>
                  </a:moveTo>
                  <a:lnTo>
                    <a:pt x="84" y="25"/>
                  </a:lnTo>
                  <a:lnTo>
                    <a:pt x="82" y="22"/>
                  </a:lnTo>
                  <a:lnTo>
                    <a:pt x="79" y="17"/>
                  </a:lnTo>
                  <a:lnTo>
                    <a:pt x="74" y="13"/>
                  </a:lnTo>
                  <a:lnTo>
                    <a:pt x="68" y="9"/>
                  </a:lnTo>
                  <a:lnTo>
                    <a:pt x="60" y="5"/>
                  </a:lnTo>
                  <a:lnTo>
                    <a:pt x="50" y="2"/>
                  </a:lnTo>
                  <a:lnTo>
                    <a:pt x="40" y="1"/>
                  </a:lnTo>
                  <a:lnTo>
                    <a:pt x="37" y="1"/>
                  </a:lnTo>
                  <a:lnTo>
                    <a:pt x="36" y="0"/>
                  </a:lnTo>
                  <a:lnTo>
                    <a:pt x="35" y="0"/>
                  </a:lnTo>
                  <a:lnTo>
                    <a:pt x="32" y="0"/>
                  </a:lnTo>
                  <a:lnTo>
                    <a:pt x="28" y="0"/>
                  </a:lnTo>
                  <a:lnTo>
                    <a:pt x="23" y="1"/>
                  </a:lnTo>
                  <a:lnTo>
                    <a:pt x="17" y="3"/>
                  </a:lnTo>
                  <a:lnTo>
                    <a:pt x="11" y="5"/>
                  </a:lnTo>
                  <a:lnTo>
                    <a:pt x="6" y="10"/>
                  </a:lnTo>
                  <a:lnTo>
                    <a:pt x="0" y="16"/>
                  </a:lnTo>
                  <a:lnTo>
                    <a:pt x="1" y="17"/>
                  </a:lnTo>
                  <a:lnTo>
                    <a:pt x="2" y="18"/>
                  </a:lnTo>
                  <a:lnTo>
                    <a:pt x="2" y="19"/>
                  </a:lnTo>
                  <a:lnTo>
                    <a:pt x="3" y="20"/>
                  </a:lnTo>
                  <a:lnTo>
                    <a:pt x="3" y="22"/>
                  </a:lnTo>
                  <a:lnTo>
                    <a:pt x="4" y="22"/>
                  </a:lnTo>
                  <a:lnTo>
                    <a:pt x="6" y="22"/>
                  </a:lnTo>
                  <a:lnTo>
                    <a:pt x="9" y="20"/>
                  </a:lnTo>
                  <a:lnTo>
                    <a:pt x="15" y="18"/>
                  </a:lnTo>
                  <a:lnTo>
                    <a:pt x="22" y="16"/>
                  </a:lnTo>
                  <a:lnTo>
                    <a:pt x="28" y="15"/>
                  </a:lnTo>
                  <a:lnTo>
                    <a:pt x="34" y="16"/>
                  </a:lnTo>
                  <a:lnTo>
                    <a:pt x="42" y="17"/>
                  </a:lnTo>
                  <a:lnTo>
                    <a:pt x="49" y="18"/>
                  </a:lnTo>
                  <a:lnTo>
                    <a:pt x="52" y="19"/>
                  </a:lnTo>
                  <a:lnTo>
                    <a:pt x="55" y="22"/>
                  </a:lnTo>
                  <a:lnTo>
                    <a:pt x="63" y="27"/>
                  </a:lnTo>
                  <a:lnTo>
                    <a:pt x="71" y="32"/>
                  </a:lnTo>
                  <a:lnTo>
                    <a:pt x="75" y="34"/>
                  </a:lnTo>
                  <a:lnTo>
                    <a:pt x="77" y="34"/>
                  </a:lnTo>
                  <a:lnTo>
                    <a:pt x="78" y="34"/>
                  </a:lnTo>
                  <a:lnTo>
                    <a:pt x="80" y="34"/>
                  </a:lnTo>
                  <a:lnTo>
                    <a:pt x="80" y="33"/>
                  </a:lnTo>
                  <a:lnTo>
                    <a:pt x="80" y="32"/>
                  </a:lnTo>
                  <a:lnTo>
                    <a:pt x="82" y="31"/>
                  </a:lnTo>
                  <a:lnTo>
                    <a:pt x="83" y="30"/>
                  </a:lnTo>
                  <a:lnTo>
                    <a:pt x="85" y="28"/>
                  </a:lnTo>
                  <a:lnTo>
                    <a:pt x="85" y="27"/>
                  </a:lnTo>
                  <a:lnTo>
                    <a:pt x="84" y="25"/>
                  </a:lnTo>
                  <a:lnTo>
                    <a:pt x="85" y="26"/>
                  </a:lnTo>
                  <a:close/>
                </a:path>
              </a:pathLst>
            </a:custGeom>
            <a:solidFill>
              <a:srgbClr val="000000"/>
            </a:solidFill>
            <a:ln w="9525">
              <a:noFill/>
              <a:round/>
              <a:headEnd/>
              <a:tailEnd/>
            </a:ln>
          </p:spPr>
          <p:txBody>
            <a:bodyPr/>
            <a:lstStyle/>
            <a:p>
              <a:endParaRPr lang="ar-SA"/>
            </a:p>
          </p:txBody>
        </p:sp>
        <p:sp>
          <p:nvSpPr>
            <p:cNvPr id="37" name="Freeform 97"/>
            <p:cNvSpPr>
              <a:spLocks/>
            </p:cNvSpPr>
            <p:nvPr/>
          </p:nvSpPr>
          <p:spPr bwMode="auto">
            <a:xfrm>
              <a:off x="3809" y="1304"/>
              <a:ext cx="73" cy="54"/>
            </a:xfrm>
            <a:custGeom>
              <a:avLst/>
              <a:gdLst>
                <a:gd name="T0" fmla="*/ 0 w 73"/>
                <a:gd name="T1" fmla="*/ 49 h 54"/>
                <a:gd name="T2" fmla="*/ 0 w 73"/>
                <a:gd name="T3" fmla="*/ 48 h 54"/>
                <a:gd name="T4" fmla="*/ 1 w 73"/>
                <a:gd name="T5" fmla="*/ 44 h 54"/>
                <a:gd name="T6" fmla="*/ 4 w 73"/>
                <a:gd name="T7" fmla="*/ 40 h 54"/>
                <a:gd name="T8" fmla="*/ 6 w 73"/>
                <a:gd name="T9" fmla="*/ 34 h 54"/>
                <a:gd name="T10" fmla="*/ 10 w 73"/>
                <a:gd name="T11" fmla="*/ 27 h 54"/>
                <a:gd name="T12" fmla="*/ 15 w 73"/>
                <a:gd name="T13" fmla="*/ 21 h 54"/>
                <a:gd name="T14" fmla="*/ 22 w 73"/>
                <a:gd name="T15" fmla="*/ 15 h 54"/>
                <a:gd name="T16" fmla="*/ 31 w 73"/>
                <a:gd name="T17" fmla="*/ 9 h 54"/>
                <a:gd name="T18" fmla="*/ 34 w 73"/>
                <a:gd name="T19" fmla="*/ 7 h 54"/>
                <a:gd name="T20" fmla="*/ 34 w 73"/>
                <a:gd name="T21" fmla="*/ 6 h 54"/>
                <a:gd name="T22" fmla="*/ 34 w 73"/>
                <a:gd name="T23" fmla="*/ 5 h 54"/>
                <a:gd name="T24" fmla="*/ 34 w 73"/>
                <a:gd name="T25" fmla="*/ 5 h 54"/>
                <a:gd name="T26" fmla="*/ 35 w 73"/>
                <a:gd name="T27" fmla="*/ 5 h 54"/>
                <a:gd name="T28" fmla="*/ 38 w 73"/>
                <a:gd name="T29" fmla="*/ 3 h 54"/>
                <a:gd name="T30" fmla="*/ 42 w 73"/>
                <a:gd name="T31" fmla="*/ 2 h 54"/>
                <a:gd name="T32" fmla="*/ 47 w 73"/>
                <a:gd name="T33" fmla="*/ 1 h 54"/>
                <a:gd name="T34" fmla="*/ 53 w 73"/>
                <a:gd name="T35" fmla="*/ 0 h 54"/>
                <a:gd name="T36" fmla="*/ 60 w 73"/>
                <a:gd name="T37" fmla="*/ 1 h 54"/>
                <a:gd name="T38" fmla="*/ 66 w 73"/>
                <a:gd name="T39" fmla="*/ 3 h 54"/>
                <a:gd name="T40" fmla="*/ 73 w 73"/>
                <a:gd name="T41" fmla="*/ 7 h 54"/>
                <a:gd name="T42" fmla="*/ 73 w 73"/>
                <a:gd name="T43" fmla="*/ 7 h 54"/>
                <a:gd name="T44" fmla="*/ 73 w 73"/>
                <a:gd name="T45" fmla="*/ 8 h 54"/>
                <a:gd name="T46" fmla="*/ 73 w 73"/>
                <a:gd name="T47" fmla="*/ 10 h 54"/>
                <a:gd name="T48" fmla="*/ 73 w 73"/>
                <a:gd name="T49" fmla="*/ 10 h 54"/>
                <a:gd name="T50" fmla="*/ 73 w 73"/>
                <a:gd name="T51" fmla="*/ 10 h 54"/>
                <a:gd name="T52" fmla="*/ 73 w 73"/>
                <a:gd name="T53" fmla="*/ 12 h 54"/>
                <a:gd name="T54" fmla="*/ 73 w 73"/>
                <a:gd name="T55" fmla="*/ 14 h 54"/>
                <a:gd name="T56" fmla="*/ 73 w 73"/>
                <a:gd name="T57" fmla="*/ 14 h 54"/>
                <a:gd name="T58" fmla="*/ 73 w 73"/>
                <a:gd name="T59" fmla="*/ 14 h 54"/>
                <a:gd name="T60" fmla="*/ 72 w 73"/>
                <a:gd name="T61" fmla="*/ 14 h 54"/>
                <a:gd name="T62" fmla="*/ 72 w 73"/>
                <a:gd name="T63" fmla="*/ 14 h 54"/>
                <a:gd name="T64" fmla="*/ 71 w 73"/>
                <a:gd name="T65" fmla="*/ 14 h 54"/>
                <a:gd name="T66" fmla="*/ 68 w 73"/>
                <a:gd name="T67" fmla="*/ 15 h 54"/>
                <a:gd name="T68" fmla="*/ 62 w 73"/>
                <a:gd name="T69" fmla="*/ 16 h 54"/>
                <a:gd name="T70" fmla="*/ 54 w 73"/>
                <a:gd name="T71" fmla="*/ 16 h 54"/>
                <a:gd name="T72" fmla="*/ 48 w 73"/>
                <a:gd name="T73" fmla="*/ 18 h 54"/>
                <a:gd name="T74" fmla="*/ 42 w 73"/>
                <a:gd name="T75" fmla="*/ 21 h 54"/>
                <a:gd name="T76" fmla="*/ 35 w 73"/>
                <a:gd name="T77" fmla="*/ 25 h 54"/>
                <a:gd name="T78" fmla="*/ 29 w 73"/>
                <a:gd name="T79" fmla="*/ 28 h 54"/>
                <a:gd name="T80" fmla="*/ 27 w 73"/>
                <a:gd name="T81" fmla="*/ 30 h 54"/>
                <a:gd name="T82" fmla="*/ 25 w 73"/>
                <a:gd name="T83" fmla="*/ 33 h 54"/>
                <a:gd name="T84" fmla="*/ 20 w 73"/>
                <a:gd name="T85" fmla="*/ 41 h 54"/>
                <a:gd name="T86" fmla="*/ 16 w 73"/>
                <a:gd name="T87" fmla="*/ 48 h 54"/>
                <a:gd name="T88" fmla="*/ 13 w 73"/>
                <a:gd name="T89" fmla="*/ 52 h 54"/>
                <a:gd name="T90" fmla="*/ 11 w 73"/>
                <a:gd name="T91" fmla="*/ 53 h 54"/>
                <a:gd name="T92" fmla="*/ 10 w 73"/>
                <a:gd name="T93" fmla="*/ 53 h 54"/>
                <a:gd name="T94" fmla="*/ 9 w 73"/>
                <a:gd name="T95" fmla="*/ 54 h 54"/>
                <a:gd name="T96" fmla="*/ 8 w 73"/>
                <a:gd name="T97" fmla="*/ 54 h 54"/>
                <a:gd name="T98" fmla="*/ 8 w 73"/>
                <a:gd name="T99" fmla="*/ 54 h 54"/>
                <a:gd name="T100" fmla="*/ 8 w 73"/>
                <a:gd name="T101" fmla="*/ 53 h 54"/>
                <a:gd name="T102" fmla="*/ 7 w 73"/>
                <a:gd name="T103" fmla="*/ 53 h 54"/>
                <a:gd name="T104" fmla="*/ 6 w 73"/>
                <a:gd name="T105" fmla="*/ 52 h 54"/>
                <a:gd name="T106" fmla="*/ 4 w 73"/>
                <a:gd name="T107" fmla="*/ 51 h 54"/>
                <a:gd name="T108" fmla="*/ 1 w 73"/>
                <a:gd name="T109" fmla="*/ 50 h 54"/>
                <a:gd name="T110" fmla="*/ 0 w 73"/>
                <a:gd name="T111" fmla="*/ 49 h 54"/>
                <a:gd name="T112" fmla="*/ 0 w 73"/>
                <a:gd name="T113" fmla="*/ 47 h 54"/>
                <a:gd name="T114" fmla="*/ 0 w 73"/>
                <a:gd name="T115" fmla="*/ 49 h 5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73"/>
                <a:gd name="T175" fmla="*/ 0 h 54"/>
                <a:gd name="T176" fmla="*/ 73 w 73"/>
                <a:gd name="T177" fmla="*/ 54 h 5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73" h="54">
                  <a:moveTo>
                    <a:pt x="0" y="49"/>
                  </a:moveTo>
                  <a:lnTo>
                    <a:pt x="0" y="48"/>
                  </a:lnTo>
                  <a:lnTo>
                    <a:pt x="1" y="44"/>
                  </a:lnTo>
                  <a:lnTo>
                    <a:pt x="4" y="40"/>
                  </a:lnTo>
                  <a:lnTo>
                    <a:pt x="6" y="34"/>
                  </a:lnTo>
                  <a:lnTo>
                    <a:pt x="10" y="27"/>
                  </a:lnTo>
                  <a:lnTo>
                    <a:pt x="15" y="21"/>
                  </a:lnTo>
                  <a:lnTo>
                    <a:pt x="22" y="15"/>
                  </a:lnTo>
                  <a:lnTo>
                    <a:pt x="31" y="9"/>
                  </a:lnTo>
                  <a:lnTo>
                    <a:pt x="34" y="7"/>
                  </a:lnTo>
                  <a:lnTo>
                    <a:pt x="34" y="6"/>
                  </a:lnTo>
                  <a:lnTo>
                    <a:pt x="34" y="5"/>
                  </a:lnTo>
                  <a:lnTo>
                    <a:pt x="35" y="5"/>
                  </a:lnTo>
                  <a:lnTo>
                    <a:pt x="38" y="3"/>
                  </a:lnTo>
                  <a:lnTo>
                    <a:pt x="42" y="2"/>
                  </a:lnTo>
                  <a:lnTo>
                    <a:pt x="47" y="1"/>
                  </a:lnTo>
                  <a:lnTo>
                    <a:pt x="53" y="0"/>
                  </a:lnTo>
                  <a:lnTo>
                    <a:pt x="60" y="1"/>
                  </a:lnTo>
                  <a:lnTo>
                    <a:pt x="66" y="3"/>
                  </a:lnTo>
                  <a:lnTo>
                    <a:pt x="73" y="7"/>
                  </a:lnTo>
                  <a:lnTo>
                    <a:pt x="73" y="8"/>
                  </a:lnTo>
                  <a:lnTo>
                    <a:pt x="73" y="10"/>
                  </a:lnTo>
                  <a:lnTo>
                    <a:pt x="73" y="12"/>
                  </a:lnTo>
                  <a:lnTo>
                    <a:pt x="73" y="14"/>
                  </a:lnTo>
                  <a:lnTo>
                    <a:pt x="72" y="14"/>
                  </a:lnTo>
                  <a:lnTo>
                    <a:pt x="71" y="14"/>
                  </a:lnTo>
                  <a:lnTo>
                    <a:pt x="68" y="15"/>
                  </a:lnTo>
                  <a:lnTo>
                    <a:pt x="62" y="16"/>
                  </a:lnTo>
                  <a:lnTo>
                    <a:pt x="54" y="16"/>
                  </a:lnTo>
                  <a:lnTo>
                    <a:pt x="48" y="18"/>
                  </a:lnTo>
                  <a:lnTo>
                    <a:pt x="42" y="21"/>
                  </a:lnTo>
                  <a:lnTo>
                    <a:pt x="35" y="25"/>
                  </a:lnTo>
                  <a:lnTo>
                    <a:pt x="29" y="28"/>
                  </a:lnTo>
                  <a:lnTo>
                    <a:pt x="27" y="30"/>
                  </a:lnTo>
                  <a:lnTo>
                    <a:pt x="25" y="33"/>
                  </a:lnTo>
                  <a:lnTo>
                    <a:pt x="20" y="41"/>
                  </a:lnTo>
                  <a:lnTo>
                    <a:pt x="16" y="48"/>
                  </a:lnTo>
                  <a:lnTo>
                    <a:pt x="13" y="52"/>
                  </a:lnTo>
                  <a:lnTo>
                    <a:pt x="11" y="53"/>
                  </a:lnTo>
                  <a:lnTo>
                    <a:pt x="10" y="53"/>
                  </a:lnTo>
                  <a:lnTo>
                    <a:pt x="9" y="54"/>
                  </a:lnTo>
                  <a:lnTo>
                    <a:pt x="8" y="54"/>
                  </a:lnTo>
                  <a:lnTo>
                    <a:pt x="8" y="53"/>
                  </a:lnTo>
                  <a:lnTo>
                    <a:pt x="7" y="53"/>
                  </a:lnTo>
                  <a:lnTo>
                    <a:pt x="6" y="52"/>
                  </a:lnTo>
                  <a:lnTo>
                    <a:pt x="4" y="51"/>
                  </a:lnTo>
                  <a:lnTo>
                    <a:pt x="1" y="50"/>
                  </a:lnTo>
                  <a:lnTo>
                    <a:pt x="0" y="49"/>
                  </a:lnTo>
                  <a:lnTo>
                    <a:pt x="0" y="47"/>
                  </a:lnTo>
                  <a:lnTo>
                    <a:pt x="0" y="49"/>
                  </a:lnTo>
                  <a:close/>
                </a:path>
              </a:pathLst>
            </a:custGeom>
            <a:solidFill>
              <a:srgbClr val="000000"/>
            </a:solidFill>
            <a:ln w="9525">
              <a:noFill/>
              <a:round/>
              <a:headEnd/>
              <a:tailEnd/>
            </a:ln>
          </p:spPr>
          <p:txBody>
            <a:bodyPr/>
            <a:lstStyle/>
            <a:p>
              <a:endParaRPr lang="ar-SA"/>
            </a:p>
          </p:txBody>
        </p:sp>
        <p:sp>
          <p:nvSpPr>
            <p:cNvPr id="38" name="Freeform 98"/>
            <p:cNvSpPr>
              <a:spLocks/>
            </p:cNvSpPr>
            <p:nvPr/>
          </p:nvSpPr>
          <p:spPr bwMode="auto">
            <a:xfrm>
              <a:off x="3868" y="2268"/>
              <a:ext cx="294" cy="161"/>
            </a:xfrm>
            <a:custGeom>
              <a:avLst/>
              <a:gdLst>
                <a:gd name="T0" fmla="*/ 270 w 294"/>
                <a:gd name="T1" fmla="*/ 161 h 161"/>
                <a:gd name="T2" fmla="*/ 272 w 294"/>
                <a:gd name="T3" fmla="*/ 159 h 161"/>
                <a:gd name="T4" fmla="*/ 276 w 294"/>
                <a:gd name="T5" fmla="*/ 152 h 161"/>
                <a:gd name="T6" fmla="*/ 281 w 294"/>
                <a:gd name="T7" fmla="*/ 143 h 161"/>
                <a:gd name="T8" fmla="*/ 286 w 294"/>
                <a:gd name="T9" fmla="*/ 132 h 161"/>
                <a:gd name="T10" fmla="*/ 291 w 294"/>
                <a:gd name="T11" fmla="*/ 120 h 161"/>
                <a:gd name="T12" fmla="*/ 294 w 294"/>
                <a:gd name="T13" fmla="*/ 109 h 161"/>
                <a:gd name="T14" fmla="*/ 293 w 294"/>
                <a:gd name="T15" fmla="*/ 100 h 161"/>
                <a:gd name="T16" fmla="*/ 289 w 294"/>
                <a:gd name="T17" fmla="*/ 94 h 161"/>
                <a:gd name="T18" fmla="*/ 293 w 294"/>
                <a:gd name="T19" fmla="*/ 95 h 161"/>
                <a:gd name="T20" fmla="*/ 293 w 294"/>
                <a:gd name="T21" fmla="*/ 92 h 161"/>
                <a:gd name="T22" fmla="*/ 288 w 294"/>
                <a:gd name="T23" fmla="*/ 86 h 161"/>
                <a:gd name="T24" fmla="*/ 280 w 294"/>
                <a:gd name="T25" fmla="*/ 77 h 161"/>
                <a:gd name="T26" fmla="*/ 269 w 294"/>
                <a:gd name="T27" fmla="*/ 67 h 161"/>
                <a:gd name="T28" fmla="*/ 255 w 294"/>
                <a:gd name="T29" fmla="*/ 56 h 161"/>
                <a:gd name="T30" fmla="*/ 239 w 294"/>
                <a:gd name="T31" fmla="*/ 47 h 161"/>
                <a:gd name="T32" fmla="*/ 222 w 294"/>
                <a:gd name="T33" fmla="*/ 39 h 161"/>
                <a:gd name="T34" fmla="*/ 208 w 294"/>
                <a:gd name="T35" fmla="*/ 35 h 161"/>
                <a:gd name="T36" fmla="*/ 195 w 294"/>
                <a:gd name="T37" fmla="*/ 31 h 161"/>
                <a:gd name="T38" fmla="*/ 181 w 294"/>
                <a:gd name="T39" fmla="*/ 26 h 161"/>
                <a:gd name="T40" fmla="*/ 167 w 294"/>
                <a:gd name="T41" fmla="*/ 23 h 161"/>
                <a:gd name="T42" fmla="*/ 152 w 294"/>
                <a:gd name="T43" fmla="*/ 19 h 161"/>
                <a:gd name="T44" fmla="*/ 138 w 294"/>
                <a:gd name="T45" fmla="*/ 15 h 161"/>
                <a:gd name="T46" fmla="*/ 123 w 294"/>
                <a:gd name="T47" fmla="*/ 12 h 161"/>
                <a:gd name="T48" fmla="*/ 109 w 294"/>
                <a:gd name="T49" fmla="*/ 8 h 161"/>
                <a:gd name="T50" fmla="*/ 95 w 294"/>
                <a:gd name="T51" fmla="*/ 6 h 161"/>
                <a:gd name="T52" fmla="*/ 81 w 294"/>
                <a:gd name="T53" fmla="*/ 4 h 161"/>
                <a:gd name="T54" fmla="*/ 69 w 294"/>
                <a:gd name="T55" fmla="*/ 2 h 161"/>
                <a:gd name="T56" fmla="*/ 57 w 294"/>
                <a:gd name="T57" fmla="*/ 1 h 161"/>
                <a:gd name="T58" fmla="*/ 45 w 294"/>
                <a:gd name="T59" fmla="*/ 0 h 161"/>
                <a:gd name="T60" fmla="*/ 35 w 294"/>
                <a:gd name="T61" fmla="*/ 0 h 161"/>
                <a:gd name="T62" fmla="*/ 26 w 294"/>
                <a:gd name="T63" fmla="*/ 0 h 161"/>
                <a:gd name="T64" fmla="*/ 19 w 294"/>
                <a:gd name="T65" fmla="*/ 1 h 161"/>
                <a:gd name="T66" fmla="*/ 0 w 294"/>
                <a:gd name="T67" fmla="*/ 70 h 161"/>
                <a:gd name="T68" fmla="*/ 2 w 294"/>
                <a:gd name="T69" fmla="*/ 68 h 161"/>
                <a:gd name="T70" fmla="*/ 9 w 294"/>
                <a:gd name="T71" fmla="*/ 62 h 161"/>
                <a:gd name="T72" fmla="*/ 20 w 294"/>
                <a:gd name="T73" fmla="*/ 55 h 161"/>
                <a:gd name="T74" fmla="*/ 33 w 294"/>
                <a:gd name="T75" fmla="*/ 47 h 161"/>
                <a:gd name="T76" fmla="*/ 48 w 294"/>
                <a:gd name="T77" fmla="*/ 39 h 161"/>
                <a:gd name="T78" fmla="*/ 65 w 294"/>
                <a:gd name="T79" fmla="*/ 32 h 161"/>
                <a:gd name="T80" fmla="*/ 81 w 294"/>
                <a:gd name="T81" fmla="*/ 28 h 161"/>
                <a:gd name="T82" fmla="*/ 97 w 294"/>
                <a:gd name="T83" fmla="*/ 28 h 161"/>
                <a:gd name="T84" fmla="*/ 106 w 294"/>
                <a:gd name="T85" fmla="*/ 29 h 161"/>
                <a:gd name="T86" fmla="*/ 115 w 294"/>
                <a:gd name="T87" fmla="*/ 30 h 161"/>
                <a:gd name="T88" fmla="*/ 126 w 294"/>
                <a:gd name="T89" fmla="*/ 31 h 161"/>
                <a:gd name="T90" fmla="*/ 139 w 294"/>
                <a:gd name="T91" fmla="*/ 33 h 161"/>
                <a:gd name="T92" fmla="*/ 152 w 294"/>
                <a:gd name="T93" fmla="*/ 36 h 161"/>
                <a:gd name="T94" fmla="*/ 166 w 294"/>
                <a:gd name="T95" fmla="*/ 40 h 161"/>
                <a:gd name="T96" fmla="*/ 180 w 294"/>
                <a:gd name="T97" fmla="*/ 44 h 161"/>
                <a:gd name="T98" fmla="*/ 194 w 294"/>
                <a:gd name="T99" fmla="*/ 50 h 161"/>
                <a:gd name="T100" fmla="*/ 208 w 294"/>
                <a:gd name="T101" fmla="*/ 57 h 161"/>
                <a:gd name="T102" fmla="*/ 222 w 294"/>
                <a:gd name="T103" fmla="*/ 67 h 161"/>
                <a:gd name="T104" fmla="*/ 234 w 294"/>
                <a:gd name="T105" fmla="*/ 77 h 161"/>
                <a:gd name="T106" fmla="*/ 245 w 294"/>
                <a:gd name="T107" fmla="*/ 89 h 161"/>
                <a:gd name="T108" fmla="*/ 254 w 294"/>
                <a:gd name="T109" fmla="*/ 104 h 161"/>
                <a:gd name="T110" fmla="*/ 261 w 294"/>
                <a:gd name="T111" fmla="*/ 121 h 161"/>
                <a:gd name="T112" fmla="*/ 267 w 294"/>
                <a:gd name="T113" fmla="*/ 140 h 161"/>
                <a:gd name="T114" fmla="*/ 270 w 294"/>
                <a:gd name="T115" fmla="*/ 161 h 16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94"/>
                <a:gd name="T175" fmla="*/ 0 h 161"/>
                <a:gd name="T176" fmla="*/ 294 w 294"/>
                <a:gd name="T177" fmla="*/ 161 h 16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94" h="161">
                  <a:moveTo>
                    <a:pt x="270" y="161"/>
                  </a:moveTo>
                  <a:lnTo>
                    <a:pt x="272" y="159"/>
                  </a:lnTo>
                  <a:lnTo>
                    <a:pt x="276" y="152"/>
                  </a:lnTo>
                  <a:lnTo>
                    <a:pt x="281" y="143"/>
                  </a:lnTo>
                  <a:lnTo>
                    <a:pt x="286" y="132"/>
                  </a:lnTo>
                  <a:lnTo>
                    <a:pt x="291" y="120"/>
                  </a:lnTo>
                  <a:lnTo>
                    <a:pt x="294" y="109"/>
                  </a:lnTo>
                  <a:lnTo>
                    <a:pt x="293" y="100"/>
                  </a:lnTo>
                  <a:lnTo>
                    <a:pt x="289" y="94"/>
                  </a:lnTo>
                  <a:lnTo>
                    <a:pt x="293" y="95"/>
                  </a:lnTo>
                  <a:lnTo>
                    <a:pt x="293" y="92"/>
                  </a:lnTo>
                  <a:lnTo>
                    <a:pt x="288" y="86"/>
                  </a:lnTo>
                  <a:lnTo>
                    <a:pt x="280" y="77"/>
                  </a:lnTo>
                  <a:lnTo>
                    <a:pt x="269" y="67"/>
                  </a:lnTo>
                  <a:lnTo>
                    <a:pt x="255" y="56"/>
                  </a:lnTo>
                  <a:lnTo>
                    <a:pt x="239" y="47"/>
                  </a:lnTo>
                  <a:lnTo>
                    <a:pt x="222" y="39"/>
                  </a:lnTo>
                  <a:lnTo>
                    <a:pt x="208" y="35"/>
                  </a:lnTo>
                  <a:lnTo>
                    <a:pt x="195" y="31"/>
                  </a:lnTo>
                  <a:lnTo>
                    <a:pt x="181" y="26"/>
                  </a:lnTo>
                  <a:lnTo>
                    <a:pt x="167" y="23"/>
                  </a:lnTo>
                  <a:lnTo>
                    <a:pt x="152" y="19"/>
                  </a:lnTo>
                  <a:lnTo>
                    <a:pt x="138" y="15"/>
                  </a:lnTo>
                  <a:lnTo>
                    <a:pt x="123" y="12"/>
                  </a:lnTo>
                  <a:lnTo>
                    <a:pt x="109" y="8"/>
                  </a:lnTo>
                  <a:lnTo>
                    <a:pt x="95" y="6"/>
                  </a:lnTo>
                  <a:lnTo>
                    <a:pt x="81" y="4"/>
                  </a:lnTo>
                  <a:lnTo>
                    <a:pt x="69" y="2"/>
                  </a:lnTo>
                  <a:lnTo>
                    <a:pt x="57" y="1"/>
                  </a:lnTo>
                  <a:lnTo>
                    <a:pt x="45" y="0"/>
                  </a:lnTo>
                  <a:lnTo>
                    <a:pt x="35" y="0"/>
                  </a:lnTo>
                  <a:lnTo>
                    <a:pt x="26" y="0"/>
                  </a:lnTo>
                  <a:lnTo>
                    <a:pt x="19" y="1"/>
                  </a:lnTo>
                  <a:lnTo>
                    <a:pt x="0" y="70"/>
                  </a:lnTo>
                  <a:lnTo>
                    <a:pt x="2" y="68"/>
                  </a:lnTo>
                  <a:lnTo>
                    <a:pt x="9" y="62"/>
                  </a:lnTo>
                  <a:lnTo>
                    <a:pt x="20" y="55"/>
                  </a:lnTo>
                  <a:lnTo>
                    <a:pt x="33" y="47"/>
                  </a:lnTo>
                  <a:lnTo>
                    <a:pt x="48" y="39"/>
                  </a:lnTo>
                  <a:lnTo>
                    <a:pt x="65" y="32"/>
                  </a:lnTo>
                  <a:lnTo>
                    <a:pt x="81" y="28"/>
                  </a:lnTo>
                  <a:lnTo>
                    <a:pt x="97" y="28"/>
                  </a:lnTo>
                  <a:lnTo>
                    <a:pt x="106" y="29"/>
                  </a:lnTo>
                  <a:lnTo>
                    <a:pt x="115" y="30"/>
                  </a:lnTo>
                  <a:lnTo>
                    <a:pt x="126" y="31"/>
                  </a:lnTo>
                  <a:lnTo>
                    <a:pt x="139" y="33"/>
                  </a:lnTo>
                  <a:lnTo>
                    <a:pt x="152" y="36"/>
                  </a:lnTo>
                  <a:lnTo>
                    <a:pt x="166" y="40"/>
                  </a:lnTo>
                  <a:lnTo>
                    <a:pt x="180" y="44"/>
                  </a:lnTo>
                  <a:lnTo>
                    <a:pt x="194" y="50"/>
                  </a:lnTo>
                  <a:lnTo>
                    <a:pt x="208" y="57"/>
                  </a:lnTo>
                  <a:lnTo>
                    <a:pt x="222" y="67"/>
                  </a:lnTo>
                  <a:lnTo>
                    <a:pt x="234" y="77"/>
                  </a:lnTo>
                  <a:lnTo>
                    <a:pt x="245" y="89"/>
                  </a:lnTo>
                  <a:lnTo>
                    <a:pt x="254" y="104"/>
                  </a:lnTo>
                  <a:lnTo>
                    <a:pt x="261" y="121"/>
                  </a:lnTo>
                  <a:lnTo>
                    <a:pt x="267" y="140"/>
                  </a:lnTo>
                  <a:lnTo>
                    <a:pt x="270" y="161"/>
                  </a:lnTo>
                  <a:close/>
                </a:path>
              </a:pathLst>
            </a:custGeom>
            <a:solidFill>
              <a:srgbClr val="000000"/>
            </a:solidFill>
            <a:ln w="9525">
              <a:noFill/>
              <a:round/>
              <a:headEnd/>
              <a:tailEnd/>
            </a:ln>
          </p:spPr>
          <p:txBody>
            <a:bodyPr/>
            <a:lstStyle/>
            <a:p>
              <a:endParaRPr lang="ar-SA"/>
            </a:p>
          </p:txBody>
        </p:sp>
        <p:sp>
          <p:nvSpPr>
            <p:cNvPr id="39" name="Freeform 99"/>
            <p:cNvSpPr>
              <a:spLocks/>
            </p:cNvSpPr>
            <p:nvPr/>
          </p:nvSpPr>
          <p:spPr bwMode="auto">
            <a:xfrm>
              <a:off x="3760" y="2334"/>
              <a:ext cx="613" cy="210"/>
            </a:xfrm>
            <a:custGeom>
              <a:avLst/>
              <a:gdLst>
                <a:gd name="T0" fmla="*/ 609 w 613"/>
                <a:gd name="T1" fmla="*/ 179 h 210"/>
                <a:gd name="T2" fmla="*/ 603 w 613"/>
                <a:gd name="T3" fmla="*/ 177 h 210"/>
                <a:gd name="T4" fmla="*/ 587 w 613"/>
                <a:gd name="T5" fmla="*/ 173 h 210"/>
                <a:gd name="T6" fmla="*/ 561 w 613"/>
                <a:gd name="T7" fmla="*/ 165 h 210"/>
                <a:gd name="T8" fmla="*/ 527 w 613"/>
                <a:gd name="T9" fmla="*/ 155 h 210"/>
                <a:gd name="T10" fmla="*/ 487 w 613"/>
                <a:gd name="T11" fmla="*/ 143 h 210"/>
                <a:gd name="T12" fmla="*/ 442 w 613"/>
                <a:gd name="T13" fmla="*/ 130 h 210"/>
                <a:gd name="T14" fmla="*/ 392 w 613"/>
                <a:gd name="T15" fmla="*/ 116 h 210"/>
                <a:gd name="T16" fmla="*/ 341 w 613"/>
                <a:gd name="T17" fmla="*/ 100 h 210"/>
                <a:gd name="T18" fmla="*/ 288 w 613"/>
                <a:gd name="T19" fmla="*/ 85 h 210"/>
                <a:gd name="T20" fmla="*/ 235 w 613"/>
                <a:gd name="T21" fmla="*/ 69 h 210"/>
                <a:gd name="T22" fmla="*/ 184 w 613"/>
                <a:gd name="T23" fmla="*/ 55 h 210"/>
                <a:gd name="T24" fmla="*/ 136 w 613"/>
                <a:gd name="T25" fmla="*/ 40 h 210"/>
                <a:gd name="T26" fmla="*/ 91 w 613"/>
                <a:gd name="T27" fmla="*/ 27 h 210"/>
                <a:gd name="T28" fmla="*/ 54 w 613"/>
                <a:gd name="T29" fmla="*/ 16 h 210"/>
                <a:gd name="T30" fmla="*/ 22 w 613"/>
                <a:gd name="T31" fmla="*/ 7 h 210"/>
                <a:gd name="T32" fmla="*/ 0 w 613"/>
                <a:gd name="T33" fmla="*/ 0 h 210"/>
                <a:gd name="T34" fmla="*/ 2 w 613"/>
                <a:gd name="T35" fmla="*/ 1 h 210"/>
                <a:gd name="T36" fmla="*/ 10 w 613"/>
                <a:gd name="T37" fmla="*/ 5 h 210"/>
                <a:gd name="T38" fmla="*/ 22 w 613"/>
                <a:gd name="T39" fmla="*/ 11 h 210"/>
                <a:gd name="T40" fmla="*/ 39 w 613"/>
                <a:gd name="T41" fmla="*/ 19 h 210"/>
                <a:gd name="T42" fmla="*/ 62 w 613"/>
                <a:gd name="T43" fmla="*/ 29 h 210"/>
                <a:gd name="T44" fmla="*/ 88 w 613"/>
                <a:gd name="T45" fmla="*/ 40 h 210"/>
                <a:gd name="T46" fmla="*/ 120 w 613"/>
                <a:gd name="T47" fmla="*/ 55 h 210"/>
                <a:gd name="T48" fmla="*/ 156 w 613"/>
                <a:gd name="T49" fmla="*/ 69 h 210"/>
                <a:gd name="T50" fmla="*/ 197 w 613"/>
                <a:gd name="T51" fmla="*/ 84 h 210"/>
                <a:gd name="T52" fmla="*/ 243 w 613"/>
                <a:gd name="T53" fmla="*/ 101 h 210"/>
                <a:gd name="T54" fmla="*/ 294 w 613"/>
                <a:gd name="T55" fmla="*/ 119 h 210"/>
                <a:gd name="T56" fmla="*/ 349 w 613"/>
                <a:gd name="T57" fmla="*/ 137 h 210"/>
                <a:gd name="T58" fmla="*/ 408 w 613"/>
                <a:gd name="T59" fmla="*/ 155 h 210"/>
                <a:gd name="T60" fmla="*/ 472 w 613"/>
                <a:gd name="T61" fmla="*/ 174 h 210"/>
                <a:gd name="T62" fmla="*/ 541 w 613"/>
                <a:gd name="T63" fmla="*/ 192 h 210"/>
                <a:gd name="T64" fmla="*/ 613 w 613"/>
                <a:gd name="T65" fmla="*/ 210 h 210"/>
                <a:gd name="T66" fmla="*/ 609 w 613"/>
                <a:gd name="T67" fmla="*/ 179 h 21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13"/>
                <a:gd name="T103" fmla="*/ 0 h 210"/>
                <a:gd name="T104" fmla="*/ 613 w 613"/>
                <a:gd name="T105" fmla="*/ 210 h 21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13" h="210">
                  <a:moveTo>
                    <a:pt x="609" y="179"/>
                  </a:moveTo>
                  <a:lnTo>
                    <a:pt x="603" y="177"/>
                  </a:lnTo>
                  <a:lnTo>
                    <a:pt x="587" y="173"/>
                  </a:lnTo>
                  <a:lnTo>
                    <a:pt x="561" y="165"/>
                  </a:lnTo>
                  <a:lnTo>
                    <a:pt x="527" y="155"/>
                  </a:lnTo>
                  <a:lnTo>
                    <a:pt x="487" y="143"/>
                  </a:lnTo>
                  <a:lnTo>
                    <a:pt x="442" y="130"/>
                  </a:lnTo>
                  <a:lnTo>
                    <a:pt x="392" y="116"/>
                  </a:lnTo>
                  <a:lnTo>
                    <a:pt x="341" y="100"/>
                  </a:lnTo>
                  <a:lnTo>
                    <a:pt x="288" y="85"/>
                  </a:lnTo>
                  <a:lnTo>
                    <a:pt x="235" y="69"/>
                  </a:lnTo>
                  <a:lnTo>
                    <a:pt x="184" y="55"/>
                  </a:lnTo>
                  <a:lnTo>
                    <a:pt x="136" y="40"/>
                  </a:lnTo>
                  <a:lnTo>
                    <a:pt x="91" y="27"/>
                  </a:lnTo>
                  <a:lnTo>
                    <a:pt x="54" y="16"/>
                  </a:lnTo>
                  <a:lnTo>
                    <a:pt x="22" y="7"/>
                  </a:lnTo>
                  <a:lnTo>
                    <a:pt x="0" y="0"/>
                  </a:lnTo>
                  <a:lnTo>
                    <a:pt x="2" y="1"/>
                  </a:lnTo>
                  <a:lnTo>
                    <a:pt x="10" y="5"/>
                  </a:lnTo>
                  <a:lnTo>
                    <a:pt x="22" y="11"/>
                  </a:lnTo>
                  <a:lnTo>
                    <a:pt x="39" y="19"/>
                  </a:lnTo>
                  <a:lnTo>
                    <a:pt x="62" y="29"/>
                  </a:lnTo>
                  <a:lnTo>
                    <a:pt x="88" y="40"/>
                  </a:lnTo>
                  <a:lnTo>
                    <a:pt x="120" y="55"/>
                  </a:lnTo>
                  <a:lnTo>
                    <a:pt x="156" y="69"/>
                  </a:lnTo>
                  <a:lnTo>
                    <a:pt x="197" y="84"/>
                  </a:lnTo>
                  <a:lnTo>
                    <a:pt x="243" y="101"/>
                  </a:lnTo>
                  <a:lnTo>
                    <a:pt x="294" y="119"/>
                  </a:lnTo>
                  <a:lnTo>
                    <a:pt x="349" y="137"/>
                  </a:lnTo>
                  <a:lnTo>
                    <a:pt x="408" y="155"/>
                  </a:lnTo>
                  <a:lnTo>
                    <a:pt x="472" y="174"/>
                  </a:lnTo>
                  <a:lnTo>
                    <a:pt x="541" y="192"/>
                  </a:lnTo>
                  <a:lnTo>
                    <a:pt x="613" y="210"/>
                  </a:lnTo>
                  <a:lnTo>
                    <a:pt x="609" y="179"/>
                  </a:lnTo>
                  <a:close/>
                </a:path>
              </a:pathLst>
            </a:custGeom>
            <a:solidFill>
              <a:srgbClr val="000000"/>
            </a:solidFill>
            <a:ln w="9525">
              <a:noFill/>
              <a:round/>
              <a:headEnd/>
              <a:tailEnd/>
            </a:ln>
          </p:spPr>
          <p:txBody>
            <a:bodyPr/>
            <a:lstStyle/>
            <a:p>
              <a:endParaRPr lang="ar-SA"/>
            </a:p>
          </p:txBody>
        </p:sp>
        <p:sp>
          <p:nvSpPr>
            <p:cNvPr id="40" name="Freeform 100"/>
            <p:cNvSpPr>
              <a:spLocks/>
            </p:cNvSpPr>
            <p:nvPr/>
          </p:nvSpPr>
          <p:spPr bwMode="auto">
            <a:xfrm>
              <a:off x="3787" y="2378"/>
              <a:ext cx="65" cy="394"/>
            </a:xfrm>
            <a:custGeom>
              <a:avLst/>
              <a:gdLst>
                <a:gd name="T0" fmla="*/ 21 w 65"/>
                <a:gd name="T1" fmla="*/ 0 h 394"/>
                <a:gd name="T2" fmla="*/ 19 w 65"/>
                <a:gd name="T3" fmla="*/ 12 h 394"/>
                <a:gd name="T4" fmla="*/ 13 w 65"/>
                <a:gd name="T5" fmla="*/ 43 h 394"/>
                <a:gd name="T6" fmla="*/ 7 w 65"/>
                <a:gd name="T7" fmla="*/ 90 h 394"/>
                <a:gd name="T8" fmla="*/ 2 w 65"/>
                <a:gd name="T9" fmla="*/ 147 h 394"/>
                <a:gd name="T10" fmla="*/ 0 w 65"/>
                <a:gd name="T11" fmla="*/ 210 h 394"/>
                <a:gd name="T12" fmla="*/ 3 w 65"/>
                <a:gd name="T13" fmla="*/ 275 h 394"/>
                <a:gd name="T14" fmla="*/ 14 w 65"/>
                <a:gd name="T15" fmla="*/ 339 h 394"/>
                <a:gd name="T16" fmla="*/ 35 w 65"/>
                <a:gd name="T17" fmla="*/ 394 h 394"/>
                <a:gd name="T18" fmla="*/ 65 w 65"/>
                <a:gd name="T19" fmla="*/ 388 h 394"/>
                <a:gd name="T20" fmla="*/ 63 w 65"/>
                <a:gd name="T21" fmla="*/ 378 h 394"/>
                <a:gd name="T22" fmla="*/ 56 w 65"/>
                <a:gd name="T23" fmla="*/ 353 h 394"/>
                <a:gd name="T24" fmla="*/ 47 w 65"/>
                <a:gd name="T25" fmla="*/ 313 h 394"/>
                <a:gd name="T26" fmla="*/ 38 w 65"/>
                <a:gd name="T27" fmla="*/ 262 h 394"/>
                <a:gd name="T28" fmla="*/ 29 w 65"/>
                <a:gd name="T29" fmla="*/ 203 h 394"/>
                <a:gd name="T30" fmla="*/ 21 w 65"/>
                <a:gd name="T31" fmla="*/ 138 h 394"/>
                <a:gd name="T32" fmla="*/ 19 w 65"/>
                <a:gd name="T33" fmla="*/ 70 h 394"/>
                <a:gd name="T34" fmla="*/ 21 w 65"/>
                <a:gd name="T35" fmla="*/ 0 h 39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5"/>
                <a:gd name="T55" fmla="*/ 0 h 394"/>
                <a:gd name="T56" fmla="*/ 65 w 65"/>
                <a:gd name="T57" fmla="*/ 394 h 39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5" h="394">
                  <a:moveTo>
                    <a:pt x="21" y="0"/>
                  </a:moveTo>
                  <a:lnTo>
                    <a:pt x="19" y="12"/>
                  </a:lnTo>
                  <a:lnTo>
                    <a:pt x="13" y="43"/>
                  </a:lnTo>
                  <a:lnTo>
                    <a:pt x="7" y="90"/>
                  </a:lnTo>
                  <a:lnTo>
                    <a:pt x="2" y="147"/>
                  </a:lnTo>
                  <a:lnTo>
                    <a:pt x="0" y="210"/>
                  </a:lnTo>
                  <a:lnTo>
                    <a:pt x="3" y="275"/>
                  </a:lnTo>
                  <a:lnTo>
                    <a:pt x="14" y="339"/>
                  </a:lnTo>
                  <a:lnTo>
                    <a:pt x="35" y="394"/>
                  </a:lnTo>
                  <a:lnTo>
                    <a:pt x="65" y="388"/>
                  </a:lnTo>
                  <a:lnTo>
                    <a:pt x="63" y="378"/>
                  </a:lnTo>
                  <a:lnTo>
                    <a:pt x="56" y="353"/>
                  </a:lnTo>
                  <a:lnTo>
                    <a:pt x="47" y="313"/>
                  </a:lnTo>
                  <a:lnTo>
                    <a:pt x="38" y="262"/>
                  </a:lnTo>
                  <a:lnTo>
                    <a:pt x="29" y="203"/>
                  </a:lnTo>
                  <a:lnTo>
                    <a:pt x="21" y="138"/>
                  </a:lnTo>
                  <a:lnTo>
                    <a:pt x="19" y="70"/>
                  </a:lnTo>
                  <a:lnTo>
                    <a:pt x="21" y="0"/>
                  </a:lnTo>
                  <a:close/>
                </a:path>
              </a:pathLst>
            </a:custGeom>
            <a:solidFill>
              <a:srgbClr val="000000"/>
            </a:solidFill>
            <a:ln w="9525">
              <a:noFill/>
              <a:round/>
              <a:headEnd/>
              <a:tailEnd/>
            </a:ln>
          </p:spPr>
          <p:txBody>
            <a:bodyPr/>
            <a:lstStyle/>
            <a:p>
              <a:endParaRPr lang="ar-SA"/>
            </a:p>
          </p:txBody>
        </p:sp>
        <p:sp>
          <p:nvSpPr>
            <p:cNvPr id="41" name="Freeform 101"/>
            <p:cNvSpPr>
              <a:spLocks/>
            </p:cNvSpPr>
            <p:nvPr/>
          </p:nvSpPr>
          <p:spPr bwMode="auto">
            <a:xfrm>
              <a:off x="3819" y="2751"/>
              <a:ext cx="196" cy="90"/>
            </a:xfrm>
            <a:custGeom>
              <a:avLst/>
              <a:gdLst>
                <a:gd name="T0" fmla="*/ 78 w 196"/>
                <a:gd name="T1" fmla="*/ 32 h 90"/>
                <a:gd name="T2" fmla="*/ 80 w 196"/>
                <a:gd name="T3" fmla="*/ 33 h 90"/>
                <a:gd name="T4" fmla="*/ 87 w 196"/>
                <a:gd name="T5" fmla="*/ 37 h 90"/>
                <a:gd name="T6" fmla="*/ 97 w 196"/>
                <a:gd name="T7" fmla="*/ 42 h 90"/>
                <a:gd name="T8" fmla="*/ 112 w 196"/>
                <a:gd name="T9" fmla="*/ 50 h 90"/>
                <a:gd name="T10" fmla="*/ 128 w 196"/>
                <a:gd name="T11" fmla="*/ 58 h 90"/>
                <a:gd name="T12" fmla="*/ 148 w 196"/>
                <a:gd name="T13" fmla="*/ 69 h 90"/>
                <a:gd name="T14" fmla="*/ 171 w 196"/>
                <a:gd name="T15" fmla="*/ 79 h 90"/>
                <a:gd name="T16" fmla="*/ 196 w 196"/>
                <a:gd name="T17" fmla="*/ 90 h 90"/>
                <a:gd name="T18" fmla="*/ 110 w 196"/>
                <a:gd name="T19" fmla="*/ 90 h 90"/>
                <a:gd name="T20" fmla="*/ 88 w 196"/>
                <a:gd name="T21" fmla="*/ 80 h 90"/>
                <a:gd name="T22" fmla="*/ 70 w 196"/>
                <a:gd name="T23" fmla="*/ 71 h 90"/>
                <a:gd name="T24" fmla="*/ 53 w 196"/>
                <a:gd name="T25" fmla="*/ 61 h 90"/>
                <a:gd name="T26" fmla="*/ 37 w 196"/>
                <a:gd name="T27" fmla="*/ 52 h 90"/>
                <a:gd name="T28" fmla="*/ 25 w 196"/>
                <a:gd name="T29" fmla="*/ 43 h 90"/>
                <a:gd name="T30" fmla="*/ 15 w 196"/>
                <a:gd name="T31" fmla="*/ 35 h 90"/>
                <a:gd name="T32" fmla="*/ 7 w 196"/>
                <a:gd name="T33" fmla="*/ 28 h 90"/>
                <a:gd name="T34" fmla="*/ 3 w 196"/>
                <a:gd name="T35" fmla="*/ 21 h 90"/>
                <a:gd name="T36" fmla="*/ 0 w 196"/>
                <a:gd name="T37" fmla="*/ 6 h 90"/>
                <a:gd name="T38" fmla="*/ 5 w 196"/>
                <a:gd name="T39" fmla="*/ 0 h 90"/>
                <a:gd name="T40" fmla="*/ 17 w 196"/>
                <a:gd name="T41" fmla="*/ 1 h 90"/>
                <a:gd name="T42" fmla="*/ 32 w 196"/>
                <a:gd name="T43" fmla="*/ 6 h 90"/>
                <a:gd name="T44" fmla="*/ 49 w 196"/>
                <a:gd name="T45" fmla="*/ 15 h 90"/>
                <a:gd name="T46" fmla="*/ 63 w 196"/>
                <a:gd name="T47" fmla="*/ 23 h 90"/>
                <a:gd name="T48" fmla="*/ 74 w 196"/>
                <a:gd name="T49" fmla="*/ 29 h 90"/>
                <a:gd name="T50" fmla="*/ 78 w 196"/>
                <a:gd name="T51" fmla="*/ 32 h 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96"/>
                <a:gd name="T79" fmla="*/ 0 h 90"/>
                <a:gd name="T80" fmla="*/ 196 w 196"/>
                <a:gd name="T81" fmla="*/ 90 h 9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96" h="90">
                  <a:moveTo>
                    <a:pt x="78" y="32"/>
                  </a:moveTo>
                  <a:lnTo>
                    <a:pt x="80" y="33"/>
                  </a:lnTo>
                  <a:lnTo>
                    <a:pt x="87" y="37"/>
                  </a:lnTo>
                  <a:lnTo>
                    <a:pt x="97" y="42"/>
                  </a:lnTo>
                  <a:lnTo>
                    <a:pt x="112" y="50"/>
                  </a:lnTo>
                  <a:lnTo>
                    <a:pt x="128" y="58"/>
                  </a:lnTo>
                  <a:lnTo>
                    <a:pt x="148" y="69"/>
                  </a:lnTo>
                  <a:lnTo>
                    <a:pt x="171" y="79"/>
                  </a:lnTo>
                  <a:lnTo>
                    <a:pt x="196" y="90"/>
                  </a:lnTo>
                  <a:lnTo>
                    <a:pt x="110" y="90"/>
                  </a:lnTo>
                  <a:lnTo>
                    <a:pt x="88" y="80"/>
                  </a:lnTo>
                  <a:lnTo>
                    <a:pt x="70" y="71"/>
                  </a:lnTo>
                  <a:lnTo>
                    <a:pt x="53" y="61"/>
                  </a:lnTo>
                  <a:lnTo>
                    <a:pt x="37" y="52"/>
                  </a:lnTo>
                  <a:lnTo>
                    <a:pt x="25" y="43"/>
                  </a:lnTo>
                  <a:lnTo>
                    <a:pt x="15" y="35"/>
                  </a:lnTo>
                  <a:lnTo>
                    <a:pt x="7" y="28"/>
                  </a:lnTo>
                  <a:lnTo>
                    <a:pt x="3" y="21"/>
                  </a:lnTo>
                  <a:lnTo>
                    <a:pt x="0" y="6"/>
                  </a:lnTo>
                  <a:lnTo>
                    <a:pt x="5" y="0"/>
                  </a:lnTo>
                  <a:lnTo>
                    <a:pt x="17" y="1"/>
                  </a:lnTo>
                  <a:lnTo>
                    <a:pt x="32" y="6"/>
                  </a:lnTo>
                  <a:lnTo>
                    <a:pt x="49" y="15"/>
                  </a:lnTo>
                  <a:lnTo>
                    <a:pt x="63" y="23"/>
                  </a:lnTo>
                  <a:lnTo>
                    <a:pt x="74" y="29"/>
                  </a:lnTo>
                  <a:lnTo>
                    <a:pt x="78" y="32"/>
                  </a:lnTo>
                  <a:close/>
                </a:path>
              </a:pathLst>
            </a:custGeom>
            <a:solidFill>
              <a:srgbClr val="000000"/>
            </a:solidFill>
            <a:ln w="9525">
              <a:noFill/>
              <a:round/>
              <a:headEnd/>
              <a:tailEnd/>
            </a:ln>
          </p:spPr>
          <p:txBody>
            <a:bodyPr/>
            <a:lstStyle/>
            <a:p>
              <a:endParaRPr lang="ar-SA"/>
            </a:p>
          </p:txBody>
        </p:sp>
        <p:sp>
          <p:nvSpPr>
            <p:cNvPr id="42" name="Freeform 102"/>
            <p:cNvSpPr>
              <a:spLocks/>
            </p:cNvSpPr>
            <p:nvPr/>
          </p:nvSpPr>
          <p:spPr bwMode="auto">
            <a:xfrm>
              <a:off x="4278" y="2553"/>
              <a:ext cx="43" cy="288"/>
            </a:xfrm>
            <a:custGeom>
              <a:avLst/>
              <a:gdLst>
                <a:gd name="T0" fmla="*/ 43 w 43"/>
                <a:gd name="T1" fmla="*/ 288 h 288"/>
                <a:gd name="T2" fmla="*/ 5 w 43"/>
                <a:gd name="T3" fmla="*/ 288 h 288"/>
                <a:gd name="T4" fmla="*/ 1 w 43"/>
                <a:gd name="T5" fmla="*/ 238 h 288"/>
                <a:gd name="T6" fmla="*/ 0 w 43"/>
                <a:gd name="T7" fmla="*/ 187 h 288"/>
                <a:gd name="T8" fmla="*/ 3 w 43"/>
                <a:gd name="T9" fmla="*/ 138 h 288"/>
                <a:gd name="T10" fmla="*/ 7 w 43"/>
                <a:gd name="T11" fmla="*/ 94 h 288"/>
                <a:gd name="T12" fmla="*/ 11 w 43"/>
                <a:gd name="T13" fmla="*/ 56 h 288"/>
                <a:gd name="T14" fmla="*/ 17 w 43"/>
                <a:gd name="T15" fmla="*/ 26 h 288"/>
                <a:gd name="T16" fmla="*/ 21 w 43"/>
                <a:gd name="T17" fmla="*/ 7 h 288"/>
                <a:gd name="T18" fmla="*/ 22 w 43"/>
                <a:gd name="T19" fmla="*/ 0 h 288"/>
                <a:gd name="T20" fmla="*/ 20 w 43"/>
                <a:gd name="T21" fmla="*/ 77 h 288"/>
                <a:gd name="T22" fmla="*/ 24 w 43"/>
                <a:gd name="T23" fmla="*/ 153 h 288"/>
                <a:gd name="T24" fmla="*/ 32 w 43"/>
                <a:gd name="T25" fmla="*/ 225 h 288"/>
                <a:gd name="T26" fmla="*/ 43 w 43"/>
                <a:gd name="T27" fmla="*/ 288 h 2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3"/>
                <a:gd name="T43" fmla="*/ 0 h 288"/>
                <a:gd name="T44" fmla="*/ 43 w 43"/>
                <a:gd name="T45" fmla="*/ 288 h 28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3" h="288">
                  <a:moveTo>
                    <a:pt x="43" y="288"/>
                  </a:moveTo>
                  <a:lnTo>
                    <a:pt x="5" y="288"/>
                  </a:lnTo>
                  <a:lnTo>
                    <a:pt x="1" y="238"/>
                  </a:lnTo>
                  <a:lnTo>
                    <a:pt x="0" y="187"/>
                  </a:lnTo>
                  <a:lnTo>
                    <a:pt x="3" y="138"/>
                  </a:lnTo>
                  <a:lnTo>
                    <a:pt x="7" y="94"/>
                  </a:lnTo>
                  <a:lnTo>
                    <a:pt x="11" y="56"/>
                  </a:lnTo>
                  <a:lnTo>
                    <a:pt x="17" y="26"/>
                  </a:lnTo>
                  <a:lnTo>
                    <a:pt x="21" y="7"/>
                  </a:lnTo>
                  <a:lnTo>
                    <a:pt x="22" y="0"/>
                  </a:lnTo>
                  <a:lnTo>
                    <a:pt x="20" y="77"/>
                  </a:lnTo>
                  <a:lnTo>
                    <a:pt x="24" y="153"/>
                  </a:lnTo>
                  <a:lnTo>
                    <a:pt x="32" y="225"/>
                  </a:lnTo>
                  <a:lnTo>
                    <a:pt x="43" y="288"/>
                  </a:lnTo>
                  <a:close/>
                </a:path>
              </a:pathLst>
            </a:custGeom>
            <a:solidFill>
              <a:srgbClr val="000000"/>
            </a:solidFill>
            <a:ln w="9525">
              <a:noFill/>
              <a:round/>
              <a:headEnd/>
              <a:tailEnd/>
            </a:ln>
          </p:spPr>
          <p:txBody>
            <a:bodyPr/>
            <a:lstStyle/>
            <a:p>
              <a:endParaRPr lang="ar-SA"/>
            </a:p>
          </p:txBody>
        </p:sp>
        <p:sp>
          <p:nvSpPr>
            <p:cNvPr id="43" name="Freeform 103"/>
            <p:cNvSpPr>
              <a:spLocks/>
            </p:cNvSpPr>
            <p:nvPr/>
          </p:nvSpPr>
          <p:spPr bwMode="auto">
            <a:xfrm>
              <a:off x="3896" y="1743"/>
              <a:ext cx="206" cy="546"/>
            </a:xfrm>
            <a:custGeom>
              <a:avLst/>
              <a:gdLst>
                <a:gd name="T0" fmla="*/ 144 w 206"/>
                <a:gd name="T1" fmla="*/ 16 h 546"/>
                <a:gd name="T2" fmla="*/ 157 w 206"/>
                <a:gd name="T3" fmla="*/ 50 h 546"/>
                <a:gd name="T4" fmla="*/ 161 w 206"/>
                <a:gd name="T5" fmla="*/ 69 h 546"/>
                <a:gd name="T6" fmla="*/ 168 w 206"/>
                <a:gd name="T7" fmla="*/ 93 h 546"/>
                <a:gd name="T8" fmla="*/ 174 w 206"/>
                <a:gd name="T9" fmla="*/ 116 h 546"/>
                <a:gd name="T10" fmla="*/ 187 w 206"/>
                <a:gd name="T11" fmla="*/ 187 h 546"/>
                <a:gd name="T12" fmla="*/ 189 w 206"/>
                <a:gd name="T13" fmla="*/ 211 h 546"/>
                <a:gd name="T14" fmla="*/ 189 w 206"/>
                <a:gd name="T15" fmla="*/ 231 h 546"/>
                <a:gd name="T16" fmla="*/ 188 w 206"/>
                <a:gd name="T17" fmla="*/ 264 h 546"/>
                <a:gd name="T18" fmla="*/ 181 w 206"/>
                <a:gd name="T19" fmla="*/ 307 h 546"/>
                <a:gd name="T20" fmla="*/ 168 w 206"/>
                <a:gd name="T21" fmla="*/ 355 h 546"/>
                <a:gd name="T22" fmla="*/ 145 w 206"/>
                <a:gd name="T23" fmla="*/ 406 h 546"/>
                <a:gd name="T24" fmla="*/ 110 w 206"/>
                <a:gd name="T25" fmla="*/ 456 h 546"/>
                <a:gd name="T26" fmla="*/ 59 w 206"/>
                <a:gd name="T27" fmla="*/ 502 h 546"/>
                <a:gd name="T28" fmla="*/ 15 w 206"/>
                <a:gd name="T29" fmla="*/ 528 h 546"/>
                <a:gd name="T30" fmla="*/ 1 w 206"/>
                <a:gd name="T31" fmla="*/ 539 h 546"/>
                <a:gd name="T32" fmla="*/ 1 w 206"/>
                <a:gd name="T33" fmla="*/ 543 h 546"/>
                <a:gd name="T34" fmla="*/ 1 w 206"/>
                <a:gd name="T35" fmla="*/ 545 h 546"/>
                <a:gd name="T36" fmla="*/ 3 w 206"/>
                <a:gd name="T37" fmla="*/ 545 h 546"/>
                <a:gd name="T38" fmla="*/ 13 w 206"/>
                <a:gd name="T39" fmla="*/ 542 h 546"/>
                <a:gd name="T40" fmla="*/ 30 w 206"/>
                <a:gd name="T41" fmla="*/ 535 h 546"/>
                <a:gd name="T42" fmla="*/ 44 w 206"/>
                <a:gd name="T43" fmla="*/ 528 h 546"/>
                <a:gd name="T44" fmla="*/ 56 w 206"/>
                <a:gd name="T45" fmla="*/ 519 h 546"/>
                <a:gd name="T46" fmla="*/ 87 w 206"/>
                <a:gd name="T47" fmla="*/ 496 h 546"/>
                <a:gd name="T48" fmla="*/ 126 w 206"/>
                <a:gd name="T49" fmla="*/ 457 h 546"/>
                <a:gd name="T50" fmla="*/ 162 w 206"/>
                <a:gd name="T51" fmla="*/ 409 h 546"/>
                <a:gd name="T52" fmla="*/ 186 w 206"/>
                <a:gd name="T53" fmla="*/ 352 h 546"/>
                <a:gd name="T54" fmla="*/ 203 w 206"/>
                <a:gd name="T55" fmla="*/ 285 h 546"/>
                <a:gd name="T56" fmla="*/ 205 w 206"/>
                <a:gd name="T57" fmla="*/ 198 h 546"/>
                <a:gd name="T58" fmla="*/ 180 w 206"/>
                <a:gd name="T59" fmla="*/ 87 h 546"/>
                <a:gd name="T60" fmla="*/ 153 w 206"/>
                <a:gd name="T61" fmla="*/ 18 h 546"/>
                <a:gd name="T62" fmla="*/ 147 w 206"/>
                <a:gd name="T63" fmla="*/ 7 h 546"/>
                <a:gd name="T64" fmla="*/ 144 w 206"/>
                <a:gd name="T65" fmla="*/ 0 h 546"/>
                <a:gd name="T66" fmla="*/ 144 w 206"/>
                <a:gd name="T67" fmla="*/ 2 h 546"/>
                <a:gd name="T68" fmla="*/ 144 w 206"/>
                <a:gd name="T69" fmla="*/ 9 h 546"/>
                <a:gd name="T70" fmla="*/ 143 w 206"/>
                <a:gd name="T71" fmla="*/ 5 h 546"/>
                <a:gd name="T72" fmla="*/ 142 w 206"/>
                <a:gd name="T73" fmla="*/ 6 h 54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06"/>
                <a:gd name="T112" fmla="*/ 0 h 546"/>
                <a:gd name="T113" fmla="*/ 206 w 206"/>
                <a:gd name="T114" fmla="*/ 546 h 54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06" h="546">
                  <a:moveTo>
                    <a:pt x="141" y="8"/>
                  </a:moveTo>
                  <a:lnTo>
                    <a:pt x="144" y="16"/>
                  </a:lnTo>
                  <a:lnTo>
                    <a:pt x="150" y="32"/>
                  </a:lnTo>
                  <a:lnTo>
                    <a:pt x="157" y="50"/>
                  </a:lnTo>
                  <a:lnTo>
                    <a:pt x="160" y="61"/>
                  </a:lnTo>
                  <a:lnTo>
                    <a:pt x="161" y="69"/>
                  </a:lnTo>
                  <a:lnTo>
                    <a:pt x="165" y="81"/>
                  </a:lnTo>
                  <a:lnTo>
                    <a:pt x="168" y="93"/>
                  </a:lnTo>
                  <a:lnTo>
                    <a:pt x="170" y="99"/>
                  </a:lnTo>
                  <a:lnTo>
                    <a:pt x="174" y="116"/>
                  </a:lnTo>
                  <a:lnTo>
                    <a:pt x="180" y="150"/>
                  </a:lnTo>
                  <a:lnTo>
                    <a:pt x="187" y="187"/>
                  </a:lnTo>
                  <a:lnTo>
                    <a:pt x="189" y="207"/>
                  </a:lnTo>
                  <a:lnTo>
                    <a:pt x="189" y="211"/>
                  </a:lnTo>
                  <a:lnTo>
                    <a:pt x="189" y="220"/>
                  </a:lnTo>
                  <a:lnTo>
                    <a:pt x="189" y="231"/>
                  </a:lnTo>
                  <a:lnTo>
                    <a:pt x="189" y="246"/>
                  </a:lnTo>
                  <a:lnTo>
                    <a:pt x="188" y="264"/>
                  </a:lnTo>
                  <a:lnTo>
                    <a:pt x="186" y="285"/>
                  </a:lnTo>
                  <a:lnTo>
                    <a:pt x="181" y="307"/>
                  </a:lnTo>
                  <a:lnTo>
                    <a:pt x="175" y="331"/>
                  </a:lnTo>
                  <a:lnTo>
                    <a:pt x="168" y="355"/>
                  </a:lnTo>
                  <a:lnTo>
                    <a:pt x="158" y="381"/>
                  </a:lnTo>
                  <a:lnTo>
                    <a:pt x="145" y="406"/>
                  </a:lnTo>
                  <a:lnTo>
                    <a:pt x="129" y="432"/>
                  </a:lnTo>
                  <a:lnTo>
                    <a:pt x="110" y="456"/>
                  </a:lnTo>
                  <a:lnTo>
                    <a:pt x="87" y="479"/>
                  </a:lnTo>
                  <a:lnTo>
                    <a:pt x="59" y="502"/>
                  </a:lnTo>
                  <a:lnTo>
                    <a:pt x="28" y="521"/>
                  </a:lnTo>
                  <a:lnTo>
                    <a:pt x="15" y="528"/>
                  </a:lnTo>
                  <a:lnTo>
                    <a:pt x="7" y="533"/>
                  </a:lnTo>
                  <a:lnTo>
                    <a:pt x="1" y="539"/>
                  </a:lnTo>
                  <a:lnTo>
                    <a:pt x="0" y="541"/>
                  </a:lnTo>
                  <a:lnTo>
                    <a:pt x="1" y="543"/>
                  </a:lnTo>
                  <a:lnTo>
                    <a:pt x="1" y="544"/>
                  </a:lnTo>
                  <a:lnTo>
                    <a:pt x="1" y="545"/>
                  </a:lnTo>
                  <a:lnTo>
                    <a:pt x="1" y="546"/>
                  </a:lnTo>
                  <a:lnTo>
                    <a:pt x="3" y="545"/>
                  </a:lnTo>
                  <a:lnTo>
                    <a:pt x="7" y="544"/>
                  </a:lnTo>
                  <a:lnTo>
                    <a:pt x="13" y="542"/>
                  </a:lnTo>
                  <a:lnTo>
                    <a:pt x="21" y="539"/>
                  </a:lnTo>
                  <a:lnTo>
                    <a:pt x="30" y="535"/>
                  </a:lnTo>
                  <a:lnTo>
                    <a:pt x="37" y="531"/>
                  </a:lnTo>
                  <a:lnTo>
                    <a:pt x="44" y="528"/>
                  </a:lnTo>
                  <a:lnTo>
                    <a:pt x="49" y="525"/>
                  </a:lnTo>
                  <a:lnTo>
                    <a:pt x="56" y="519"/>
                  </a:lnTo>
                  <a:lnTo>
                    <a:pt x="69" y="509"/>
                  </a:lnTo>
                  <a:lnTo>
                    <a:pt x="87" y="496"/>
                  </a:lnTo>
                  <a:lnTo>
                    <a:pt x="106" y="477"/>
                  </a:lnTo>
                  <a:lnTo>
                    <a:pt x="126" y="457"/>
                  </a:lnTo>
                  <a:lnTo>
                    <a:pt x="146" y="435"/>
                  </a:lnTo>
                  <a:lnTo>
                    <a:pt x="162" y="409"/>
                  </a:lnTo>
                  <a:lnTo>
                    <a:pt x="175" y="382"/>
                  </a:lnTo>
                  <a:lnTo>
                    <a:pt x="186" y="352"/>
                  </a:lnTo>
                  <a:lnTo>
                    <a:pt x="196" y="320"/>
                  </a:lnTo>
                  <a:lnTo>
                    <a:pt x="203" y="285"/>
                  </a:lnTo>
                  <a:lnTo>
                    <a:pt x="206" y="244"/>
                  </a:lnTo>
                  <a:lnTo>
                    <a:pt x="205" y="198"/>
                  </a:lnTo>
                  <a:lnTo>
                    <a:pt x="197" y="146"/>
                  </a:lnTo>
                  <a:lnTo>
                    <a:pt x="180" y="87"/>
                  </a:lnTo>
                  <a:lnTo>
                    <a:pt x="155" y="20"/>
                  </a:lnTo>
                  <a:lnTo>
                    <a:pt x="153" y="18"/>
                  </a:lnTo>
                  <a:lnTo>
                    <a:pt x="150" y="13"/>
                  </a:lnTo>
                  <a:lnTo>
                    <a:pt x="147" y="7"/>
                  </a:lnTo>
                  <a:lnTo>
                    <a:pt x="145" y="3"/>
                  </a:lnTo>
                  <a:lnTo>
                    <a:pt x="144" y="0"/>
                  </a:lnTo>
                  <a:lnTo>
                    <a:pt x="144" y="2"/>
                  </a:lnTo>
                  <a:lnTo>
                    <a:pt x="144" y="9"/>
                  </a:lnTo>
                  <a:lnTo>
                    <a:pt x="144" y="8"/>
                  </a:lnTo>
                  <a:lnTo>
                    <a:pt x="143" y="5"/>
                  </a:lnTo>
                  <a:lnTo>
                    <a:pt x="143" y="4"/>
                  </a:lnTo>
                  <a:lnTo>
                    <a:pt x="142" y="6"/>
                  </a:lnTo>
                  <a:lnTo>
                    <a:pt x="141" y="8"/>
                  </a:lnTo>
                  <a:close/>
                </a:path>
              </a:pathLst>
            </a:custGeom>
            <a:solidFill>
              <a:srgbClr val="000000"/>
            </a:solidFill>
            <a:ln w="9525">
              <a:noFill/>
              <a:round/>
              <a:headEnd/>
              <a:tailEnd/>
            </a:ln>
          </p:spPr>
          <p:txBody>
            <a:bodyPr/>
            <a:lstStyle/>
            <a:p>
              <a:endParaRPr lang="ar-SA"/>
            </a:p>
          </p:txBody>
        </p:sp>
        <p:sp>
          <p:nvSpPr>
            <p:cNvPr id="44" name="Freeform 104"/>
            <p:cNvSpPr>
              <a:spLocks/>
            </p:cNvSpPr>
            <p:nvPr/>
          </p:nvSpPr>
          <p:spPr bwMode="auto">
            <a:xfrm>
              <a:off x="2446" y="1565"/>
              <a:ext cx="327" cy="635"/>
            </a:xfrm>
            <a:custGeom>
              <a:avLst/>
              <a:gdLst>
                <a:gd name="T0" fmla="*/ 88 w 327"/>
                <a:gd name="T1" fmla="*/ 635 h 635"/>
                <a:gd name="T2" fmla="*/ 87 w 327"/>
                <a:gd name="T3" fmla="*/ 631 h 635"/>
                <a:gd name="T4" fmla="*/ 82 w 327"/>
                <a:gd name="T5" fmla="*/ 621 h 635"/>
                <a:gd name="T6" fmla="*/ 78 w 327"/>
                <a:gd name="T7" fmla="*/ 603 h 635"/>
                <a:gd name="T8" fmla="*/ 73 w 327"/>
                <a:gd name="T9" fmla="*/ 580 h 635"/>
                <a:gd name="T10" fmla="*/ 69 w 327"/>
                <a:gd name="T11" fmla="*/ 551 h 635"/>
                <a:gd name="T12" fmla="*/ 66 w 327"/>
                <a:gd name="T13" fmla="*/ 518 h 635"/>
                <a:gd name="T14" fmla="*/ 66 w 327"/>
                <a:gd name="T15" fmla="*/ 479 h 635"/>
                <a:gd name="T16" fmla="*/ 69 w 327"/>
                <a:gd name="T17" fmla="*/ 436 h 635"/>
                <a:gd name="T18" fmla="*/ 76 w 327"/>
                <a:gd name="T19" fmla="*/ 389 h 635"/>
                <a:gd name="T20" fmla="*/ 90 w 327"/>
                <a:gd name="T21" fmla="*/ 340 h 635"/>
                <a:gd name="T22" fmla="*/ 108 w 327"/>
                <a:gd name="T23" fmla="*/ 288 h 635"/>
                <a:gd name="T24" fmla="*/ 134 w 327"/>
                <a:gd name="T25" fmla="*/ 233 h 635"/>
                <a:gd name="T26" fmla="*/ 168 w 327"/>
                <a:gd name="T27" fmla="*/ 176 h 635"/>
                <a:gd name="T28" fmla="*/ 211 w 327"/>
                <a:gd name="T29" fmla="*/ 118 h 635"/>
                <a:gd name="T30" fmla="*/ 264 w 327"/>
                <a:gd name="T31" fmla="*/ 59 h 635"/>
                <a:gd name="T32" fmla="*/ 327 w 327"/>
                <a:gd name="T33" fmla="*/ 0 h 635"/>
                <a:gd name="T34" fmla="*/ 182 w 327"/>
                <a:gd name="T35" fmla="*/ 60 h 635"/>
                <a:gd name="T36" fmla="*/ 178 w 327"/>
                <a:gd name="T37" fmla="*/ 62 h 635"/>
                <a:gd name="T38" fmla="*/ 168 w 327"/>
                <a:gd name="T39" fmla="*/ 69 h 635"/>
                <a:gd name="T40" fmla="*/ 153 w 327"/>
                <a:gd name="T41" fmla="*/ 82 h 635"/>
                <a:gd name="T42" fmla="*/ 133 w 327"/>
                <a:gd name="T43" fmla="*/ 98 h 635"/>
                <a:gd name="T44" fmla="*/ 111 w 327"/>
                <a:gd name="T45" fmla="*/ 119 h 635"/>
                <a:gd name="T46" fmla="*/ 89 w 327"/>
                <a:gd name="T47" fmla="*/ 145 h 635"/>
                <a:gd name="T48" fmla="*/ 65 w 327"/>
                <a:gd name="T49" fmla="*/ 174 h 635"/>
                <a:gd name="T50" fmla="*/ 44 w 327"/>
                <a:gd name="T51" fmla="*/ 209 h 635"/>
                <a:gd name="T52" fmla="*/ 25 w 327"/>
                <a:gd name="T53" fmla="*/ 248 h 635"/>
                <a:gd name="T54" fmla="*/ 11 w 327"/>
                <a:gd name="T55" fmla="*/ 291 h 635"/>
                <a:gd name="T56" fmla="*/ 2 w 327"/>
                <a:gd name="T57" fmla="*/ 338 h 635"/>
                <a:gd name="T58" fmla="*/ 0 w 327"/>
                <a:gd name="T59" fmla="*/ 389 h 635"/>
                <a:gd name="T60" fmla="*/ 6 w 327"/>
                <a:gd name="T61" fmla="*/ 445 h 635"/>
                <a:gd name="T62" fmla="*/ 22 w 327"/>
                <a:gd name="T63" fmla="*/ 505 h 635"/>
                <a:gd name="T64" fmla="*/ 49 w 327"/>
                <a:gd name="T65" fmla="*/ 568 h 635"/>
                <a:gd name="T66" fmla="*/ 88 w 327"/>
                <a:gd name="T67" fmla="*/ 635 h 63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27"/>
                <a:gd name="T103" fmla="*/ 0 h 635"/>
                <a:gd name="T104" fmla="*/ 327 w 327"/>
                <a:gd name="T105" fmla="*/ 635 h 63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27" h="635">
                  <a:moveTo>
                    <a:pt x="88" y="635"/>
                  </a:moveTo>
                  <a:lnTo>
                    <a:pt x="87" y="631"/>
                  </a:lnTo>
                  <a:lnTo>
                    <a:pt x="82" y="621"/>
                  </a:lnTo>
                  <a:lnTo>
                    <a:pt x="78" y="603"/>
                  </a:lnTo>
                  <a:lnTo>
                    <a:pt x="73" y="580"/>
                  </a:lnTo>
                  <a:lnTo>
                    <a:pt x="69" y="551"/>
                  </a:lnTo>
                  <a:lnTo>
                    <a:pt x="66" y="518"/>
                  </a:lnTo>
                  <a:lnTo>
                    <a:pt x="66" y="479"/>
                  </a:lnTo>
                  <a:lnTo>
                    <a:pt x="69" y="436"/>
                  </a:lnTo>
                  <a:lnTo>
                    <a:pt x="76" y="389"/>
                  </a:lnTo>
                  <a:lnTo>
                    <a:pt x="90" y="340"/>
                  </a:lnTo>
                  <a:lnTo>
                    <a:pt x="108" y="288"/>
                  </a:lnTo>
                  <a:lnTo>
                    <a:pt x="134" y="233"/>
                  </a:lnTo>
                  <a:lnTo>
                    <a:pt x="168" y="176"/>
                  </a:lnTo>
                  <a:lnTo>
                    <a:pt x="211" y="118"/>
                  </a:lnTo>
                  <a:lnTo>
                    <a:pt x="264" y="59"/>
                  </a:lnTo>
                  <a:lnTo>
                    <a:pt x="327" y="0"/>
                  </a:lnTo>
                  <a:lnTo>
                    <a:pt x="182" y="60"/>
                  </a:lnTo>
                  <a:lnTo>
                    <a:pt x="178" y="62"/>
                  </a:lnTo>
                  <a:lnTo>
                    <a:pt x="168" y="69"/>
                  </a:lnTo>
                  <a:lnTo>
                    <a:pt x="153" y="82"/>
                  </a:lnTo>
                  <a:lnTo>
                    <a:pt x="133" y="98"/>
                  </a:lnTo>
                  <a:lnTo>
                    <a:pt x="111" y="119"/>
                  </a:lnTo>
                  <a:lnTo>
                    <a:pt x="89" y="145"/>
                  </a:lnTo>
                  <a:lnTo>
                    <a:pt x="65" y="174"/>
                  </a:lnTo>
                  <a:lnTo>
                    <a:pt x="44" y="209"/>
                  </a:lnTo>
                  <a:lnTo>
                    <a:pt x="25" y="248"/>
                  </a:lnTo>
                  <a:lnTo>
                    <a:pt x="11" y="291"/>
                  </a:lnTo>
                  <a:lnTo>
                    <a:pt x="2" y="338"/>
                  </a:lnTo>
                  <a:lnTo>
                    <a:pt x="0" y="389"/>
                  </a:lnTo>
                  <a:lnTo>
                    <a:pt x="6" y="445"/>
                  </a:lnTo>
                  <a:lnTo>
                    <a:pt x="22" y="505"/>
                  </a:lnTo>
                  <a:lnTo>
                    <a:pt x="49" y="568"/>
                  </a:lnTo>
                  <a:lnTo>
                    <a:pt x="88" y="635"/>
                  </a:lnTo>
                  <a:close/>
                </a:path>
              </a:pathLst>
            </a:custGeom>
            <a:solidFill>
              <a:schemeClr val="folHlink"/>
            </a:solidFill>
            <a:ln w="9525">
              <a:noFill/>
              <a:round/>
              <a:headEnd/>
              <a:tailEnd/>
            </a:ln>
          </p:spPr>
          <p:txBody>
            <a:bodyPr/>
            <a:lstStyle/>
            <a:p>
              <a:endParaRPr lang="ar-SA"/>
            </a:p>
          </p:txBody>
        </p:sp>
        <p:sp>
          <p:nvSpPr>
            <p:cNvPr id="45" name="Freeform 105"/>
            <p:cNvSpPr>
              <a:spLocks/>
            </p:cNvSpPr>
            <p:nvPr/>
          </p:nvSpPr>
          <p:spPr bwMode="auto">
            <a:xfrm>
              <a:off x="2596" y="2150"/>
              <a:ext cx="680" cy="202"/>
            </a:xfrm>
            <a:custGeom>
              <a:avLst/>
              <a:gdLst>
                <a:gd name="T0" fmla="*/ 47 w 680"/>
                <a:gd name="T1" fmla="*/ 2 h 202"/>
                <a:gd name="T2" fmla="*/ 50 w 680"/>
                <a:gd name="T3" fmla="*/ 2 h 202"/>
                <a:gd name="T4" fmla="*/ 60 w 680"/>
                <a:gd name="T5" fmla="*/ 1 h 202"/>
                <a:gd name="T6" fmla="*/ 76 w 680"/>
                <a:gd name="T7" fmla="*/ 0 h 202"/>
                <a:gd name="T8" fmla="*/ 99 w 680"/>
                <a:gd name="T9" fmla="*/ 0 h 202"/>
                <a:gd name="T10" fmla="*/ 126 w 680"/>
                <a:gd name="T11" fmla="*/ 1 h 202"/>
                <a:gd name="T12" fmla="*/ 159 w 680"/>
                <a:gd name="T13" fmla="*/ 3 h 202"/>
                <a:gd name="T14" fmla="*/ 196 w 680"/>
                <a:gd name="T15" fmla="*/ 7 h 202"/>
                <a:gd name="T16" fmla="*/ 238 w 680"/>
                <a:gd name="T17" fmla="*/ 14 h 202"/>
                <a:gd name="T18" fmla="*/ 283 w 680"/>
                <a:gd name="T19" fmla="*/ 24 h 202"/>
                <a:gd name="T20" fmla="*/ 333 w 680"/>
                <a:gd name="T21" fmla="*/ 36 h 202"/>
                <a:gd name="T22" fmla="*/ 385 w 680"/>
                <a:gd name="T23" fmla="*/ 52 h 202"/>
                <a:gd name="T24" fmla="*/ 440 w 680"/>
                <a:gd name="T25" fmla="*/ 71 h 202"/>
                <a:gd name="T26" fmla="*/ 497 w 680"/>
                <a:gd name="T27" fmla="*/ 97 h 202"/>
                <a:gd name="T28" fmla="*/ 557 w 680"/>
                <a:gd name="T29" fmla="*/ 126 h 202"/>
                <a:gd name="T30" fmla="*/ 618 w 680"/>
                <a:gd name="T31" fmla="*/ 161 h 202"/>
                <a:gd name="T32" fmla="*/ 680 w 680"/>
                <a:gd name="T33" fmla="*/ 202 h 202"/>
                <a:gd name="T34" fmla="*/ 678 w 680"/>
                <a:gd name="T35" fmla="*/ 202 h 202"/>
                <a:gd name="T36" fmla="*/ 673 w 680"/>
                <a:gd name="T37" fmla="*/ 202 h 202"/>
                <a:gd name="T38" fmla="*/ 664 w 680"/>
                <a:gd name="T39" fmla="*/ 202 h 202"/>
                <a:gd name="T40" fmla="*/ 652 w 680"/>
                <a:gd name="T41" fmla="*/ 201 h 202"/>
                <a:gd name="T42" fmla="*/ 637 w 680"/>
                <a:gd name="T43" fmla="*/ 200 h 202"/>
                <a:gd name="T44" fmla="*/ 619 w 680"/>
                <a:gd name="T45" fmla="*/ 200 h 202"/>
                <a:gd name="T46" fmla="*/ 600 w 680"/>
                <a:gd name="T47" fmla="*/ 198 h 202"/>
                <a:gd name="T48" fmla="*/ 579 w 680"/>
                <a:gd name="T49" fmla="*/ 197 h 202"/>
                <a:gd name="T50" fmla="*/ 555 w 680"/>
                <a:gd name="T51" fmla="*/ 195 h 202"/>
                <a:gd name="T52" fmla="*/ 531 w 680"/>
                <a:gd name="T53" fmla="*/ 192 h 202"/>
                <a:gd name="T54" fmla="*/ 505 w 680"/>
                <a:gd name="T55" fmla="*/ 189 h 202"/>
                <a:gd name="T56" fmla="*/ 480 w 680"/>
                <a:gd name="T57" fmla="*/ 186 h 202"/>
                <a:gd name="T58" fmla="*/ 453 w 680"/>
                <a:gd name="T59" fmla="*/ 180 h 202"/>
                <a:gd name="T60" fmla="*/ 427 w 680"/>
                <a:gd name="T61" fmla="*/ 176 h 202"/>
                <a:gd name="T62" fmla="*/ 400 w 680"/>
                <a:gd name="T63" fmla="*/ 170 h 202"/>
                <a:gd name="T64" fmla="*/ 375 w 680"/>
                <a:gd name="T65" fmla="*/ 164 h 202"/>
                <a:gd name="T66" fmla="*/ 335 w 680"/>
                <a:gd name="T67" fmla="*/ 155 h 202"/>
                <a:gd name="T68" fmla="*/ 297 w 680"/>
                <a:gd name="T69" fmla="*/ 147 h 202"/>
                <a:gd name="T70" fmla="*/ 261 w 680"/>
                <a:gd name="T71" fmla="*/ 141 h 202"/>
                <a:gd name="T72" fmla="*/ 226 w 680"/>
                <a:gd name="T73" fmla="*/ 137 h 202"/>
                <a:gd name="T74" fmla="*/ 193 w 680"/>
                <a:gd name="T75" fmla="*/ 134 h 202"/>
                <a:gd name="T76" fmla="*/ 162 w 680"/>
                <a:gd name="T77" fmla="*/ 133 h 202"/>
                <a:gd name="T78" fmla="*/ 133 w 680"/>
                <a:gd name="T79" fmla="*/ 132 h 202"/>
                <a:gd name="T80" fmla="*/ 107 w 680"/>
                <a:gd name="T81" fmla="*/ 132 h 202"/>
                <a:gd name="T82" fmla="*/ 83 w 680"/>
                <a:gd name="T83" fmla="*/ 133 h 202"/>
                <a:gd name="T84" fmla="*/ 62 w 680"/>
                <a:gd name="T85" fmla="*/ 134 h 202"/>
                <a:gd name="T86" fmla="*/ 44 w 680"/>
                <a:gd name="T87" fmla="*/ 135 h 202"/>
                <a:gd name="T88" fmla="*/ 28 w 680"/>
                <a:gd name="T89" fmla="*/ 137 h 202"/>
                <a:gd name="T90" fmla="*/ 16 w 680"/>
                <a:gd name="T91" fmla="*/ 138 h 202"/>
                <a:gd name="T92" fmla="*/ 7 w 680"/>
                <a:gd name="T93" fmla="*/ 140 h 202"/>
                <a:gd name="T94" fmla="*/ 2 w 680"/>
                <a:gd name="T95" fmla="*/ 141 h 202"/>
                <a:gd name="T96" fmla="*/ 0 w 680"/>
                <a:gd name="T97" fmla="*/ 141 h 202"/>
                <a:gd name="T98" fmla="*/ 47 w 680"/>
                <a:gd name="T99" fmla="*/ 2 h 20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80"/>
                <a:gd name="T151" fmla="*/ 0 h 202"/>
                <a:gd name="T152" fmla="*/ 680 w 680"/>
                <a:gd name="T153" fmla="*/ 202 h 20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80" h="202">
                  <a:moveTo>
                    <a:pt x="47" y="2"/>
                  </a:moveTo>
                  <a:lnTo>
                    <a:pt x="50" y="2"/>
                  </a:lnTo>
                  <a:lnTo>
                    <a:pt x="60" y="1"/>
                  </a:lnTo>
                  <a:lnTo>
                    <a:pt x="76" y="0"/>
                  </a:lnTo>
                  <a:lnTo>
                    <a:pt x="99" y="0"/>
                  </a:lnTo>
                  <a:lnTo>
                    <a:pt x="126" y="1"/>
                  </a:lnTo>
                  <a:lnTo>
                    <a:pt x="159" y="3"/>
                  </a:lnTo>
                  <a:lnTo>
                    <a:pt x="196" y="7"/>
                  </a:lnTo>
                  <a:lnTo>
                    <a:pt x="238" y="14"/>
                  </a:lnTo>
                  <a:lnTo>
                    <a:pt x="283" y="24"/>
                  </a:lnTo>
                  <a:lnTo>
                    <a:pt x="333" y="36"/>
                  </a:lnTo>
                  <a:lnTo>
                    <a:pt x="385" y="52"/>
                  </a:lnTo>
                  <a:lnTo>
                    <a:pt x="440" y="71"/>
                  </a:lnTo>
                  <a:lnTo>
                    <a:pt x="497" y="97"/>
                  </a:lnTo>
                  <a:lnTo>
                    <a:pt x="557" y="126"/>
                  </a:lnTo>
                  <a:lnTo>
                    <a:pt x="618" y="161"/>
                  </a:lnTo>
                  <a:lnTo>
                    <a:pt x="680" y="202"/>
                  </a:lnTo>
                  <a:lnTo>
                    <a:pt x="678" y="202"/>
                  </a:lnTo>
                  <a:lnTo>
                    <a:pt x="673" y="202"/>
                  </a:lnTo>
                  <a:lnTo>
                    <a:pt x="664" y="202"/>
                  </a:lnTo>
                  <a:lnTo>
                    <a:pt x="652" y="201"/>
                  </a:lnTo>
                  <a:lnTo>
                    <a:pt x="637" y="200"/>
                  </a:lnTo>
                  <a:lnTo>
                    <a:pt x="619" y="200"/>
                  </a:lnTo>
                  <a:lnTo>
                    <a:pt x="600" y="198"/>
                  </a:lnTo>
                  <a:lnTo>
                    <a:pt x="579" y="197"/>
                  </a:lnTo>
                  <a:lnTo>
                    <a:pt x="555" y="195"/>
                  </a:lnTo>
                  <a:lnTo>
                    <a:pt x="531" y="192"/>
                  </a:lnTo>
                  <a:lnTo>
                    <a:pt x="505" y="189"/>
                  </a:lnTo>
                  <a:lnTo>
                    <a:pt x="480" y="186"/>
                  </a:lnTo>
                  <a:lnTo>
                    <a:pt x="453" y="180"/>
                  </a:lnTo>
                  <a:lnTo>
                    <a:pt x="427" y="176"/>
                  </a:lnTo>
                  <a:lnTo>
                    <a:pt x="400" y="170"/>
                  </a:lnTo>
                  <a:lnTo>
                    <a:pt x="375" y="164"/>
                  </a:lnTo>
                  <a:lnTo>
                    <a:pt x="335" y="155"/>
                  </a:lnTo>
                  <a:lnTo>
                    <a:pt x="297" y="147"/>
                  </a:lnTo>
                  <a:lnTo>
                    <a:pt x="261" y="141"/>
                  </a:lnTo>
                  <a:lnTo>
                    <a:pt x="226" y="137"/>
                  </a:lnTo>
                  <a:lnTo>
                    <a:pt x="193" y="134"/>
                  </a:lnTo>
                  <a:lnTo>
                    <a:pt x="162" y="133"/>
                  </a:lnTo>
                  <a:lnTo>
                    <a:pt x="133" y="132"/>
                  </a:lnTo>
                  <a:lnTo>
                    <a:pt x="107" y="132"/>
                  </a:lnTo>
                  <a:lnTo>
                    <a:pt x="83" y="133"/>
                  </a:lnTo>
                  <a:lnTo>
                    <a:pt x="62" y="134"/>
                  </a:lnTo>
                  <a:lnTo>
                    <a:pt x="44" y="135"/>
                  </a:lnTo>
                  <a:lnTo>
                    <a:pt x="28" y="137"/>
                  </a:lnTo>
                  <a:lnTo>
                    <a:pt x="16" y="138"/>
                  </a:lnTo>
                  <a:lnTo>
                    <a:pt x="7" y="140"/>
                  </a:lnTo>
                  <a:lnTo>
                    <a:pt x="2" y="141"/>
                  </a:lnTo>
                  <a:lnTo>
                    <a:pt x="0" y="141"/>
                  </a:lnTo>
                  <a:lnTo>
                    <a:pt x="47" y="2"/>
                  </a:lnTo>
                  <a:close/>
                </a:path>
              </a:pathLst>
            </a:custGeom>
            <a:solidFill>
              <a:schemeClr val="folHlink"/>
            </a:solidFill>
            <a:ln w="9525">
              <a:noFill/>
              <a:round/>
              <a:headEnd/>
              <a:tailEnd/>
            </a:ln>
          </p:spPr>
          <p:txBody>
            <a:bodyPr/>
            <a:lstStyle/>
            <a:p>
              <a:endParaRPr lang="ar-SA"/>
            </a:p>
          </p:txBody>
        </p:sp>
        <p:sp>
          <p:nvSpPr>
            <p:cNvPr id="46" name="Freeform 106"/>
            <p:cNvSpPr>
              <a:spLocks/>
            </p:cNvSpPr>
            <p:nvPr/>
          </p:nvSpPr>
          <p:spPr bwMode="auto">
            <a:xfrm>
              <a:off x="3076" y="1955"/>
              <a:ext cx="168" cy="371"/>
            </a:xfrm>
            <a:custGeom>
              <a:avLst/>
              <a:gdLst>
                <a:gd name="T0" fmla="*/ 27 w 168"/>
                <a:gd name="T1" fmla="*/ 2 h 371"/>
                <a:gd name="T2" fmla="*/ 27 w 168"/>
                <a:gd name="T3" fmla="*/ 5 h 371"/>
                <a:gd name="T4" fmla="*/ 25 w 168"/>
                <a:gd name="T5" fmla="*/ 11 h 371"/>
                <a:gd name="T6" fmla="*/ 24 w 168"/>
                <a:gd name="T7" fmla="*/ 21 h 371"/>
                <a:gd name="T8" fmla="*/ 22 w 168"/>
                <a:gd name="T9" fmla="*/ 34 h 371"/>
                <a:gd name="T10" fmla="*/ 22 w 168"/>
                <a:gd name="T11" fmla="*/ 50 h 371"/>
                <a:gd name="T12" fmla="*/ 22 w 168"/>
                <a:gd name="T13" fmla="*/ 70 h 371"/>
                <a:gd name="T14" fmla="*/ 23 w 168"/>
                <a:gd name="T15" fmla="*/ 91 h 371"/>
                <a:gd name="T16" fmla="*/ 26 w 168"/>
                <a:gd name="T17" fmla="*/ 117 h 371"/>
                <a:gd name="T18" fmla="*/ 32 w 168"/>
                <a:gd name="T19" fmla="*/ 143 h 371"/>
                <a:gd name="T20" fmla="*/ 40 w 168"/>
                <a:gd name="T21" fmla="*/ 172 h 371"/>
                <a:gd name="T22" fmla="*/ 52 w 168"/>
                <a:gd name="T23" fmla="*/ 202 h 371"/>
                <a:gd name="T24" fmla="*/ 66 w 168"/>
                <a:gd name="T25" fmla="*/ 234 h 371"/>
                <a:gd name="T26" fmla="*/ 84 w 168"/>
                <a:gd name="T27" fmla="*/ 267 h 371"/>
                <a:gd name="T28" fmla="*/ 108 w 168"/>
                <a:gd name="T29" fmla="*/ 301 h 371"/>
                <a:gd name="T30" fmla="*/ 135 w 168"/>
                <a:gd name="T31" fmla="*/ 336 h 371"/>
                <a:gd name="T32" fmla="*/ 168 w 168"/>
                <a:gd name="T33" fmla="*/ 371 h 371"/>
                <a:gd name="T34" fmla="*/ 165 w 168"/>
                <a:gd name="T35" fmla="*/ 370 h 371"/>
                <a:gd name="T36" fmla="*/ 158 w 168"/>
                <a:gd name="T37" fmla="*/ 368 h 371"/>
                <a:gd name="T38" fmla="*/ 148 w 168"/>
                <a:gd name="T39" fmla="*/ 364 h 371"/>
                <a:gd name="T40" fmla="*/ 140 w 168"/>
                <a:gd name="T41" fmla="*/ 358 h 371"/>
                <a:gd name="T42" fmla="*/ 137 w 168"/>
                <a:gd name="T43" fmla="*/ 355 h 371"/>
                <a:gd name="T44" fmla="*/ 130 w 168"/>
                <a:gd name="T45" fmla="*/ 349 h 371"/>
                <a:gd name="T46" fmla="*/ 121 w 168"/>
                <a:gd name="T47" fmla="*/ 340 h 371"/>
                <a:gd name="T48" fmla="*/ 110 w 168"/>
                <a:gd name="T49" fmla="*/ 329 h 371"/>
                <a:gd name="T50" fmla="*/ 98 w 168"/>
                <a:gd name="T51" fmla="*/ 314 h 371"/>
                <a:gd name="T52" fmla="*/ 83 w 168"/>
                <a:gd name="T53" fmla="*/ 298 h 371"/>
                <a:gd name="T54" fmla="*/ 70 w 168"/>
                <a:gd name="T55" fmla="*/ 280 h 371"/>
                <a:gd name="T56" fmla="*/ 56 w 168"/>
                <a:gd name="T57" fmla="*/ 258 h 371"/>
                <a:gd name="T58" fmla="*/ 41 w 168"/>
                <a:gd name="T59" fmla="*/ 235 h 371"/>
                <a:gd name="T60" fmla="*/ 29 w 168"/>
                <a:gd name="T61" fmla="*/ 209 h 371"/>
                <a:gd name="T62" fmla="*/ 18 w 168"/>
                <a:gd name="T63" fmla="*/ 183 h 371"/>
                <a:gd name="T64" fmla="*/ 9 w 168"/>
                <a:gd name="T65" fmla="*/ 153 h 371"/>
                <a:gd name="T66" fmla="*/ 3 w 168"/>
                <a:gd name="T67" fmla="*/ 122 h 371"/>
                <a:gd name="T68" fmla="*/ 0 w 168"/>
                <a:gd name="T69" fmla="*/ 88 h 371"/>
                <a:gd name="T70" fmla="*/ 0 w 168"/>
                <a:gd name="T71" fmla="*/ 53 h 371"/>
                <a:gd name="T72" fmla="*/ 5 w 168"/>
                <a:gd name="T73" fmla="*/ 17 h 371"/>
                <a:gd name="T74" fmla="*/ 8 w 168"/>
                <a:gd name="T75" fmla="*/ 10 h 371"/>
                <a:gd name="T76" fmla="*/ 13 w 168"/>
                <a:gd name="T77" fmla="*/ 4 h 371"/>
                <a:gd name="T78" fmla="*/ 20 w 168"/>
                <a:gd name="T79" fmla="*/ 0 h 371"/>
                <a:gd name="T80" fmla="*/ 27 w 168"/>
                <a:gd name="T81" fmla="*/ 2 h 37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68"/>
                <a:gd name="T124" fmla="*/ 0 h 371"/>
                <a:gd name="T125" fmla="*/ 168 w 168"/>
                <a:gd name="T126" fmla="*/ 371 h 37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68" h="371">
                  <a:moveTo>
                    <a:pt x="27" y="2"/>
                  </a:moveTo>
                  <a:lnTo>
                    <a:pt x="27" y="5"/>
                  </a:lnTo>
                  <a:lnTo>
                    <a:pt x="25" y="11"/>
                  </a:lnTo>
                  <a:lnTo>
                    <a:pt x="24" y="21"/>
                  </a:lnTo>
                  <a:lnTo>
                    <a:pt x="22" y="34"/>
                  </a:lnTo>
                  <a:lnTo>
                    <a:pt x="22" y="50"/>
                  </a:lnTo>
                  <a:lnTo>
                    <a:pt x="22" y="70"/>
                  </a:lnTo>
                  <a:lnTo>
                    <a:pt x="23" y="91"/>
                  </a:lnTo>
                  <a:lnTo>
                    <a:pt x="26" y="117"/>
                  </a:lnTo>
                  <a:lnTo>
                    <a:pt x="32" y="143"/>
                  </a:lnTo>
                  <a:lnTo>
                    <a:pt x="40" y="172"/>
                  </a:lnTo>
                  <a:lnTo>
                    <a:pt x="52" y="202"/>
                  </a:lnTo>
                  <a:lnTo>
                    <a:pt x="66" y="234"/>
                  </a:lnTo>
                  <a:lnTo>
                    <a:pt x="84" y="267"/>
                  </a:lnTo>
                  <a:lnTo>
                    <a:pt x="108" y="301"/>
                  </a:lnTo>
                  <a:lnTo>
                    <a:pt x="135" y="336"/>
                  </a:lnTo>
                  <a:lnTo>
                    <a:pt x="168" y="371"/>
                  </a:lnTo>
                  <a:lnTo>
                    <a:pt x="165" y="370"/>
                  </a:lnTo>
                  <a:lnTo>
                    <a:pt x="158" y="368"/>
                  </a:lnTo>
                  <a:lnTo>
                    <a:pt x="148" y="364"/>
                  </a:lnTo>
                  <a:lnTo>
                    <a:pt x="140" y="358"/>
                  </a:lnTo>
                  <a:lnTo>
                    <a:pt x="137" y="355"/>
                  </a:lnTo>
                  <a:lnTo>
                    <a:pt x="130" y="349"/>
                  </a:lnTo>
                  <a:lnTo>
                    <a:pt x="121" y="340"/>
                  </a:lnTo>
                  <a:lnTo>
                    <a:pt x="110" y="329"/>
                  </a:lnTo>
                  <a:lnTo>
                    <a:pt x="98" y="314"/>
                  </a:lnTo>
                  <a:lnTo>
                    <a:pt x="83" y="298"/>
                  </a:lnTo>
                  <a:lnTo>
                    <a:pt x="70" y="280"/>
                  </a:lnTo>
                  <a:lnTo>
                    <a:pt x="56" y="258"/>
                  </a:lnTo>
                  <a:lnTo>
                    <a:pt x="41" y="235"/>
                  </a:lnTo>
                  <a:lnTo>
                    <a:pt x="29" y="209"/>
                  </a:lnTo>
                  <a:lnTo>
                    <a:pt x="18" y="183"/>
                  </a:lnTo>
                  <a:lnTo>
                    <a:pt x="9" y="153"/>
                  </a:lnTo>
                  <a:lnTo>
                    <a:pt x="3" y="122"/>
                  </a:lnTo>
                  <a:lnTo>
                    <a:pt x="0" y="88"/>
                  </a:lnTo>
                  <a:lnTo>
                    <a:pt x="0" y="53"/>
                  </a:lnTo>
                  <a:lnTo>
                    <a:pt x="5" y="17"/>
                  </a:lnTo>
                  <a:lnTo>
                    <a:pt x="8" y="10"/>
                  </a:lnTo>
                  <a:lnTo>
                    <a:pt x="13" y="4"/>
                  </a:lnTo>
                  <a:lnTo>
                    <a:pt x="20" y="0"/>
                  </a:lnTo>
                  <a:lnTo>
                    <a:pt x="27" y="2"/>
                  </a:lnTo>
                  <a:close/>
                </a:path>
              </a:pathLst>
            </a:custGeom>
            <a:solidFill>
              <a:srgbClr val="000000"/>
            </a:solidFill>
            <a:ln w="9525">
              <a:noFill/>
              <a:round/>
              <a:headEnd/>
              <a:tailEnd/>
            </a:ln>
          </p:spPr>
          <p:txBody>
            <a:bodyPr/>
            <a:lstStyle/>
            <a:p>
              <a:endParaRPr lang="ar-SA"/>
            </a:p>
          </p:txBody>
        </p:sp>
        <p:sp>
          <p:nvSpPr>
            <p:cNvPr id="47" name="Freeform 107"/>
            <p:cNvSpPr>
              <a:spLocks/>
            </p:cNvSpPr>
            <p:nvPr/>
          </p:nvSpPr>
          <p:spPr bwMode="auto">
            <a:xfrm>
              <a:off x="2433" y="1610"/>
              <a:ext cx="218" cy="570"/>
            </a:xfrm>
            <a:custGeom>
              <a:avLst/>
              <a:gdLst>
                <a:gd name="T0" fmla="*/ 204 w 218"/>
                <a:gd name="T1" fmla="*/ 0 h 570"/>
                <a:gd name="T2" fmla="*/ 200 w 218"/>
                <a:gd name="T3" fmla="*/ 3 h 570"/>
                <a:gd name="T4" fmla="*/ 190 w 218"/>
                <a:gd name="T5" fmla="*/ 10 h 570"/>
                <a:gd name="T6" fmla="*/ 175 w 218"/>
                <a:gd name="T7" fmla="*/ 23 h 570"/>
                <a:gd name="T8" fmla="*/ 156 w 218"/>
                <a:gd name="T9" fmla="*/ 41 h 570"/>
                <a:gd name="T10" fmla="*/ 133 w 218"/>
                <a:gd name="T11" fmla="*/ 63 h 570"/>
                <a:gd name="T12" fmla="*/ 109 w 218"/>
                <a:gd name="T13" fmla="*/ 90 h 570"/>
                <a:gd name="T14" fmla="*/ 84 w 218"/>
                <a:gd name="T15" fmla="*/ 119 h 570"/>
                <a:gd name="T16" fmla="*/ 61 w 218"/>
                <a:gd name="T17" fmla="*/ 154 h 570"/>
                <a:gd name="T18" fmla="*/ 39 w 218"/>
                <a:gd name="T19" fmla="*/ 193 h 570"/>
                <a:gd name="T20" fmla="*/ 21 w 218"/>
                <a:gd name="T21" fmla="*/ 233 h 570"/>
                <a:gd name="T22" fmla="*/ 8 w 218"/>
                <a:gd name="T23" fmla="*/ 279 h 570"/>
                <a:gd name="T24" fmla="*/ 0 w 218"/>
                <a:gd name="T25" fmla="*/ 327 h 570"/>
                <a:gd name="T26" fmla="*/ 0 w 218"/>
                <a:gd name="T27" fmla="*/ 378 h 570"/>
                <a:gd name="T28" fmla="*/ 7 w 218"/>
                <a:gd name="T29" fmla="*/ 431 h 570"/>
                <a:gd name="T30" fmla="*/ 24 w 218"/>
                <a:gd name="T31" fmla="*/ 487 h 570"/>
                <a:gd name="T32" fmla="*/ 53 w 218"/>
                <a:gd name="T33" fmla="*/ 545 h 570"/>
                <a:gd name="T34" fmla="*/ 64 w 218"/>
                <a:gd name="T35" fmla="*/ 563 h 570"/>
                <a:gd name="T36" fmla="*/ 72 w 218"/>
                <a:gd name="T37" fmla="*/ 570 h 570"/>
                <a:gd name="T38" fmla="*/ 77 w 218"/>
                <a:gd name="T39" fmla="*/ 570 h 570"/>
                <a:gd name="T40" fmla="*/ 79 w 218"/>
                <a:gd name="T41" fmla="*/ 568 h 570"/>
                <a:gd name="T42" fmla="*/ 77 w 218"/>
                <a:gd name="T43" fmla="*/ 558 h 570"/>
                <a:gd name="T44" fmla="*/ 70 w 218"/>
                <a:gd name="T45" fmla="*/ 539 h 570"/>
                <a:gd name="T46" fmla="*/ 62 w 218"/>
                <a:gd name="T47" fmla="*/ 517 h 570"/>
                <a:gd name="T48" fmla="*/ 55 w 218"/>
                <a:gd name="T49" fmla="*/ 498 h 570"/>
                <a:gd name="T50" fmla="*/ 50 w 218"/>
                <a:gd name="T51" fmla="*/ 488 h 570"/>
                <a:gd name="T52" fmla="*/ 41 w 218"/>
                <a:gd name="T53" fmla="*/ 470 h 570"/>
                <a:gd name="T54" fmla="*/ 31 w 218"/>
                <a:gd name="T55" fmla="*/ 445 h 570"/>
                <a:gd name="T56" fmla="*/ 22 w 218"/>
                <a:gd name="T57" fmla="*/ 415 h 570"/>
                <a:gd name="T58" fmla="*/ 16 w 218"/>
                <a:gd name="T59" fmla="*/ 378 h 570"/>
                <a:gd name="T60" fmla="*/ 15 w 218"/>
                <a:gd name="T61" fmla="*/ 335 h 570"/>
                <a:gd name="T62" fmla="*/ 22 w 218"/>
                <a:gd name="T63" fmla="*/ 287 h 570"/>
                <a:gd name="T64" fmla="*/ 38 w 218"/>
                <a:gd name="T65" fmla="*/ 234 h 570"/>
                <a:gd name="T66" fmla="*/ 53 w 218"/>
                <a:gd name="T67" fmla="*/ 202 h 570"/>
                <a:gd name="T68" fmla="*/ 69 w 218"/>
                <a:gd name="T69" fmla="*/ 174 h 570"/>
                <a:gd name="T70" fmla="*/ 84 w 218"/>
                <a:gd name="T71" fmla="*/ 152 h 570"/>
                <a:gd name="T72" fmla="*/ 100 w 218"/>
                <a:gd name="T73" fmla="*/ 133 h 570"/>
                <a:gd name="T74" fmla="*/ 112 w 218"/>
                <a:gd name="T75" fmla="*/ 120 h 570"/>
                <a:gd name="T76" fmla="*/ 123 w 218"/>
                <a:gd name="T77" fmla="*/ 111 h 570"/>
                <a:gd name="T78" fmla="*/ 130 w 218"/>
                <a:gd name="T79" fmla="*/ 106 h 570"/>
                <a:gd name="T80" fmla="*/ 132 w 218"/>
                <a:gd name="T81" fmla="*/ 104 h 570"/>
                <a:gd name="T82" fmla="*/ 202 w 218"/>
                <a:gd name="T83" fmla="*/ 32 h 570"/>
                <a:gd name="T84" fmla="*/ 203 w 218"/>
                <a:gd name="T85" fmla="*/ 31 h 570"/>
                <a:gd name="T86" fmla="*/ 208 w 218"/>
                <a:gd name="T87" fmla="*/ 28 h 570"/>
                <a:gd name="T88" fmla="*/ 212 w 218"/>
                <a:gd name="T89" fmla="*/ 22 h 570"/>
                <a:gd name="T90" fmla="*/ 216 w 218"/>
                <a:gd name="T91" fmla="*/ 17 h 570"/>
                <a:gd name="T92" fmla="*/ 218 w 218"/>
                <a:gd name="T93" fmla="*/ 11 h 570"/>
                <a:gd name="T94" fmla="*/ 218 w 218"/>
                <a:gd name="T95" fmla="*/ 6 h 570"/>
                <a:gd name="T96" fmla="*/ 214 w 218"/>
                <a:gd name="T97" fmla="*/ 2 h 570"/>
                <a:gd name="T98" fmla="*/ 204 w 218"/>
                <a:gd name="T99" fmla="*/ 0 h 57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18"/>
                <a:gd name="T151" fmla="*/ 0 h 570"/>
                <a:gd name="T152" fmla="*/ 218 w 218"/>
                <a:gd name="T153" fmla="*/ 570 h 57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18" h="570">
                  <a:moveTo>
                    <a:pt x="204" y="0"/>
                  </a:moveTo>
                  <a:lnTo>
                    <a:pt x="200" y="3"/>
                  </a:lnTo>
                  <a:lnTo>
                    <a:pt x="190" y="10"/>
                  </a:lnTo>
                  <a:lnTo>
                    <a:pt x="175" y="23"/>
                  </a:lnTo>
                  <a:lnTo>
                    <a:pt x="156" y="41"/>
                  </a:lnTo>
                  <a:lnTo>
                    <a:pt x="133" y="63"/>
                  </a:lnTo>
                  <a:lnTo>
                    <a:pt x="109" y="90"/>
                  </a:lnTo>
                  <a:lnTo>
                    <a:pt x="84" y="119"/>
                  </a:lnTo>
                  <a:lnTo>
                    <a:pt x="61" y="154"/>
                  </a:lnTo>
                  <a:lnTo>
                    <a:pt x="39" y="193"/>
                  </a:lnTo>
                  <a:lnTo>
                    <a:pt x="21" y="233"/>
                  </a:lnTo>
                  <a:lnTo>
                    <a:pt x="8" y="279"/>
                  </a:lnTo>
                  <a:lnTo>
                    <a:pt x="0" y="327"/>
                  </a:lnTo>
                  <a:lnTo>
                    <a:pt x="0" y="378"/>
                  </a:lnTo>
                  <a:lnTo>
                    <a:pt x="7" y="431"/>
                  </a:lnTo>
                  <a:lnTo>
                    <a:pt x="24" y="487"/>
                  </a:lnTo>
                  <a:lnTo>
                    <a:pt x="53" y="545"/>
                  </a:lnTo>
                  <a:lnTo>
                    <a:pt x="64" y="563"/>
                  </a:lnTo>
                  <a:lnTo>
                    <a:pt x="72" y="570"/>
                  </a:lnTo>
                  <a:lnTo>
                    <a:pt x="77" y="570"/>
                  </a:lnTo>
                  <a:lnTo>
                    <a:pt x="79" y="568"/>
                  </a:lnTo>
                  <a:lnTo>
                    <a:pt x="77" y="558"/>
                  </a:lnTo>
                  <a:lnTo>
                    <a:pt x="70" y="539"/>
                  </a:lnTo>
                  <a:lnTo>
                    <a:pt x="62" y="517"/>
                  </a:lnTo>
                  <a:lnTo>
                    <a:pt x="55" y="498"/>
                  </a:lnTo>
                  <a:lnTo>
                    <a:pt x="50" y="488"/>
                  </a:lnTo>
                  <a:lnTo>
                    <a:pt x="41" y="470"/>
                  </a:lnTo>
                  <a:lnTo>
                    <a:pt x="31" y="445"/>
                  </a:lnTo>
                  <a:lnTo>
                    <a:pt x="22" y="415"/>
                  </a:lnTo>
                  <a:lnTo>
                    <a:pt x="16" y="378"/>
                  </a:lnTo>
                  <a:lnTo>
                    <a:pt x="15" y="335"/>
                  </a:lnTo>
                  <a:lnTo>
                    <a:pt x="22" y="287"/>
                  </a:lnTo>
                  <a:lnTo>
                    <a:pt x="38" y="234"/>
                  </a:lnTo>
                  <a:lnTo>
                    <a:pt x="53" y="202"/>
                  </a:lnTo>
                  <a:lnTo>
                    <a:pt x="69" y="174"/>
                  </a:lnTo>
                  <a:lnTo>
                    <a:pt x="84" y="152"/>
                  </a:lnTo>
                  <a:lnTo>
                    <a:pt x="100" y="133"/>
                  </a:lnTo>
                  <a:lnTo>
                    <a:pt x="112" y="120"/>
                  </a:lnTo>
                  <a:lnTo>
                    <a:pt x="123" y="111"/>
                  </a:lnTo>
                  <a:lnTo>
                    <a:pt x="130" y="106"/>
                  </a:lnTo>
                  <a:lnTo>
                    <a:pt x="132" y="104"/>
                  </a:lnTo>
                  <a:lnTo>
                    <a:pt x="202" y="32"/>
                  </a:lnTo>
                  <a:lnTo>
                    <a:pt x="203" y="31"/>
                  </a:lnTo>
                  <a:lnTo>
                    <a:pt x="208" y="28"/>
                  </a:lnTo>
                  <a:lnTo>
                    <a:pt x="212" y="22"/>
                  </a:lnTo>
                  <a:lnTo>
                    <a:pt x="216" y="17"/>
                  </a:lnTo>
                  <a:lnTo>
                    <a:pt x="218" y="11"/>
                  </a:lnTo>
                  <a:lnTo>
                    <a:pt x="218" y="6"/>
                  </a:lnTo>
                  <a:lnTo>
                    <a:pt x="214" y="2"/>
                  </a:lnTo>
                  <a:lnTo>
                    <a:pt x="204" y="0"/>
                  </a:lnTo>
                  <a:close/>
                </a:path>
              </a:pathLst>
            </a:custGeom>
            <a:solidFill>
              <a:srgbClr val="000000"/>
            </a:solidFill>
            <a:ln w="9525">
              <a:noFill/>
              <a:round/>
              <a:headEnd/>
              <a:tailEnd/>
            </a:ln>
          </p:spPr>
          <p:txBody>
            <a:bodyPr/>
            <a:lstStyle/>
            <a:p>
              <a:endParaRPr lang="ar-SA"/>
            </a:p>
          </p:txBody>
        </p:sp>
        <p:sp>
          <p:nvSpPr>
            <p:cNvPr id="48" name="Freeform 108"/>
            <p:cNvSpPr>
              <a:spLocks/>
            </p:cNvSpPr>
            <p:nvPr/>
          </p:nvSpPr>
          <p:spPr bwMode="auto">
            <a:xfrm>
              <a:off x="2859" y="1403"/>
              <a:ext cx="53" cy="115"/>
            </a:xfrm>
            <a:custGeom>
              <a:avLst/>
              <a:gdLst>
                <a:gd name="T0" fmla="*/ 23 w 53"/>
                <a:gd name="T1" fmla="*/ 0 h 115"/>
                <a:gd name="T2" fmla="*/ 22 w 53"/>
                <a:gd name="T3" fmla="*/ 12 h 115"/>
                <a:gd name="T4" fmla="*/ 20 w 53"/>
                <a:gd name="T5" fmla="*/ 39 h 115"/>
                <a:gd name="T6" fmla="*/ 19 w 53"/>
                <a:gd name="T7" fmla="*/ 68 h 115"/>
                <a:gd name="T8" fmla="*/ 22 w 53"/>
                <a:gd name="T9" fmla="*/ 88 h 115"/>
                <a:gd name="T10" fmla="*/ 25 w 53"/>
                <a:gd name="T11" fmla="*/ 92 h 115"/>
                <a:gd name="T12" fmla="*/ 30 w 53"/>
                <a:gd name="T13" fmla="*/ 97 h 115"/>
                <a:gd name="T14" fmla="*/ 35 w 53"/>
                <a:gd name="T15" fmla="*/ 101 h 115"/>
                <a:gd name="T16" fmla="*/ 40 w 53"/>
                <a:gd name="T17" fmla="*/ 104 h 115"/>
                <a:gd name="T18" fmla="*/ 44 w 53"/>
                <a:gd name="T19" fmla="*/ 108 h 115"/>
                <a:gd name="T20" fmla="*/ 49 w 53"/>
                <a:gd name="T21" fmla="*/ 110 h 115"/>
                <a:gd name="T22" fmla="*/ 52 w 53"/>
                <a:gd name="T23" fmla="*/ 111 h 115"/>
                <a:gd name="T24" fmla="*/ 53 w 53"/>
                <a:gd name="T25" fmla="*/ 112 h 115"/>
                <a:gd name="T26" fmla="*/ 29 w 53"/>
                <a:gd name="T27" fmla="*/ 115 h 115"/>
                <a:gd name="T28" fmla="*/ 25 w 53"/>
                <a:gd name="T29" fmla="*/ 114 h 115"/>
                <a:gd name="T30" fmla="*/ 16 w 53"/>
                <a:gd name="T31" fmla="*/ 109 h 115"/>
                <a:gd name="T32" fmla="*/ 7 w 53"/>
                <a:gd name="T33" fmla="*/ 101 h 115"/>
                <a:gd name="T34" fmla="*/ 3 w 53"/>
                <a:gd name="T35" fmla="*/ 88 h 115"/>
                <a:gd name="T36" fmla="*/ 3 w 53"/>
                <a:gd name="T37" fmla="*/ 65 h 115"/>
                <a:gd name="T38" fmla="*/ 2 w 53"/>
                <a:gd name="T39" fmla="*/ 37 h 115"/>
                <a:gd name="T40" fmla="*/ 0 w 53"/>
                <a:gd name="T41" fmla="*/ 12 h 115"/>
                <a:gd name="T42" fmla="*/ 0 w 53"/>
                <a:gd name="T43" fmla="*/ 2 h 115"/>
                <a:gd name="T44" fmla="*/ 23 w 53"/>
                <a:gd name="T45" fmla="*/ 0 h 11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3"/>
                <a:gd name="T70" fmla="*/ 0 h 115"/>
                <a:gd name="T71" fmla="*/ 53 w 53"/>
                <a:gd name="T72" fmla="*/ 115 h 11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3" h="115">
                  <a:moveTo>
                    <a:pt x="23" y="0"/>
                  </a:moveTo>
                  <a:lnTo>
                    <a:pt x="22" y="12"/>
                  </a:lnTo>
                  <a:lnTo>
                    <a:pt x="20" y="39"/>
                  </a:lnTo>
                  <a:lnTo>
                    <a:pt x="19" y="68"/>
                  </a:lnTo>
                  <a:lnTo>
                    <a:pt x="22" y="88"/>
                  </a:lnTo>
                  <a:lnTo>
                    <a:pt x="25" y="92"/>
                  </a:lnTo>
                  <a:lnTo>
                    <a:pt x="30" y="97"/>
                  </a:lnTo>
                  <a:lnTo>
                    <a:pt x="35" y="101"/>
                  </a:lnTo>
                  <a:lnTo>
                    <a:pt x="40" y="104"/>
                  </a:lnTo>
                  <a:lnTo>
                    <a:pt x="44" y="108"/>
                  </a:lnTo>
                  <a:lnTo>
                    <a:pt x="49" y="110"/>
                  </a:lnTo>
                  <a:lnTo>
                    <a:pt x="52" y="111"/>
                  </a:lnTo>
                  <a:lnTo>
                    <a:pt x="53" y="112"/>
                  </a:lnTo>
                  <a:lnTo>
                    <a:pt x="29" y="115"/>
                  </a:lnTo>
                  <a:lnTo>
                    <a:pt x="25" y="114"/>
                  </a:lnTo>
                  <a:lnTo>
                    <a:pt x="16" y="109"/>
                  </a:lnTo>
                  <a:lnTo>
                    <a:pt x="7" y="101"/>
                  </a:lnTo>
                  <a:lnTo>
                    <a:pt x="3" y="88"/>
                  </a:lnTo>
                  <a:lnTo>
                    <a:pt x="3" y="65"/>
                  </a:lnTo>
                  <a:lnTo>
                    <a:pt x="2" y="37"/>
                  </a:lnTo>
                  <a:lnTo>
                    <a:pt x="0" y="12"/>
                  </a:lnTo>
                  <a:lnTo>
                    <a:pt x="0" y="2"/>
                  </a:lnTo>
                  <a:lnTo>
                    <a:pt x="23" y="0"/>
                  </a:lnTo>
                  <a:close/>
                </a:path>
              </a:pathLst>
            </a:custGeom>
            <a:solidFill>
              <a:srgbClr val="000000"/>
            </a:solidFill>
            <a:ln w="9525">
              <a:noFill/>
              <a:round/>
              <a:headEnd/>
              <a:tailEnd/>
            </a:ln>
          </p:spPr>
          <p:txBody>
            <a:bodyPr/>
            <a:lstStyle/>
            <a:p>
              <a:endParaRPr lang="ar-SA"/>
            </a:p>
          </p:txBody>
        </p:sp>
        <p:sp>
          <p:nvSpPr>
            <p:cNvPr id="49" name="Freeform 109"/>
            <p:cNvSpPr>
              <a:spLocks/>
            </p:cNvSpPr>
            <p:nvPr/>
          </p:nvSpPr>
          <p:spPr bwMode="auto">
            <a:xfrm>
              <a:off x="2915" y="1377"/>
              <a:ext cx="40" cy="139"/>
            </a:xfrm>
            <a:custGeom>
              <a:avLst/>
              <a:gdLst>
                <a:gd name="T0" fmla="*/ 8 w 40"/>
                <a:gd name="T1" fmla="*/ 9 h 139"/>
                <a:gd name="T2" fmla="*/ 7 w 40"/>
                <a:gd name="T3" fmla="*/ 21 h 139"/>
                <a:gd name="T4" fmla="*/ 4 w 40"/>
                <a:gd name="T5" fmla="*/ 50 h 139"/>
                <a:gd name="T6" fmla="*/ 1 w 40"/>
                <a:gd name="T7" fmla="*/ 78 h 139"/>
                <a:gd name="T8" fmla="*/ 0 w 40"/>
                <a:gd name="T9" fmla="*/ 93 h 139"/>
                <a:gd name="T10" fmla="*/ 6 w 40"/>
                <a:gd name="T11" fmla="*/ 108 h 139"/>
                <a:gd name="T12" fmla="*/ 16 w 40"/>
                <a:gd name="T13" fmla="*/ 122 h 139"/>
                <a:gd name="T14" fmla="*/ 24 w 40"/>
                <a:gd name="T15" fmla="*/ 134 h 139"/>
                <a:gd name="T16" fmla="*/ 28 w 40"/>
                <a:gd name="T17" fmla="*/ 139 h 139"/>
                <a:gd name="T18" fmla="*/ 40 w 40"/>
                <a:gd name="T19" fmla="*/ 123 h 139"/>
                <a:gd name="T20" fmla="*/ 37 w 40"/>
                <a:gd name="T21" fmla="*/ 120 h 139"/>
                <a:gd name="T22" fmla="*/ 31 w 40"/>
                <a:gd name="T23" fmla="*/ 113 h 139"/>
                <a:gd name="T24" fmla="*/ 24 w 40"/>
                <a:gd name="T25" fmla="*/ 103 h 139"/>
                <a:gd name="T26" fmla="*/ 21 w 40"/>
                <a:gd name="T27" fmla="*/ 91 h 139"/>
                <a:gd name="T28" fmla="*/ 22 w 40"/>
                <a:gd name="T29" fmla="*/ 71 h 139"/>
                <a:gd name="T30" fmla="*/ 23 w 40"/>
                <a:gd name="T31" fmla="*/ 39 h 139"/>
                <a:gd name="T32" fmla="*/ 24 w 40"/>
                <a:gd name="T33" fmla="*/ 12 h 139"/>
                <a:gd name="T34" fmla="*/ 25 w 40"/>
                <a:gd name="T35" fmla="*/ 0 h 139"/>
                <a:gd name="T36" fmla="*/ 8 w 40"/>
                <a:gd name="T37" fmla="*/ 9 h 1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0"/>
                <a:gd name="T58" fmla="*/ 0 h 139"/>
                <a:gd name="T59" fmla="*/ 40 w 40"/>
                <a:gd name="T60" fmla="*/ 139 h 1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0" h="139">
                  <a:moveTo>
                    <a:pt x="8" y="9"/>
                  </a:moveTo>
                  <a:lnTo>
                    <a:pt x="7" y="21"/>
                  </a:lnTo>
                  <a:lnTo>
                    <a:pt x="4" y="50"/>
                  </a:lnTo>
                  <a:lnTo>
                    <a:pt x="1" y="78"/>
                  </a:lnTo>
                  <a:lnTo>
                    <a:pt x="0" y="93"/>
                  </a:lnTo>
                  <a:lnTo>
                    <a:pt x="6" y="108"/>
                  </a:lnTo>
                  <a:lnTo>
                    <a:pt x="16" y="122"/>
                  </a:lnTo>
                  <a:lnTo>
                    <a:pt x="24" y="134"/>
                  </a:lnTo>
                  <a:lnTo>
                    <a:pt x="28" y="139"/>
                  </a:lnTo>
                  <a:lnTo>
                    <a:pt x="40" y="123"/>
                  </a:lnTo>
                  <a:lnTo>
                    <a:pt x="37" y="120"/>
                  </a:lnTo>
                  <a:lnTo>
                    <a:pt x="31" y="113"/>
                  </a:lnTo>
                  <a:lnTo>
                    <a:pt x="24" y="103"/>
                  </a:lnTo>
                  <a:lnTo>
                    <a:pt x="21" y="91"/>
                  </a:lnTo>
                  <a:lnTo>
                    <a:pt x="22" y="71"/>
                  </a:lnTo>
                  <a:lnTo>
                    <a:pt x="23" y="39"/>
                  </a:lnTo>
                  <a:lnTo>
                    <a:pt x="24" y="12"/>
                  </a:lnTo>
                  <a:lnTo>
                    <a:pt x="25" y="0"/>
                  </a:lnTo>
                  <a:lnTo>
                    <a:pt x="8" y="9"/>
                  </a:lnTo>
                  <a:close/>
                </a:path>
              </a:pathLst>
            </a:custGeom>
            <a:solidFill>
              <a:srgbClr val="000000"/>
            </a:solidFill>
            <a:ln w="9525">
              <a:noFill/>
              <a:round/>
              <a:headEnd/>
              <a:tailEnd/>
            </a:ln>
          </p:spPr>
          <p:txBody>
            <a:bodyPr/>
            <a:lstStyle/>
            <a:p>
              <a:endParaRPr lang="ar-SA"/>
            </a:p>
          </p:txBody>
        </p:sp>
        <p:sp>
          <p:nvSpPr>
            <p:cNvPr id="50" name="Freeform 110"/>
            <p:cNvSpPr>
              <a:spLocks/>
            </p:cNvSpPr>
            <p:nvPr/>
          </p:nvSpPr>
          <p:spPr bwMode="auto">
            <a:xfrm>
              <a:off x="2859" y="869"/>
              <a:ext cx="321" cy="197"/>
            </a:xfrm>
            <a:custGeom>
              <a:avLst/>
              <a:gdLst>
                <a:gd name="T0" fmla="*/ 17 w 321"/>
                <a:gd name="T1" fmla="*/ 62 h 197"/>
                <a:gd name="T2" fmla="*/ 5 w 321"/>
                <a:gd name="T3" fmla="*/ 46 h 197"/>
                <a:gd name="T4" fmla="*/ 0 w 321"/>
                <a:gd name="T5" fmla="*/ 23 h 197"/>
                <a:gd name="T6" fmla="*/ 20 w 321"/>
                <a:gd name="T7" fmla="*/ 4 h 197"/>
                <a:gd name="T8" fmla="*/ 58 w 321"/>
                <a:gd name="T9" fmla="*/ 8 h 197"/>
                <a:gd name="T10" fmla="*/ 66 w 321"/>
                <a:gd name="T11" fmla="*/ 47 h 197"/>
                <a:gd name="T12" fmla="*/ 68 w 321"/>
                <a:gd name="T13" fmla="*/ 56 h 197"/>
                <a:gd name="T14" fmla="*/ 76 w 321"/>
                <a:gd name="T15" fmla="*/ 56 h 197"/>
                <a:gd name="T16" fmla="*/ 88 w 321"/>
                <a:gd name="T17" fmla="*/ 57 h 197"/>
                <a:gd name="T18" fmla="*/ 101 w 321"/>
                <a:gd name="T19" fmla="*/ 58 h 197"/>
                <a:gd name="T20" fmla="*/ 111 w 321"/>
                <a:gd name="T21" fmla="*/ 63 h 197"/>
                <a:gd name="T22" fmla="*/ 116 w 321"/>
                <a:gd name="T23" fmla="*/ 86 h 197"/>
                <a:gd name="T24" fmla="*/ 124 w 321"/>
                <a:gd name="T25" fmla="*/ 91 h 197"/>
                <a:gd name="T26" fmla="*/ 147 w 321"/>
                <a:gd name="T27" fmla="*/ 89 h 197"/>
                <a:gd name="T28" fmla="*/ 178 w 321"/>
                <a:gd name="T29" fmla="*/ 88 h 197"/>
                <a:gd name="T30" fmla="*/ 201 w 321"/>
                <a:gd name="T31" fmla="*/ 89 h 197"/>
                <a:gd name="T32" fmla="*/ 212 w 321"/>
                <a:gd name="T33" fmla="*/ 100 h 197"/>
                <a:gd name="T34" fmla="*/ 212 w 321"/>
                <a:gd name="T35" fmla="*/ 127 h 197"/>
                <a:gd name="T36" fmla="*/ 215 w 321"/>
                <a:gd name="T37" fmla="*/ 132 h 197"/>
                <a:gd name="T38" fmla="*/ 232 w 321"/>
                <a:gd name="T39" fmla="*/ 122 h 197"/>
                <a:gd name="T40" fmla="*/ 257 w 321"/>
                <a:gd name="T41" fmla="*/ 110 h 197"/>
                <a:gd name="T42" fmla="*/ 279 w 321"/>
                <a:gd name="T43" fmla="*/ 102 h 197"/>
                <a:gd name="T44" fmla="*/ 289 w 321"/>
                <a:gd name="T45" fmla="*/ 105 h 197"/>
                <a:gd name="T46" fmla="*/ 299 w 321"/>
                <a:gd name="T47" fmla="*/ 119 h 197"/>
                <a:gd name="T48" fmla="*/ 309 w 321"/>
                <a:gd name="T49" fmla="*/ 139 h 197"/>
                <a:gd name="T50" fmla="*/ 318 w 321"/>
                <a:gd name="T51" fmla="*/ 152 h 197"/>
                <a:gd name="T52" fmla="*/ 321 w 321"/>
                <a:gd name="T53" fmla="*/ 156 h 197"/>
                <a:gd name="T54" fmla="*/ 316 w 321"/>
                <a:gd name="T55" fmla="*/ 166 h 197"/>
                <a:gd name="T56" fmla="*/ 304 w 321"/>
                <a:gd name="T57" fmla="*/ 182 h 197"/>
                <a:gd name="T58" fmla="*/ 294 w 321"/>
                <a:gd name="T59" fmla="*/ 194 h 197"/>
                <a:gd name="T60" fmla="*/ 285 w 321"/>
                <a:gd name="T61" fmla="*/ 197 h 197"/>
                <a:gd name="T62" fmla="*/ 261 w 321"/>
                <a:gd name="T63" fmla="*/ 188 h 197"/>
                <a:gd name="T64" fmla="*/ 222 w 321"/>
                <a:gd name="T65" fmla="*/ 169 h 197"/>
                <a:gd name="T66" fmla="*/ 175 w 321"/>
                <a:gd name="T67" fmla="*/ 146 h 197"/>
                <a:gd name="T68" fmla="*/ 126 w 321"/>
                <a:gd name="T69" fmla="*/ 121 h 197"/>
                <a:gd name="T70" fmla="*/ 79 w 321"/>
                <a:gd name="T71" fmla="*/ 97 h 197"/>
                <a:gd name="T72" fmla="*/ 43 w 321"/>
                <a:gd name="T73" fmla="*/ 79 h 197"/>
                <a:gd name="T74" fmla="*/ 22 w 321"/>
                <a:gd name="T75" fmla="*/ 67 h 19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21"/>
                <a:gd name="T115" fmla="*/ 0 h 197"/>
                <a:gd name="T116" fmla="*/ 321 w 321"/>
                <a:gd name="T117" fmla="*/ 197 h 19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21" h="197">
                  <a:moveTo>
                    <a:pt x="19" y="65"/>
                  </a:moveTo>
                  <a:lnTo>
                    <a:pt x="17" y="62"/>
                  </a:lnTo>
                  <a:lnTo>
                    <a:pt x="11" y="56"/>
                  </a:lnTo>
                  <a:lnTo>
                    <a:pt x="5" y="46"/>
                  </a:lnTo>
                  <a:lnTo>
                    <a:pt x="0" y="35"/>
                  </a:lnTo>
                  <a:lnTo>
                    <a:pt x="0" y="23"/>
                  </a:lnTo>
                  <a:lnTo>
                    <a:pt x="6" y="12"/>
                  </a:lnTo>
                  <a:lnTo>
                    <a:pt x="20" y="4"/>
                  </a:lnTo>
                  <a:lnTo>
                    <a:pt x="47" y="0"/>
                  </a:lnTo>
                  <a:lnTo>
                    <a:pt x="58" y="8"/>
                  </a:lnTo>
                  <a:lnTo>
                    <a:pt x="64" y="28"/>
                  </a:lnTo>
                  <a:lnTo>
                    <a:pt x="66" y="47"/>
                  </a:lnTo>
                  <a:lnTo>
                    <a:pt x="67" y="56"/>
                  </a:lnTo>
                  <a:lnTo>
                    <a:pt x="68" y="56"/>
                  </a:lnTo>
                  <a:lnTo>
                    <a:pt x="71" y="56"/>
                  </a:lnTo>
                  <a:lnTo>
                    <a:pt x="76" y="56"/>
                  </a:lnTo>
                  <a:lnTo>
                    <a:pt x="82" y="57"/>
                  </a:lnTo>
                  <a:lnTo>
                    <a:pt x="88" y="57"/>
                  </a:lnTo>
                  <a:lnTo>
                    <a:pt x="94" y="57"/>
                  </a:lnTo>
                  <a:lnTo>
                    <a:pt x="101" y="58"/>
                  </a:lnTo>
                  <a:lnTo>
                    <a:pt x="105" y="58"/>
                  </a:lnTo>
                  <a:lnTo>
                    <a:pt x="111" y="63"/>
                  </a:lnTo>
                  <a:lnTo>
                    <a:pt x="114" y="75"/>
                  </a:lnTo>
                  <a:lnTo>
                    <a:pt x="116" y="86"/>
                  </a:lnTo>
                  <a:lnTo>
                    <a:pt x="119" y="91"/>
                  </a:lnTo>
                  <a:lnTo>
                    <a:pt x="124" y="91"/>
                  </a:lnTo>
                  <a:lnTo>
                    <a:pt x="134" y="90"/>
                  </a:lnTo>
                  <a:lnTo>
                    <a:pt x="147" y="89"/>
                  </a:lnTo>
                  <a:lnTo>
                    <a:pt x="163" y="89"/>
                  </a:lnTo>
                  <a:lnTo>
                    <a:pt x="178" y="88"/>
                  </a:lnTo>
                  <a:lnTo>
                    <a:pt x="191" y="88"/>
                  </a:lnTo>
                  <a:lnTo>
                    <a:pt x="201" y="89"/>
                  </a:lnTo>
                  <a:lnTo>
                    <a:pt x="208" y="91"/>
                  </a:lnTo>
                  <a:lnTo>
                    <a:pt x="212" y="100"/>
                  </a:lnTo>
                  <a:lnTo>
                    <a:pt x="213" y="114"/>
                  </a:lnTo>
                  <a:lnTo>
                    <a:pt x="212" y="127"/>
                  </a:lnTo>
                  <a:lnTo>
                    <a:pt x="212" y="133"/>
                  </a:lnTo>
                  <a:lnTo>
                    <a:pt x="215" y="132"/>
                  </a:lnTo>
                  <a:lnTo>
                    <a:pt x="222" y="128"/>
                  </a:lnTo>
                  <a:lnTo>
                    <a:pt x="232" y="122"/>
                  </a:lnTo>
                  <a:lnTo>
                    <a:pt x="244" y="116"/>
                  </a:lnTo>
                  <a:lnTo>
                    <a:pt x="257" y="110"/>
                  </a:lnTo>
                  <a:lnTo>
                    <a:pt x="270" y="105"/>
                  </a:lnTo>
                  <a:lnTo>
                    <a:pt x="279" y="102"/>
                  </a:lnTo>
                  <a:lnTo>
                    <a:pt x="285" y="102"/>
                  </a:lnTo>
                  <a:lnTo>
                    <a:pt x="289" y="105"/>
                  </a:lnTo>
                  <a:lnTo>
                    <a:pt x="294" y="111"/>
                  </a:lnTo>
                  <a:lnTo>
                    <a:pt x="299" y="119"/>
                  </a:lnTo>
                  <a:lnTo>
                    <a:pt x="304" y="130"/>
                  </a:lnTo>
                  <a:lnTo>
                    <a:pt x="309" y="139"/>
                  </a:lnTo>
                  <a:lnTo>
                    <a:pt x="315" y="146"/>
                  </a:lnTo>
                  <a:lnTo>
                    <a:pt x="318" y="152"/>
                  </a:lnTo>
                  <a:lnTo>
                    <a:pt x="321" y="154"/>
                  </a:lnTo>
                  <a:lnTo>
                    <a:pt x="321" y="156"/>
                  </a:lnTo>
                  <a:lnTo>
                    <a:pt x="320" y="160"/>
                  </a:lnTo>
                  <a:lnTo>
                    <a:pt x="316" y="166"/>
                  </a:lnTo>
                  <a:lnTo>
                    <a:pt x="310" y="173"/>
                  </a:lnTo>
                  <a:lnTo>
                    <a:pt x="304" y="182"/>
                  </a:lnTo>
                  <a:lnTo>
                    <a:pt x="299" y="188"/>
                  </a:lnTo>
                  <a:lnTo>
                    <a:pt x="294" y="194"/>
                  </a:lnTo>
                  <a:lnTo>
                    <a:pt x="290" y="197"/>
                  </a:lnTo>
                  <a:lnTo>
                    <a:pt x="285" y="197"/>
                  </a:lnTo>
                  <a:lnTo>
                    <a:pt x="275" y="193"/>
                  </a:lnTo>
                  <a:lnTo>
                    <a:pt x="261" y="188"/>
                  </a:lnTo>
                  <a:lnTo>
                    <a:pt x="243" y="180"/>
                  </a:lnTo>
                  <a:lnTo>
                    <a:pt x="222" y="169"/>
                  </a:lnTo>
                  <a:lnTo>
                    <a:pt x="199" y="158"/>
                  </a:lnTo>
                  <a:lnTo>
                    <a:pt x="175" y="146"/>
                  </a:lnTo>
                  <a:lnTo>
                    <a:pt x="150" y="134"/>
                  </a:lnTo>
                  <a:lnTo>
                    <a:pt x="126" y="121"/>
                  </a:lnTo>
                  <a:lnTo>
                    <a:pt x="102" y="109"/>
                  </a:lnTo>
                  <a:lnTo>
                    <a:pt x="79" y="97"/>
                  </a:lnTo>
                  <a:lnTo>
                    <a:pt x="60" y="87"/>
                  </a:lnTo>
                  <a:lnTo>
                    <a:pt x="43" y="79"/>
                  </a:lnTo>
                  <a:lnTo>
                    <a:pt x="30" y="71"/>
                  </a:lnTo>
                  <a:lnTo>
                    <a:pt x="22" y="67"/>
                  </a:lnTo>
                  <a:lnTo>
                    <a:pt x="19" y="65"/>
                  </a:lnTo>
                  <a:close/>
                </a:path>
              </a:pathLst>
            </a:custGeom>
            <a:solidFill>
              <a:schemeClr val="folHlink"/>
            </a:solidFill>
            <a:ln w="9525">
              <a:noFill/>
              <a:round/>
              <a:headEnd/>
              <a:tailEnd/>
            </a:ln>
          </p:spPr>
          <p:txBody>
            <a:bodyPr/>
            <a:lstStyle/>
            <a:p>
              <a:endParaRPr lang="ar-SA"/>
            </a:p>
          </p:txBody>
        </p:sp>
        <p:sp>
          <p:nvSpPr>
            <p:cNvPr id="51" name="Freeform 111"/>
            <p:cNvSpPr>
              <a:spLocks/>
            </p:cNvSpPr>
            <p:nvPr/>
          </p:nvSpPr>
          <p:spPr bwMode="auto">
            <a:xfrm>
              <a:off x="2755" y="940"/>
              <a:ext cx="388" cy="469"/>
            </a:xfrm>
            <a:custGeom>
              <a:avLst/>
              <a:gdLst>
                <a:gd name="T0" fmla="*/ 111 w 388"/>
                <a:gd name="T1" fmla="*/ 12 h 469"/>
                <a:gd name="T2" fmla="*/ 98 w 388"/>
                <a:gd name="T3" fmla="*/ 26 h 469"/>
                <a:gd name="T4" fmla="*/ 75 w 388"/>
                <a:gd name="T5" fmla="*/ 56 h 469"/>
                <a:gd name="T6" fmla="*/ 51 w 388"/>
                <a:gd name="T7" fmla="*/ 98 h 469"/>
                <a:gd name="T8" fmla="*/ 29 w 388"/>
                <a:gd name="T9" fmla="*/ 155 h 469"/>
                <a:gd name="T10" fmla="*/ 15 w 388"/>
                <a:gd name="T11" fmla="*/ 226 h 469"/>
                <a:gd name="T12" fmla="*/ 16 w 388"/>
                <a:gd name="T13" fmla="*/ 309 h 469"/>
                <a:gd name="T14" fmla="*/ 35 w 388"/>
                <a:gd name="T15" fmla="*/ 405 h 469"/>
                <a:gd name="T16" fmla="*/ 57 w 388"/>
                <a:gd name="T17" fmla="*/ 457 h 469"/>
                <a:gd name="T18" fmla="*/ 77 w 388"/>
                <a:gd name="T19" fmla="*/ 452 h 469"/>
                <a:gd name="T20" fmla="*/ 113 w 388"/>
                <a:gd name="T21" fmla="*/ 441 h 469"/>
                <a:gd name="T22" fmla="*/ 160 w 388"/>
                <a:gd name="T23" fmla="*/ 421 h 469"/>
                <a:gd name="T24" fmla="*/ 211 w 388"/>
                <a:gd name="T25" fmla="*/ 391 h 469"/>
                <a:gd name="T26" fmla="*/ 262 w 388"/>
                <a:gd name="T27" fmla="*/ 347 h 469"/>
                <a:gd name="T28" fmla="*/ 307 w 388"/>
                <a:gd name="T29" fmla="*/ 290 h 469"/>
                <a:gd name="T30" fmla="*/ 342 w 388"/>
                <a:gd name="T31" fmla="*/ 214 h 469"/>
                <a:gd name="T32" fmla="*/ 358 w 388"/>
                <a:gd name="T33" fmla="*/ 149 h 469"/>
                <a:gd name="T34" fmla="*/ 362 w 388"/>
                <a:gd name="T35" fmla="*/ 135 h 469"/>
                <a:gd name="T36" fmla="*/ 174 w 388"/>
                <a:gd name="T37" fmla="*/ 37 h 469"/>
                <a:gd name="T38" fmla="*/ 167 w 388"/>
                <a:gd name="T39" fmla="*/ 32 h 469"/>
                <a:gd name="T40" fmla="*/ 152 w 388"/>
                <a:gd name="T41" fmla="*/ 22 h 469"/>
                <a:gd name="T42" fmla="*/ 135 w 388"/>
                <a:gd name="T43" fmla="*/ 11 h 469"/>
                <a:gd name="T44" fmla="*/ 126 w 388"/>
                <a:gd name="T45" fmla="*/ 5 h 469"/>
                <a:gd name="T46" fmla="*/ 128 w 388"/>
                <a:gd name="T47" fmla="*/ 0 h 469"/>
                <a:gd name="T48" fmla="*/ 135 w 388"/>
                <a:gd name="T49" fmla="*/ 3 h 469"/>
                <a:gd name="T50" fmla="*/ 149 w 388"/>
                <a:gd name="T51" fmla="*/ 9 h 469"/>
                <a:gd name="T52" fmla="*/ 162 w 388"/>
                <a:gd name="T53" fmla="*/ 12 h 469"/>
                <a:gd name="T54" fmla="*/ 388 w 388"/>
                <a:gd name="T55" fmla="*/ 123 h 469"/>
                <a:gd name="T56" fmla="*/ 383 w 388"/>
                <a:gd name="T57" fmla="*/ 149 h 469"/>
                <a:gd name="T58" fmla="*/ 371 w 388"/>
                <a:gd name="T59" fmla="*/ 195 h 469"/>
                <a:gd name="T60" fmla="*/ 348 w 388"/>
                <a:gd name="T61" fmla="*/ 253 h 469"/>
                <a:gd name="T62" fmla="*/ 314 w 388"/>
                <a:gd name="T63" fmla="*/ 316 h 469"/>
                <a:gd name="T64" fmla="*/ 262 w 388"/>
                <a:gd name="T65" fmla="*/ 377 h 469"/>
                <a:gd name="T66" fmla="*/ 191 w 388"/>
                <a:gd name="T67" fmla="*/ 427 h 469"/>
                <a:gd name="T68" fmla="*/ 100 w 388"/>
                <a:gd name="T69" fmla="*/ 461 h 469"/>
                <a:gd name="T70" fmla="*/ 44 w 388"/>
                <a:gd name="T71" fmla="*/ 465 h 469"/>
                <a:gd name="T72" fmla="*/ 33 w 388"/>
                <a:gd name="T73" fmla="*/ 439 h 469"/>
                <a:gd name="T74" fmla="*/ 19 w 388"/>
                <a:gd name="T75" fmla="*/ 391 h 469"/>
                <a:gd name="T76" fmla="*/ 6 w 388"/>
                <a:gd name="T77" fmla="*/ 328 h 469"/>
                <a:gd name="T78" fmla="*/ 0 w 388"/>
                <a:gd name="T79" fmla="*/ 255 h 469"/>
                <a:gd name="T80" fmla="*/ 6 w 388"/>
                <a:gd name="T81" fmla="*/ 179 h 469"/>
                <a:gd name="T82" fmla="*/ 30 w 388"/>
                <a:gd name="T83" fmla="*/ 104 h 469"/>
                <a:gd name="T84" fmla="*/ 78 w 388"/>
                <a:gd name="T85" fmla="*/ 38 h 46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88"/>
                <a:gd name="T130" fmla="*/ 0 h 469"/>
                <a:gd name="T131" fmla="*/ 388 w 388"/>
                <a:gd name="T132" fmla="*/ 469 h 46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88" h="469">
                  <a:moveTo>
                    <a:pt x="113" y="10"/>
                  </a:moveTo>
                  <a:lnTo>
                    <a:pt x="111" y="12"/>
                  </a:lnTo>
                  <a:lnTo>
                    <a:pt x="106" y="17"/>
                  </a:lnTo>
                  <a:lnTo>
                    <a:pt x="98" y="26"/>
                  </a:lnTo>
                  <a:lnTo>
                    <a:pt x="87" y="39"/>
                  </a:lnTo>
                  <a:lnTo>
                    <a:pt x="75" y="56"/>
                  </a:lnTo>
                  <a:lnTo>
                    <a:pt x="63" y="76"/>
                  </a:lnTo>
                  <a:lnTo>
                    <a:pt x="51" y="98"/>
                  </a:lnTo>
                  <a:lnTo>
                    <a:pt x="39" y="126"/>
                  </a:lnTo>
                  <a:lnTo>
                    <a:pt x="29" y="155"/>
                  </a:lnTo>
                  <a:lnTo>
                    <a:pt x="21" y="189"/>
                  </a:lnTo>
                  <a:lnTo>
                    <a:pt x="15" y="226"/>
                  </a:lnTo>
                  <a:lnTo>
                    <a:pt x="14" y="265"/>
                  </a:lnTo>
                  <a:lnTo>
                    <a:pt x="16" y="309"/>
                  </a:lnTo>
                  <a:lnTo>
                    <a:pt x="22" y="355"/>
                  </a:lnTo>
                  <a:lnTo>
                    <a:pt x="35" y="405"/>
                  </a:lnTo>
                  <a:lnTo>
                    <a:pt x="54" y="457"/>
                  </a:lnTo>
                  <a:lnTo>
                    <a:pt x="57" y="457"/>
                  </a:lnTo>
                  <a:lnTo>
                    <a:pt x="65" y="455"/>
                  </a:lnTo>
                  <a:lnTo>
                    <a:pt x="77" y="452"/>
                  </a:lnTo>
                  <a:lnTo>
                    <a:pt x="93" y="447"/>
                  </a:lnTo>
                  <a:lnTo>
                    <a:pt x="113" y="441"/>
                  </a:lnTo>
                  <a:lnTo>
                    <a:pt x="135" y="432"/>
                  </a:lnTo>
                  <a:lnTo>
                    <a:pt x="160" y="421"/>
                  </a:lnTo>
                  <a:lnTo>
                    <a:pt x="185" y="407"/>
                  </a:lnTo>
                  <a:lnTo>
                    <a:pt x="211" y="391"/>
                  </a:lnTo>
                  <a:lnTo>
                    <a:pt x="236" y="370"/>
                  </a:lnTo>
                  <a:lnTo>
                    <a:pt x="262" y="347"/>
                  </a:lnTo>
                  <a:lnTo>
                    <a:pt x="285" y="320"/>
                  </a:lnTo>
                  <a:lnTo>
                    <a:pt x="307" y="290"/>
                  </a:lnTo>
                  <a:lnTo>
                    <a:pt x="326" y="254"/>
                  </a:lnTo>
                  <a:lnTo>
                    <a:pt x="342" y="214"/>
                  </a:lnTo>
                  <a:lnTo>
                    <a:pt x="353" y="171"/>
                  </a:lnTo>
                  <a:lnTo>
                    <a:pt x="358" y="149"/>
                  </a:lnTo>
                  <a:lnTo>
                    <a:pt x="361" y="138"/>
                  </a:lnTo>
                  <a:lnTo>
                    <a:pt x="362" y="135"/>
                  </a:lnTo>
                  <a:lnTo>
                    <a:pt x="364" y="134"/>
                  </a:lnTo>
                  <a:lnTo>
                    <a:pt x="174" y="37"/>
                  </a:lnTo>
                  <a:lnTo>
                    <a:pt x="172" y="36"/>
                  </a:lnTo>
                  <a:lnTo>
                    <a:pt x="167" y="32"/>
                  </a:lnTo>
                  <a:lnTo>
                    <a:pt x="160" y="28"/>
                  </a:lnTo>
                  <a:lnTo>
                    <a:pt x="152" y="22"/>
                  </a:lnTo>
                  <a:lnTo>
                    <a:pt x="143" y="16"/>
                  </a:lnTo>
                  <a:lnTo>
                    <a:pt x="135" y="11"/>
                  </a:lnTo>
                  <a:lnTo>
                    <a:pt x="129" y="7"/>
                  </a:lnTo>
                  <a:lnTo>
                    <a:pt x="126" y="5"/>
                  </a:lnTo>
                  <a:lnTo>
                    <a:pt x="125" y="3"/>
                  </a:lnTo>
                  <a:lnTo>
                    <a:pt x="128" y="0"/>
                  </a:lnTo>
                  <a:lnTo>
                    <a:pt x="131" y="0"/>
                  </a:lnTo>
                  <a:lnTo>
                    <a:pt x="135" y="3"/>
                  </a:lnTo>
                  <a:lnTo>
                    <a:pt x="140" y="6"/>
                  </a:lnTo>
                  <a:lnTo>
                    <a:pt x="149" y="9"/>
                  </a:lnTo>
                  <a:lnTo>
                    <a:pt x="158" y="11"/>
                  </a:lnTo>
                  <a:lnTo>
                    <a:pt x="162" y="12"/>
                  </a:lnTo>
                  <a:lnTo>
                    <a:pt x="388" y="119"/>
                  </a:lnTo>
                  <a:lnTo>
                    <a:pt x="388" y="123"/>
                  </a:lnTo>
                  <a:lnTo>
                    <a:pt x="386" y="133"/>
                  </a:lnTo>
                  <a:lnTo>
                    <a:pt x="383" y="149"/>
                  </a:lnTo>
                  <a:lnTo>
                    <a:pt x="378" y="170"/>
                  </a:lnTo>
                  <a:lnTo>
                    <a:pt x="371" y="195"/>
                  </a:lnTo>
                  <a:lnTo>
                    <a:pt x="361" y="223"/>
                  </a:lnTo>
                  <a:lnTo>
                    <a:pt x="348" y="253"/>
                  </a:lnTo>
                  <a:lnTo>
                    <a:pt x="333" y="285"/>
                  </a:lnTo>
                  <a:lnTo>
                    <a:pt x="314" y="316"/>
                  </a:lnTo>
                  <a:lnTo>
                    <a:pt x="290" y="347"/>
                  </a:lnTo>
                  <a:lnTo>
                    <a:pt x="262" y="377"/>
                  </a:lnTo>
                  <a:lnTo>
                    <a:pt x="229" y="404"/>
                  </a:lnTo>
                  <a:lnTo>
                    <a:pt x="191" y="427"/>
                  </a:lnTo>
                  <a:lnTo>
                    <a:pt x="148" y="447"/>
                  </a:lnTo>
                  <a:lnTo>
                    <a:pt x="100" y="461"/>
                  </a:lnTo>
                  <a:lnTo>
                    <a:pt x="45" y="469"/>
                  </a:lnTo>
                  <a:lnTo>
                    <a:pt x="44" y="465"/>
                  </a:lnTo>
                  <a:lnTo>
                    <a:pt x="39" y="455"/>
                  </a:lnTo>
                  <a:lnTo>
                    <a:pt x="33" y="439"/>
                  </a:lnTo>
                  <a:lnTo>
                    <a:pt x="26" y="417"/>
                  </a:lnTo>
                  <a:lnTo>
                    <a:pt x="19" y="391"/>
                  </a:lnTo>
                  <a:lnTo>
                    <a:pt x="12" y="361"/>
                  </a:lnTo>
                  <a:lnTo>
                    <a:pt x="6" y="328"/>
                  </a:lnTo>
                  <a:lnTo>
                    <a:pt x="2" y="292"/>
                  </a:lnTo>
                  <a:lnTo>
                    <a:pt x="0" y="255"/>
                  </a:lnTo>
                  <a:lnTo>
                    <a:pt x="1" y="217"/>
                  </a:lnTo>
                  <a:lnTo>
                    <a:pt x="6" y="179"/>
                  </a:lnTo>
                  <a:lnTo>
                    <a:pt x="16" y="141"/>
                  </a:lnTo>
                  <a:lnTo>
                    <a:pt x="30" y="104"/>
                  </a:lnTo>
                  <a:lnTo>
                    <a:pt x="51" y="70"/>
                  </a:lnTo>
                  <a:lnTo>
                    <a:pt x="78" y="38"/>
                  </a:lnTo>
                  <a:lnTo>
                    <a:pt x="113" y="10"/>
                  </a:lnTo>
                  <a:close/>
                </a:path>
              </a:pathLst>
            </a:custGeom>
            <a:solidFill>
              <a:srgbClr val="000000"/>
            </a:solidFill>
            <a:ln w="9525">
              <a:noFill/>
              <a:round/>
              <a:headEnd/>
              <a:tailEnd/>
            </a:ln>
          </p:spPr>
          <p:txBody>
            <a:bodyPr/>
            <a:lstStyle/>
            <a:p>
              <a:endParaRPr lang="ar-SA"/>
            </a:p>
          </p:txBody>
        </p:sp>
        <p:sp>
          <p:nvSpPr>
            <p:cNvPr id="52" name="Freeform 112"/>
            <p:cNvSpPr>
              <a:spLocks/>
            </p:cNvSpPr>
            <p:nvPr/>
          </p:nvSpPr>
          <p:spPr bwMode="auto">
            <a:xfrm>
              <a:off x="2812" y="1055"/>
              <a:ext cx="46" cy="53"/>
            </a:xfrm>
            <a:custGeom>
              <a:avLst/>
              <a:gdLst>
                <a:gd name="T0" fmla="*/ 17 w 46"/>
                <a:gd name="T1" fmla="*/ 0 h 53"/>
                <a:gd name="T2" fmla="*/ 14 w 46"/>
                <a:gd name="T3" fmla="*/ 0 h 53"/>
                <a:gd name="T4" fmla="*/ 8 w 46"/>
                <a:gd name="T5" fmla="*/ 1 h 53"/>
                <a:gd name="T6" fmla="*/ 2 w 46"/>
                <a:gd name="T7" fmla="*/ 3 h 53"/>
                <a:gd name="T8" fmla="*/ 0 w 46"/>
                <a:gd name="T9" fmla="*/ 9 h 53"/>
                <a:gd name="T10" fmla="*/ 3 w 46"/>
                <a:gd name="T11" fmla="*/ 17 h 53"/>
                <a:gd name="T12" fmla="*/ 8 w 46"/>
                <a:gd name="T13" fmla="*/ 25 h 53"/>
                <a:gd name="T14" fmla="*/ 13 w 46"/>
                <a:gd name="T15" fmla="*/ 31 h 53"/>
                <a:gd name="T16" fmla="*/ 15 w 46"/>
                <a:gd name="T17" fmla="*/ 34 h 53"/>
                <a:gd name="T18" fmla="*/ 37 w 46"/>
                <a:gd name="T19" fmla="*/ 53 h 53"/>
                <a:gd name="T20" fmla="*/ 46 w 46"/>
                <a:gd name="T21" fmla="*/ 48 h 53"/>
                <a:gd name="T22" fmla="*/ 45 w 46"/>
                <a:gd name="T23" fmla="*/ 44 h 53"/>
                <a:gd name="T24" fmla="*/ 41 w 46"/>
                <a:gd name="T25" fmla="*/ 37 h 53"/>
                <a:gd name="T26" fmla="*/ 37 w 46"/>
                <a:gd name="T27" fmla="*/ 30 h 53"/>
                <a:gd name="T28" fmla="*/ 35 w 46"/>
                <a:gd name="T29" fmla="*/ 24 h 53"/>
                <a:gd name="T30" fmla="*/ 33 w 46"/>
                <a:gd name="T31" fmla="*/ 18 h 53"/>
                <a:gd name="T32" fmla="*/ 29 w 46"/>
                <a:gd name="T33" fmla="*/ 10 h 53"/>
                <a:gd name="T34" fmla="*/ 24 w 46"/>
                <a:gd name="T35" fmla="*/ 3 h 53"/>
                <a:gd name="T36" fmla="*/ 17 w 46"/>
                <a:gd name="T37" fmla="*/ 0 h 5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6"/>
                <a:gd name="T58" fmla="*/ 0 h 53"/>
                <a:gd name="T59" fmla="*/ 46 w 46"/>
                <a:gd name="T60" fmla="*/ 53 h 5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6" h="53">
                  <a:moveTo>
                    <a:pt x="17" y="0"/>
                  </a:moveTo>
                  <a:lnTo>
                    <a:pt x="14" y="0"/>
                  </a:lnTo>
                  <a:lnTo>
                    <a:pt x="8" y="1"/>
                  </a:lnTo>
                  <a:lnTo>
                    <a:pt x="2" y="3"/>
                  </a:lnTo>
                  <a:lnTo>
                    <a:pt x="0" y="9"/>
                  </a:lnTo>
                  <a:lnTo>
                    <a:pt x="3" y="17"/>
                  </a:lnTo>
                  <a:lnTo>
                    <a:pt x="8" y="25"/>
                  </a:lnTo>
                  <a:lnTo>
                    <a:pt x="13" y="31"/>
                  </a:lnTo>
                  <a:lnTo>
                    <a:pt x="15" y="34"/>
                  </a:lnTo>
                  <a:lnTo>
                    <a:pt x="37" y="53"/>
                  </a:lnTo>
                  <a:lnTo>
                    <a:pt x="46" y="48"/>
                  </a:lnTo>
                  <a:lnTo>
                    <a:pt x="45" y="44"/>
                  </a:lnTo>
                  <a:lnTo>
                    <a:pt x="41" y="37"/>
                  </a:lnTo>
                  <a:lnTo>
                    <a:pt x="37" y="30"/>
                  </a:lnTo>
                  <a:lnTo>
                    <a:pt x="35" y="24"/>
                  </a:lnTo>
                  <a:lnTo>
                    <a:pt x="33" y="18"/>
                  </a:lnTo>
                  <a:lnTo>
                    <a:pt x="29" y="10"/>
                  </a:lnTo>
                  <a:lnTo>
                    <a:pt x="24" y="3"/>
                  </a:lnTo>
                  <a:lnTo>
                    <a:pt x="17" y="0"/>
                  </a:lnTo>
                  <a:close/>
                </a:path>
              </a:pathLst>
            </a:custGeom>
            <a:solidFill>
              <a:srgbClr val="000000"/>
            </a:solidFill>
            <a:ln w="9525">
              <a:noFill/>
              <a:round/>
              <a:headEnd/>
              <a:tailEnd/>
            </a:ln>
          </p:spPr>
          <p:txBody>
            <a:bodyPr/>
            <a:lstStyle/>
            <a:p>
              <a:endParaRPr lang="ar-SA"/>
            </a:p>
          </p:txBody>
        </p:sp>
        <p:sp>
          <p:nvSpPr>
            <p:cNvPr id="53" name="Freeform 113"/>
            <p:cNvSpPr>
              <a:spLocks/>
            </p:cNvSpPr>
            <p:nvPr/>
          </p:nvSpPr>
          <p:spPr bwMode="auto">
            <a:xfrm>
              <a:off x="3014" y="1154"/>
              <a:ext cx="78" cy="34"/>
            </a:xfrm>
            <a:custGeom>
              <a:avLst/>
              <a:gdLst>
                <a:gd name="T0" fmla="*/ 7 w 78"/>
                <a:gd name="T1" fmla="*/ 15 h 34"/>
                <a:gd name="T2" fmla="*/ 5 w 78"/>
                <a:gd name="T3" fmla="*/ 17 h 34"/>
                <a:gd name="T4" fmla="*/ 2 w 78"/>
                <a:gd name="T5" fmla="*/ 23 h 34"/>
                <a:gd name="T6" fmla="*/ 0 w 78"/>
                <a:gd name="T7" fmla="*/ 29 h 34"/>
                <a:gd name="T8" fmla="*/ 2 w 78"/>
                <a:gd name="T9" fmla="*/ 33 h 34"/>
                <a:gd name="T10" fmla="*/ 5 w 78"/>
                <a:gd name="T11" fmla="*/ 34 h 34"/>
                <a:gd name="T12" fmla="*/ 10 w 78"/>
                <a:gd name="T13" fmla="*/ 34 h 34"/>
                <a:gd name="T14" fmla="*/ 16 w 78"/>
                <a:gd name="T15" fmla="*/ 34 h 34"/>
                <a:gd name="T16" fmla="*/ 22 w 78"/>
                <a:gd name="T17" fmla="*/ 33 h 34"/>
                <a:gd name="T18" fmla="*/ 28 w 78"/>
                <a:gd name="T19" fmla="*/ 32 h 34"/>
                <a:gd name="T20" fmla="*/ 34 w 78"/>
                <a:gd name="T21" fmla="*/ 31 h 34"/>
                <a:gd name="T22" fmla="*/ 38 w 78"/>
                <a:gd name="T23" fmla="*/ 29 h 34"/>
                <a:gd name="T24" fmla="*/ 41 w 78"/>
                <a:gd name="T25" fmla="*/ 28 h 34"/>
                <a:gd name="T26" fmla="*/ 47 w 78"/>
                <a:gd name="T27" fmla="*/ 26 h 34"/>
                <a:gd name="T28" fmla="*/ 57 w 78"/>
                <a:gd name="T29" fmla="*/ 23 h 34"/>
                <a:gd name="T30" fmla="*/ 65 w 78"/>
                <a:gd name="T31" fmla="*/ 20 h 34"/>
                <a:gd name="T32" fmla="*/ 70 w 78"/>
                <a:gd name="T33" fmla="*/ 17 h 34"/>
                <a:gd name="T34" fmla="*/ 73 w 78"/>
                <a:gd name="T35" fmla="*/ 13 h 34"/>
                <a:gd name="T36" fmla="*/ 76 w 78"/>
                <a:gd name="T37" fmla="*/ 8 h 34"/>
                <a:gd name="T38" fmla="*/ 77 w 78"/>
                <a:gd name="T39" fmla="*/ 3 h 34"/>
                <a:gd name="T40" fmla="*/ 78 w 78"/>
                <a:gd name="T41" fmla="*/ 0 h 34"/>
                <a:gd name="T42" fmla="*/ 76 w 78"/>
                <a:gd name="T43" fmla="*/ 0 h 34"/>
                <a:gd name="T44" fmla="*/ 72 w 78"/>
                <a:gd name="T45" fmla="*/ 0 h 34"/>
                <a:gd name="T46" fmla="*/ 65 w 78"/>
                <a:gd name="T47" fmla="*/ 0 h 34"/>
                <a:gd name="T48" fmla="*/ 57 w 78"/>
                <a:gd name="T49" fmla="*/ 0 h 34"/>
                <a:gd name="T50" fmla="*/ 48 w 78"/>
                <a:gd name="T51" fmla="*/ 2 h 34"/>
                <a:gd name="T52" fmla="*/ 40 w 78"/>
                <a:gd name="T53" fmla="*/ 3 h 34"/>
                <a:gd name="T54" fmla="*/ 34 w 78"/>
                <a:gd name="T55" fmla="*/ 4 h 34"/>
                <a:gd name="T56" fmla="*/ 30 w 78"/>
                <a:gd name="T57" fmla="*/ 5 h 34"/>
                <a:gd name="T58" fmla="*/ 23 w 78"/>
                <a:gd name="T59" fmla="*/ 8 h 34"/>
                <a:gd name="T60" fmla="*/ 16 w 78"/>
                <a:gd name="T61" fmla="*/ 11 h 34"/>
                <a:gd name="T62" fmla="*/ 9 w 78"/>
                <a:gd name="T63" fmla="*/ 14 h 34"/>
                <a:gd name="T64" fmla="*/ 7 w 78"/>
                <a:gd name="T65" fmla="*/ 15 h 3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8"/>
                <a:gd name="T100" fmla="*/ 0 h 34"/>
                <a:gd name="T101" fmla="*/ 78 w 78"/>
                <a:gd name="T102" fmla="*/ 34 h 3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8" h="34">
                  <a:moveTo>
                    <a:pt x="7" y="15"/>
                  </a:moveTo>
                  <a:lnTo>
                    <a:pt x="5" y="17"/>
                  </a:lnTo>
                  <a:lnTo>
                    <a:pt x="2" y="23"/>
                  </a:lnTo>
                  <a:lnTo>
                    <a:pt x="0" y="29"/>
                  </a:lnTo>
                  <a:lnTo>
                    <a:pt x="2" y="33"/>
                  </a:lnTo>
                  <a:lnTo>
                    <a:pt x="5" y="34"/>
                  </a:lnTo>
                  <a:lnTo>
                    <a:pt x="10" y="34"/>
                  </a:lnTo>
                  <a:lnTo>
                    <a:pt x="16" y="34"/>
                  </a:lnTo>
                  <a:lnTo>
                    <a:pt x="22" y="33"/>
                  </a:lnTo>
                  <a:lnTo>
                    <a:pt x="28" y="32"/>
                  </a:lnTo>
                  <a:lnTo>
                    <a:pt x="34" y="31"/>
                  </a:lnTo>
                  <a:lnTo>
                    <a:pt x="38" y="29"/>
                  </a:lnTo>
                  <a:lnTo>
                    <a:pt x="41" y="28"/>
                  </a:lnTo>
                  <a:lnTo>
                    <a:pt x="47" y="26"/>
                  </a:lnTo>
                  <a:lnTo>
                    <a:pt x="57" y="23"/>
                  </a:lnTo>
                  <a:lnTo>
                    <a:pt x="65" y="20"/>
                  </a:lnTo>
                  <a:lnTo>
                    <a:pt x="70" y="17"/>
                  </a:lnTo>
                  <a:lnTo>
                    <a:pt x="73" y="13"/>
                  </a:lnTo>
                  <a:lnTo>
                    <a:pt x="76" y="8"/>
                  </a:lnTo>
                  <a:lnTo>
                    <a:pt x="77" y="3"/>
                  </a:lnTo>
                  <a:lnTo>
                    <a:pt x="78" y="0"/>
                  </a:lnTo>
                  <a:lnTo>
                    <a:pt x="76" y="0"/>
                  </a:lnTo>
                  <a:lnTo>
                    <a:pt x="72" y="0"/>
                  </a:lnTo>
                  <a:lnTo>
                    <a:pt x="65" y="0"/>
                  </a:lnTo>
                  <a:lnTo>
                    <a:pt x="57" y="0"/>
                  </a:lnTo>
                  <a:lnTo>
                    <a:pt x="48" y="2"/>
                  </a:lnTo>
                  <a:lnTo>
                    <a:pt x="40" y="3"/>
                  </a:lnTo>
                  <a:lnTo>
                    <a:pt x="34" y="4"/>
                  </a:lnTo>
                  <a:lnTo>
                    <a:pt x="30" y="5"/>
                  </a:lnTo>
                  <a:lnTo>
                    <a:pt x="23" y="8"/>
                  </a:lnTo>
                  <a:lnTo>
                    <a:pt x="16" y="11"/>
                  </a:lnTo>
                  <a:lnTo>
                    <a:pt x="9" y="14"/>
                  </a:lnTo>
                  <a:lnTo>
                    <a:pt x="7" y="15"/>
                  </a:lnTo>
                  <a:close/>
                </a:path>
              </a:pathLst>
            </a:custGeom>
            <a:solidFill>
              <a:srgbClr val="000000"/>
            </a:solidFill>
            <a:ln w="9525">
              <a:noFill/>
              <a:round/>
              <a:headEnd/>
              <a:tailEnd/>
            </a:ln>
          </p:spPr>
          <p:txBody>
            <a:bodyPr/>
            <a:lstStyle/>
            <a:p>
              <a:endParaRPr lang="ar-SA"/>
            </a:p>
          </p:txBody>
        </p:sp>
        <p:sp>
          <p:nvSpPr>
            <p:cNvPr id="54" name="Freeform 114"/>
            <p:cNvSpPr>
              <a:spLocks/>
            </p:cNvSpPr>
            <p:nvPr/>
          </p:nvSpPr>
          <p:spPr bwMode="auto">
            <a:xfrm>
              <a:off x="2813" y="1011"/>
              <a:ext cx="295" cy="255"/>
            </a:xfrm>
            <a:custGeom>
              <a:avLst/>
              <a:gdLst>
                <a:gd name="T0" fmla="*/ 10 w 295"/>
                <a:gd name="T1" fmla="*/ 15 h 255"/>
                <a:gd name="T2" fmla="*/ 17 w 295"/>
                <a:gd name="T3" fmla="*/ 15 h 255"/>
                <a:gd name="T4" fmla="*/ 34 w 295"/>
                <a:gd name="T5" fmla="*/ 15 h 255"/>
                <a:gd name="T6" fmla="*/ 53 w 295"/>
                <a:gd name="T7" fmla="*/ 16 h 255"/>
                <a:gd name="T8" fmla="*/ 79 w 295"/>
                <a:gd name="T9" fmla="*/ 22 h 255"/>
                <a:gd name="T10" fmla="*/ 104 w 295"/>
                <a:gd name="T11" fmla="*/ 39 h 255"/>
                <a:gd name="T12" fmla="*/ 111 w 295"/>
                <a:gd name="T13" fmla="*/ 70 h 255"/>
                <a:gd name="T14" fmla="*/ 103 w 295"/>
                <a:gd name="T15" fmla="*/ 116 h 255"/>
                <a:gd name="T16" fmla="*/ 87 w 295"/>
                <a:gd name="T17" fmla="*/ 164 h 255"/>
                <a:gd name="T18" fmla="*/ 63 w 295"/>
                <a:gd name="T19" fmla="*/ 203 h 255"/>
                <a:gd name="T20" fmla="*/ 29 w 295"/>
                <a:gd name="T21" fmla="*/ 224 h 255"/>
                <a:gd name="T22" fmla="*/ 117 w 295"/>
                <a:gd name="T23" fmla="*/ 247 h 255"/>
                <a:gd name="T24" fmla="*/ 141 w 295"/>
                <a:gd name="T25" fmla="*/ 204 h 255"/>
                <a:gd name="T26" fmla="*/ 181 w 295"/>
                <a:gd name="T27" fmla="*/ 143 h 255"/>
                <a:gd name="T28" fmla="*/ 229 w 295"/>
                <a:gd name="T29" fmla="*/ 98 h 255"/>
                <a:gd name="T30" fmla="*/ 264 w 295"/>
                <a:gd name="T31" fmla="*/ 89 h 255"/>
                <a:gd name="T32" fmla="*/ 280 w 295"/>
                <a:gd name="T33" fmla="*/ 93 h 255"/>
                <a:gd name="T34" fmla="*/ 290 w 295"/>
                <a:gd name="T35" fmla="*/ 97 h 255"/>
                <a:gd name="T36" fmla="*/ 294 w 295"/>
                <a:gd name="T37" fmla="*/ 100 h 255"/>
                <a:gd name="T38" fmla="*/ 295 w 295"/>
                <a:gd name="T39" fmla="*/ 95 h 255"/>
                <a:gd name="T40" fmla="*/ 291 w 295"/>
                <a:gd name="T41" fmla="*/ 91 h 255"/>
                <a:gd name="T42" fmla="*/ 280 w 295"/>
                <a:gd name="T43" fmla="*/ 82 h 255"/>
                <a:gd name="T44" fmla="*/ 263 w 295"/>
                <a:gd name="T45" fmla="*/ 76 h 255"/>
                <a:gd name="T46" fmla="*/ 237 w 295"/>
                <a:gd name="T47" fmla="*/ 78 h 255"/>
                <a:gd name="T48" fmla="*/ 192 w 295"/>
                <a:gd name="T49" fmla="*/ 108 h 255"/>
                <a:gd name="T50" fmla="*/ 151 w 295"/>
                <a:gd name="T51" fmla="*/ 159 h 255"/>
                <a:gd name="T52" fmla="*/ 118 w 295"/>
                <a:gd name="T53" fmla="*/ 206 h 255"/>
                <a:gd name="T54" fmla="*/ 106 w 295"/>
                <a:gd name="T55" fmla="*/ 227 h 255"/>
                <a:gd name="T56" fmla="*/ 78 w 295"/>
                <a:gd name="T57" fmla="*/ 218 h 255"/>
                <a:gd name="T58" fmla="*/ 93 w 295"/>
                <a:gd name="T59" fmla="*/ 196 h 255"/>
                <a:gd name="T60" fmla="*/ 112 w 295"/>
                <a:gd name="T61" fmla="*/ 162 h 255"/>
                <a:gd name="T62" fmla="*/ 127 w 295"/>
                <a:gd name="T63" fmla="*/ 119 h 255"/>
                <a:gd name="T64" fmla="*/ 133 w 295"/>
                <a:gd name="T65" fmla="*/ 75 h 255"/>
                <a:gd name="T66" fmla="*/ 129 w 295"/>
                <a:gd name="T67" fmla="*/ 38 h 255"/>
                <a:gd name="T68" fmla="*/ 106 w 295"/>
                <a:gd name="T69" fmla="*/ 10 h 255"/>
                <a:gd name="T70" fmla="*/ 49 w 295"/>
                <a:gd name="T71" fmla="*/ 0 h 255"/>
                <a:gd name="T72" fmla="*/ 3 w 295"/>
                <a:gd name="T73" fmla="*/ 4 h 255"/>
                <a:gd name="T74" fmla="*/ 0 w 295"/>
                <a:gd name="T75" fmla="*/ 8 h 25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95"/>
                <a:gd name="T115" fmla="*/ 0 h 255"/>
                <a:gd name="T116" fmla="*/ 295 w 295"/>
                <a:gd name="T117" fmla="*/ 255 h 25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95" h="255">
                  <a:moveTo>
                    <a:pt x="2" y="14"/>
                  </a:moveTo>
                  <a:lnTo>
                    <a:pt x="10" y="15"/>
                  </a:lnTo>
                  <a:lnTo>
                    <a:pt x="12" y="15"/>
                  </a:lnTo>
                  <a:lnTo>
                    <a:pt x="17" y="15"/>
                  </a:lnTo>
                  <a:lnTo>
                    <a:pt x="25" y="15"/>
                  </a:lnTo>
                  <a:lnTo>
                    <a:pt x="34" y="15"/>
                  </a:lnTo>
                  <a:lnTo>
                    <a:pt x="42" y="15"/>
                  </a:lnTo>
                  <a:lnTo>
                    <a:pt x="53" y="16"/>
                  </a:lnTo>
                  <a:lnTo>
                    <a:pt x="66" y="18"/>
                  </a:lnTo>
                  <a:lnTo>
                    <a:pt x="79" y="22"/>
                  </a:lnTo>
                  <a:lnTo>
                    <a:pt x="93" y="28"/>
                  </a:lnTo>
                  <a:lnTo>
                    <a:pt x="104" y="39"/>
                  </a:lnTo>
                  <a:lnTo>
                    <a:pt x="110" y="52"/>
                  </a:lnTo>
                  <a:lnTo>
                    <a:pt x="111" y="70"/>
                  </a:lnTo>
                  <a:lnTo>
                    <a:pt x="108" y="93"/>
                  </a:lnTo>
                  <a:lnTo>
                    <a:pt x="103" y="116"/>
                  </a:lnTo>
                  <a:lnTo>
                    <a:pt x="96" y="140"/>
                  </a:lnTo>
                  <a:lnTo>
                    <a:pt x="87" y="164"/>
                  </a:lnTo>
                  <a:lnTo>
                    <a:pt x="76" y="184"/>
                  </a:lnTo>
                  <a:lnTo>
                    <a:pt x="63" y="203"/>
                  </a:lnTo>
                  <a:lnTo>
                    <a:pt x="48" y="216"/>
                  </a:lnTo>
                  <a:lnTo>
                    <a:pt x="29" y="224"/>
                  </a:lnTo>
                  <a:lnTo>
                    <a:pt x="114" y="255"/>
                  </a:lnTo>
                  <a:lnTo>
                    <a:pt x="117" y="247"/>
                  </a:lnTo>
                  <a:lnTo>
                    <a:pt x="127" y="229"/>
                  </a:lnTo>
                  <a:lnTo>
                    <a:pt x="141" y="204"/>
                  </a:lnTo>
                  <a:lnTo>
                    <a:pt x="160" y="173"/>
                  </a:lnTo>
                  <a:lnTo>
                    <a:pt x="181" y="143"/>
                  </a:lnTo>
                  <a:lnTo>
                    <a:pt x="205" y="117"/>
                  </a:lnTo>
                  <a:lnTo>
                    <a:pt x="229" y="98"/>
                  </a:lnTo>
                  <a:lnTo>
                    <a:pt x="254" y="89"/>
                  </a:lnTo>
                  <a:lnTo>
                    <a:pt x="264" y="89"/>
                  </a:lnTo>
                  <a:lnTo>
                    <a:pt x="273" y="91"/>
                  </a:lnTo>
                  <a:lnTo>
                    <a:pt x="280" y="93"/>
                  </a:lnTo>
                  <a:lnTo>
                    <a:pt x="286" y="95"/>
                  </a:lnTo>
                  <a:lnTo>
                    <a:pt x="290" y="97"/>
                  </a:lnTo>
                  <a:lnTo>
                    <a:pt x="293" y="98"/>
                  </a:lnTo>
                  <a:lnTo>
                    <a:pt x="294" y="100"/>
                  </a:lnTo>
                  <a:lnTo>
                    <a:pt x="295" y="100"/>
                  </a:lnTo>
                  <a:lnTo>
                    <a:pt x="295" y="95"/>
                  </a:lnTo>
                  <a:lnTo>
                    <a:pt x="294" y="94"/>
                  </a:lnTo>
                  <a:lnTo>
                    <a:pt x="291" y="91"/>
                  </a:lnTo>
                  <a:lnTo>
                    <a:pt x="287" y="86"/>
                  </a:lnTo>
                  <a:lnTo>
                    <a:pt x="280" y="82"/>
                  </a:lnTo>
                  <a:lnTo>
                    <a:pt x="272" y="79"/>
                  </a:lnTo>
                  <a:lnTo>
                    <a:pt x="263" y="76"/>
                  </a:lnTo>
                  <a:lnTo>
                    <a:pt x="250" y="76"/>
                  </a:lnTo>
                  <a:lnTo>
                    <a:pt x="237" y="78"/>
                  </a:lnTo>
                  <a:lnTo>
                    <a:pt x="215" y="89"/>
                  </a:lnTo>
                  <a:lnTo>
                    <a:pt x="192" y="108"/>
                  </a:lnTo>
                  <a:lnTo>
                    <a:pt x="171" y="132"/>
                  </a:lnTo>
                  <a:lnTo>
                    <a:pt x="151" y="159"/>
                  </a:lnTo>
                  <a:lnTo>
                    <a:pt x="132" y="184"/>
                  </a:lnTo>
                  <a:lnTo>
                    <a:pt x="118" y="206"/>
                  </a:lnTo>
                  <a:lnTo>
                    <a:pt x="109" y="221"/>
                  </a:lnTo>
                  <a:lnTo>
                    <a:pt x="106" y="227"/>
                  </a:lnTo>
                  <a:lnTo>
                    <a:pt x="76" y="221"/>
                  </a:lnTo>
                  <a:lnTo>
                    <a:pt x="78" y="218"/>
                  </a:lnTo>
                  <a:lnTo>
                    <a:pt x="84" y="210"/>
                  </a:lnTo>
                  <a:lnTo>
                    <a:pt x="93" y="196"/>
                  </a:lnTo>
                  <a:lnTo>
                    <a:pt x="102" y="180"/>
                  </a:lnTo>
                  <a:lnTo>
                    <a:pt x="112" y="162"/>
                  </a:lnTo>
                  <a:lnTo>
                    <a:pt x="120" y="140"/>
                  </a:lnTo>
                  <a:lnTo>
                    <a:pt x="127" y="119"/>
                  </a:lnTo>
                  <a:lnTo>
                    <a:pt x="131" y="97"/>
                  </a:lnTo>
                  <a:lnTo>
                    <a:pt x="133" y="75"/>
                  </a:lnTo>
                  <a:lnTo>
                    <a:pt x="132" y="55"/>
                  </a:lnTo>
                  <a:lnTo>
                    <a:pt x="129" y="38"/>
                  </a:lnTo>
                  <a:lnTo>
                    <a:pt x="121" y="21"/>
                  </a:lnTo>
                  <a:lnTo>
                    <a:pt x="106" y="10"/>
                  </a:lnTo>
                  <a:lnTo>
                    <a:pt x="82" y="2"/>
                  </a:lnTo>
                  <a:lnTo>
                    <a:pt x="49" y="0"/>
                  </a:lnTo>
                  <a:lnTo>
                    <a:pt x="4" y="4"/>
                  </a:lnTo>
                  <a:lnTo>
                    <a:pt x="3" y="4"/>
                  </a:lnTo>
                  <a:lnTo>
                    <a:pt x="1" y="5"/>
                  </a:lnTo>
                  <a:lnTo>
                    <a:pt x="0" y="8"/>
                  </a:lnTo>
                  <a:lnTo>
                    <a:pt x="2" y="14"/>
                  </a:lnTo>
                  <a:close/>
                </a:path>
              </a:pathLst>
            </a:custGeom>
            <a:solidFill>
              <a:srgbClr val="000000"/>
            </a:solidFill>
            <a:ln w="9525">
              <a:noFill/>
              <a:round/>
              <a:headEnd/>
              <a:tailEnd/>
            </a:ln>
          </p:spPr>
          <p:txBody>
            <a:bodyPr/>
            <a:lstStyle/>
            <a:p>
              <a:endParaRPr lang="ar-SA"/>
            </a:p>
          </p:txBody>
        </p:sp>
        <p:sp>
          <p:nvSpPr>
            <p:cNvPr id="55" name="Freeform 115"/>
            <p:cNvSpPr>
              <a:spLocks/>
            </p:cNvSpPr>
            <p:nvPr/>
          </p:nvSpPr>
          <p:spPr bwMode="auto">
            <a:xfrm>
              <a:off x="2868" y="882"/>
              <a:ext cx="289" cy="174"/>
            </a:xfrm>
            <a:custGeom>
              <a:avLst/>
              <a:gdLst>
                <a:gd name="T0" fmla="*/ 27 w 289"/>
                <a:gd name="T1" fmla="*/ 14 h 174"/>
                <a:gd name="T2" fmla="*/ 32 w 289"/>
                <a:gd name="T3" fmla="*/ 30 h 174"/>
                <a:gd name="T4" fmla="*/ 43 w 289"/>
                <a:gd name="T5" fmla="*/ 50 h 174"/>
                <a:gd name="T6" fmla="*/ 55 w 289"/>
                <a:gd name="T7" fmla="*/ 55 h 174"/>
                <a:gd name="T8" fmla="*/ 61 w 289"/>
                <a:gd name="T9" fmla="*/ 57 h 174"/>
                <a:gd name="T10" fmla="*/ 67 w 289"/>
                <a:gd name="T11" fmla="*/ 53 h 174"/>
                <a:gd name="T12" fmla="*/ 80 w 289"/>
                <a:gd name="T13" fmla="*/ 45 h 174"/>
                <a:gd name="T14" fmla="*/ 94 w 289"/>
                <a:gd name="T15" fmla="*/ 38 h 174"/>
                <a:gd name="T16" fmla="*/ 101 w 289"/>
                <a:gd name="T17" fmla="*/ 37 h 174"/>
                <a:gd name="T18" fmla="*/ 103 w 289"/>
                <a:gd name="T19" fmla="*/ 62 h 174"/>
                <a:gd name="T20" fmla="*/ 104 w 289"/>
                <a:gd name="T21" fmla="*/ 83 h 174"/>
                <a:gd name="T22" fmla="*/ 113 w 289"/>
                <a:gd name="T23" fmla="*/ 81 h 174"/>
                <a:gd name="T24" fmla="*/ 132 w 289"/>
                <a:gd name="T25" fmla="*/ 75 h 174"/>
                <a:gd name="T26" fmla="*/ 153 w 289"/>
                <a:gd name="T27" fmla="*/ 70 h 174"/>
                <a:gd name="T28" fmla="*/ 165 w 289"/>
                <a:gd name="T29" fmla="*/ 68 h 174"/>
                <a:gd name="T30" fmla="*/ 173 w 289"/>
                <a:gd name="T31" fmla="*/ 71 h 174"/>
                <a:gd name="T32" fmla="*/ 184 w 289"/>
                <a:gd name="T33" fmla="*/ 75 h 174"/>
                <a:gd name="T34" fmla="*/ 193 w 289"/>
                <a:gd name="T35" fmla="*/ 78 h 174"/>
                <a:gd name="T36" fmla="*/ 198 w 289"/>
                <a:gd name="T37" fmla="*/ 80 h 174"/>
                <a:gd name="T38" fmla="*/ 207 w 289"/>
                <a:gd name="T39" fmla="*/ 101 h 174"/>
                <a:gd name="T40" fmla="*/ 206 w 289"/>
                <a:gd name="T41" fmla="*/ 121 h 174"/>
                <a:gd name="T42" fmla="*/ 207 w 289"/>
                <a:gd name="T43" fmla="*/ 127 h 174"/>
                <a:gd name="T44" fmla="*/ 219 w 289"/>
                <a:gd name="T45" fmla="*/ 124 h 174"/>
                <a:gd name="T46" fmla="*/ 236 w 289"/>
                <a:gd name="T47" fmla="*/ 120 h 174"/>
                <a:gd name="T48" fmla="*/ 254 w 289"/>
                <a:gd name="T49" fmla="*/ 118 h 174"/>
                <a:gd name="T50" fmla="*/ 267 w 289"/>
                <a:gd name="T51" fmla="*/ 124 h 174"/>
                <a:gd name="T52" fmla="*/ 274 w 289"/>
                <a:gd name="T53" fmla="*/ 146 h 174"/>
                <a:gd name="T54" fmla="*/ 269 w 289"/>
                <a:gd name="T55" fmla="*/ 174 h 174"/>
                <a:gd name="T56" fmla="*/ 276 w 289"/>
                <a:gd name="T57" fmla="*/ 171 h 174"/>
                <a:gd name="T58" fmla="*/ 287 w 289"/>
                <a:gd name="T59" fmla="*/ 154 h 174"/>
                <a:gd name="T60" fmla="*/ 289 w 289"/>
                <a:gd name="T61" fmla="*/ 142 h 174"/>
                <a:gd name="T62" fmla="*/ 288 w 289"/>
                <a:gd name="T63" fmla="*/ 139 h 174"/>
                <a:gd name="T64" fmla="*/ 287 w 289"/>
                <a:gd name="T65" fmla="*/ 139 h 174"/>
                <a:gd name="T66" fmla="*/ 284 w 289"/>
                <a:gd name="T67" fmla="*/ 137 h 174"/>
                <a:gd name="T68" fmla="*/ 282 w 289"/>
                <a:gd name="T69" fmla="*/ 129 h 174"/>
                <a:gd name="T70" fmla="*/ 276 w 289"/>
                <a:gd name="T71" fmla="*/ 107 h 174"/>
                <a:gd name="T72" fmla="*/ 268 w 289"/>
                <a:gd name="T73" fmla="*/ 102 h 174"/>
                <a:gd name="T74" fmla="*/ 254 w 289"/>
                <a:gd name="T75" fmla="*/ 103 h 174"/>
                <a:gd name="T76" fmla="*/ 235 w 289"/>
                <a:gd name="T77" fmla="*/ 105 h 174"/>
                <a:gd name="T78" fmla="*/ 223 w 289"/>
                <a:gd name="T79" fmla="*/ 107 h 174"/>
                <a:gd name="T80" fmla="*/ 220 w 289"/>
                <a:gd name="T81" fmla="*/ 101 h 174"/>
                <a:gd name="T82" fmla="*/ 210 w 289"/>
                <a:gd name="T83" fmla="*/ 72 h 174"/>
                <a:gd name="T84" fmla="*/ 185 w 289"/>
                <a:gd name="T85" fmla="*/ 56 h 174"/>
                <a:gd name="T86" fmla="*/ 163 w 289"/>
                <a:gd name="T87" fmla="*/ 55 h 174"/>
                <a:gd name="T88" fmla="*/ 141 w 289"/>
                <a:gd name="T89" fmla="*/ 56 h 174"/>
                <a:gd name="T90" fmla="*/ 127 w 289"/>
                <a:gd name="T91" fmla="*/ 58 h 174"/>
                <a:gd name="T92" fmla="*/ 124 w 289"/>
                <a:gd name="T93" fmla="*/ 57 h 174"/>
                <a:gd name="T94" fmla="*/ 121 w 289"/>
                <a:gd name="T95" fmla="*/ 52 h 174"/>
                <a:gd name="T96" fmla="*/ 119 w 289"/>
                <a:gd name="T97" fmla="*/ 45 h 174"/>
                <a:gd name="T98" fmla="*/ 113 w 289"/>
                <a:gd name="T99" fmla="*/ 30 h 174"/>
                <a:gd name="T100" fmla="*/ 101 w 289"/>
                <a:gd name="T101" fmla="*/ 26 h 174"/>
                <a:gd name="T102" fmla="*/ 83 w 289"/>
                <a:gd name="T103" fmla="*/ 28 h 174"/>
                <a:gd name="T104" fmla="*/ 66 w 289"/>
                <a:gd name="T105" fmla="*/ 33 h 174"/>
                <a:gd name="T106" fmla="*/ 54 w 289"/>
                <a:gd name="T107" fmla="*/ 37 h 174"/>
                <a:gd name="T108" fmla="*/ 47 w 289"/>
                <a:gd name="T109" fmla="*/ 22 h 174"/>
                <a:gd name="T110" fmla="*/ 43 w 289"/>
                <a:gd name="T111" fmla="*/ 11 h 174"/>
                <a:gd name="T112" fmla="*/ 26 w 289"/>
                <a:gd name="T113" fmla="*/ 0 h 174"/>
                <a:gd name="T114" fmla="*/ 15 w 289"/>
                <a:gd name="T115" fmla="*/ 10 h 174"/>
                <a:gd name="T116" fmla="*/ 5 w 289"/>
                <a:gd name="T117" fmla="*/ 28 h 174"/>
                <a:gd name="T118" fmla="*/ 0 w 289"/>
                <a:gd name="T119" fmla="*/ 47 h 174"/>
                <a:gd name="T120" fmla="*/ 6 w 289"/>
                <a:gd name="T121" fmla="*/ 57 h 17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9"/>
                <a:gd name="T184" fmla="*/ 0 h 174"/>
                <a:gd name="T185" fmla="*/ 289 w 289"/>
                <a:gd name="T186" fmla="*/ 174 h 17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9" h="174">
                  <a:moveTo>
                    <a:pt x="6" y="57"/>
                  </a:moveTo>
                  <a:lnTo>
                    <a:pt x="27" y="14"/>
                  </a:lnTo>
                  <a:lnTo>
                    <a:pt x="28" y="19"/>
                  </a:lnTo>
                  <a:lnTo>
                    <a:pt x="32" y="30"/>
                  </a:lnTo>
                  <a:lnTo>
                    <a:pt x="36" y="42"/>
                  </a:lnTo>
                  <a:lnTo>
                    <a:pt x="43" y="50"/>
                  </a:lnTo>
                  <a:lnTo>
                    <a:pt x="49" y="53"/>
                  </a:lnTo>
                  <a:lnTo>
                    <a:pt x="55" y="55"/>
                  </a:lnTo>
                  <a:lnTo>
                    <a:pt x="59" y="57"/>
                  </a:lnTo>
                  <a:lnTo>
                    <a:pt x="61" y="57"/>
                  </a:lnTo>
                  <a:lnTo>
                    <a:pt x="63" y="56"/>
                  </a:lnTo>
                  <a:lnTo>
                    <a:pt x="67" y="53"/>
                  </a:lnTo>
                  <a:lnTo>
                    <a:pt x="73" y="50"/>
                  </a:lnTo>
                  <a:lnTo>
                    <a:pt x="80" y="45"/>
                  </a:lnTo>
                  <a:lnTo>
                    <a:pt x="87" y="42"/>
                  </a:lnTo>
                  <a:lnTo>
                    <a:pt x="94" y="38"/>
                  </a:lnTo>
                  <a:lnTo>
                    <a:pt x="99" y="37"/>
                  </a:lnTo>
                  <a:lnTo>
                    <a:pt x="101" y="37"/>
                  </a:lnTo>
                  <a:lnTo>
                    <a:pt x="102" y="46"/>
                  </a:lnTo>
                  <a:lnTo>
                    <a:pt x="103" y="62"/>
                  </a:lnTo>
                  <a:lnTo>
                    <a:pt x="104" y="77"/>
                  </a:lnTo>
                  <a:lnTo>
                    <a:pt x="104" y="83"/>
                  </a:lnTo>
                  <a:lnTo>
                    <a:pt x="106" y="82"/>
                  </a:lnTo>
                  <a:lnTo>
                    <a:pt x="113" y="81"/>
                  </a:lnTo>
                  <a:lnTo>
                    <a:pt x="121" y="78"/>
                  </a:lnTo>
                  <a:lnTo>
                    <a:pt x="132" y="75"/>
                  </a:lnTo>
                  <a:lnTo>
                    <a:pt x="142" y="72"/>
                  </a:lnTo>
                  <a:lnTo>
                    <a:pt x="153" y="70"/>
                  </a:lnTo>
                  <a:lnTo>
                    <a:pt x="161" y="68"/>
                  </a:lnTo>
                  <a:lnTo>
                    <a:pt x="165" y="68"/>
                  </a:lnTo>
                  <a:lnTo>
                    <a:pt x="168" y="69"/>
                  </a:lnTo>
                  <a:lnTo>
                    <a:pt x="173" y="71"/>
                  </a:lnTo>
                  <a:lnTo>
                    <a:pt x="178" y="73"/>
                  </a:lnTo>
                  <a:lnTo>
                    <a:pt x="184" y="75"/>
                  </a:lnTo>
                  <a:lnTo>
                    <a:pt x="189" y="77"/>
                  </a:lnTo>
                  <a:lnTo>
                    <a:pt x="193" y="78"/>
                  </a:lnTo>
                  <a:lnTo>
                    <a:pt x="196" y="80"/>
                  </a:lnTo>
                  <a:lnTo>
                    <a:pt x="198" y="80"/>
                  </a:lnTo>
                  <a:lnTo>
                    <a:pt x="207" y="97"/>
                  </a:lnTo>
                  <a:lnTo>
                    <a:pt x="207" y="101"/>
                  </a:lnTo>
                  <a:lnTo>
                    <a:pt x="206" y="110"/>
                  </a:lnTo>
                  <a:lnTo>
                    <a:pt x="206" y="121"/>
                  </a:lnTo>
                  <a:lnTo>
                    <a:pt x="205" y="127"/>
                  </a:lnTo>
                  <a:lnTo>
                    <a:pt x="207" y="127"/>
                  </a:lnTo>
                  <a:lnTo>
                    <a:pt x="212" y="125"/>
                  </a:lnTo>
                  <a:lnTo>
                    <a:pt x="219" y="124"/>
                  </a:lnTo>
                  <a:lnTo>
                    <a:pt x="227" y="122"/>
                  </a:lnTo>
                  <a:lnTo>
                    <a:pt x="236" y="120"/>
                  </a:lnTo>
                  <a:lnTo>
                    <a:pt x="245" y="119"/>
                  </a:lnTo>
                  <a:lnTo>
                    <a:pt x="254" y="118"/>
                  </a:lnTo>
                  <a:lnTo>
                    <a:pt x="260" y="118"/>
                  </a:lnTo>
                  <a:lnTo>
                    <a:pt x="267" y="124"/>
                  </a:lnTo>
                  <a:lnTo>
                    <a:pt x="271" y="135"/>
                  </a:lnTo>
                  <a:lnTo>
                    <a:pt x="274" y="146"/>
                  </a:lnTo>
                  <a:lnTo>
                    <a:pt x="279" y="150"/>
                  </a:lnTo>
                  <a:lnTo>
                    <a:pt x="269" y="174"/>
                  </a:lnTo>
                  <a:lnTo>
                    <a:pt x="274" y="174"/>
                  </a:lnTo>
                  <a:lnTo>
                    <a:pt x="276" y="171"/>
                  </a:lnTo>
                  <a:lnTo>
                    <a:pt x="282" y="163"/>
                  </a:lnTo>
                  <a:lnTo>
                    <a:pt x="287" y="154"/>
                  </a:lnTo>
                  <a:lnTo>
                    <a:pt x="289" y="147"/>
                  </a:lnTo>
                  <a:lnTo>
                    <a:pt x="289" y="142"/>
                  </a:lnTo>
                  <a:lnTo>
                    <a:pt x="289" y="140"/>
                  </a:lnTo>
                  <a:lnTo>
                    <a:pt x="288" y="139"/>
                  </a:lnTo>
                  <a:lnTo>
                    <a:pt x="287" y="139"/>
                  </a:lnTo>
                  <a:lnTo>
                    <a:pt x="286" y="138"/>
                  </a:lnTo>
                  <a:lnTo>
                    <a:pt x="284" y="137"/>
                  </a:lnTo>
                  <a:lnTo>
                    <a:pt x="283" y="135"/>
                  </a:lnTo>
                  <a:lnTo>
                    <a:pt x="282" y="129"/>
                  </a:lnTo>
                  <a:lnTo>
                    <a:pt x="279" y="119"/>
                  </a:lnTo>
                  <a:lnTo>
                    <a:pt x="276" y="107"/>
                  </a:lnTo>
                  <a:lnTo>
                    <a:pt x="272" y="102"/>
                  </a:lnTo>
                  <a:lnTo>
                    <a:pt x="268" y="102"/>
                  </a:lnTo>
                  <a:lnTo>
                    <a:pt x="262" y="102"/>
                  </a:lnTo>
                  <a:lnTo>
                    <a:pt x="254" y="103"/>
                  </a:lnTo>
                  <a:lnTo>
                    <a:pt x="244" y="104"/>
                  </a:lnTo>
                  <a:lnTo>
                    <a:pt x="235" y="105"/>
                  </a:lnTo>
                  <a:lnTo>
                    <a:pt x="228" y="106"/>
                  </a:lnTo>
                  <a:lnTo>
                    <a:pt x="223" y="107"/>
                  </a:lnTo>
                  <a:lnTo>
                    <a:pt x="221" y="107"/>
                  </a:lnTo>
                  <a:lnTo>
                    <a:pt x="220" y="101"/>
                  </a:lnTo>
                  <a:lnTo>
                    <a:pt x="217" y="87"/>
                  </a:lnTo>
                  <a:lnTo>
                    <a:pt x="210" y="72"/>
                  </a:lnTo>
                  <a:lnTo>
                    <a:pt x="195" y="60"/>
                  </a:lnTo>
                  <a:lnTo>
                    <a:pt x="185" y="56"/>
                  </a:lnTo>
                  <a:lnTo>
                    <a:pt x="174" y="55"/>
                  </a:lnTo>
                  <a:lnTo>
                    <a:pt x="163" y="55"/>
                  </a:lnTo>
                  <a:lnTo>
                    <a:pt x="152" y="55"/>
                  </a:lnTo>
                  <a:lnTo>
                    <a:pt x="141" y="56"/>
                  </a:lnTo>
                  <a:lnTo>
                    <a:pt x="132" y="57"/>
                  </a:lnTo>
                  <a:lnTo>
                    <a:pt x="127" y="58"/>
                  </a:lnTo>
                  <a:lnTo>
                    <a:pt x="125" y="58"/>
                  </a:lnTo>
                  <a:lnTo>
                    <a:pt x="124" y="57"/>
                  </a:lnTo>
                  <a:lnTo>
                    <a:pt x="123" y="55"/>
                  </a:lnTo>
                  <a:lnTo>
                    <a:pt x="121" y="52"/>
                  </a:lnTo>
                  <a:lnTo>
                    <a:pt x="120" y="49"/>
                  </a:lnTo>
                  <a:lnTo>
                    <a:pt x="119" y="45"/>
                  </a:lnTo>
                  <a:lnTo>
                    <a:pt x="117" y="37"/>
                  </a:lnTo>
                  <a:lnTo>
                    <a:pt x="113" y="30"/>
                  </a:lnTo>
                  <a:lnTo>
                    <a:pt x="106" y="26"/>
                  </a:lnTo>
                  <a:lnTo>
                    <a:pt x="101" y="26"/>
                  </a:lnTo>
                  <a:lnTo>
                    <a:pt x="93" y="27"/>
                  </a:lnTo>
                  <a:lnTo>
                    <a:pt x="83" y="28"/>
                  </a:lnTo>
                  <a:lnTo>
                    <a:pt x="74" y="31"/>
                  </a:lnTo>
                  <a:lnTo>
                    <a:pt x="66" y="33"/>
                  </a:lnTo>
                  <a:lnTo>
                    <a:pt x="59" y="36"/>
                  </a:lnTo>
                  <a:lnTo>
                    <a:pt x="54" y="37"/>
                  </a:lnTo>
                  <a:lnTo>
                    <a:pt x="52" y="38"/>
                  </a:lnTo>
                  <a:lnTo>
                    <a:pt x="47" y="22"/>
                  </a:lnTo>
                  <a:lnTo>
                    <a:pt x="46" y="18"/>
                  </a:lnTo>
                  <a:lnTo>
                    <a:pt x="43" y="11"/>
                  </a:lnTo>
                  <a:lnTo>
                    <a:pt x="35" y="2"/>
                  </a:lnTo>
                  <a:lnTo>
                    <a:pt x="26" y="0"/>
                  </a:lnTo>
                  <a:lnTo>
                    <a:pt x="20" y="3"/>
                  </a:lnTo>
                  <a:lnTo>
                    <a:pt x="15" y="10"/>
                  </a:lnTo>
                  <a:lnTo>
                    <a:pt x="9" y="19"/>
                  </a:lnTo>
                  <a:lnTo>
                    <a:pt x="5" y="28"/>
                  </a:lnTo>
                  <a:lnTo>
                    <a:pt x="2" y="38"/>
                  </a:lnTo>
                  <a:lnTo>
                    <a:pt x="0" y="47"/>
                  </a:lnTo>
                  <a:lnTo>
                    <a:pt x="2" y="54"/>
                  </a:lnTo>
                  <a:lnTo>
                    <a:pt x="6" y="57"/>
                  </a:lnTo>
                  <a:close/>
                </a:path>
              </a:pathLst>
            </a:custGeom>
            <a:solidFill>
              <a:schemeClr val="folHlink"/>
            </a:solidFill>
            <a:ln w="9525">
              <a:noFill/>
              <a:round/>
              <a:headEnd/>
              <a:tailEnd/>
            </a:ln>
          </p:spPr>
          <p:txBody>
            <a:bodyPr/>
            <a:lstStyle/>
            <a:p>
              <a:endParaRPr lang="ar-SA"/>
            </a:p>
          </p:txBody>
        </p:sp>
        <p:sp>
          <p:nvSpPr>
            <p:cNvPr id="56" name="Freeform 116"/>
            <p:cNvSpPr>
              <a:spLocks/>
            </p:cNvSpPr>
            <p:nvPr/>
          </p:nvSpPr>
          <p:spPr bwMode="auto">
            <a:xfrm>
              <a:off x="3053" y="1487"/>
              <a:ext cx="258" cy="205"/>
            </a:xfrm>
            <a:custGeom>
              <a:avLst/>
              <a:gdLst>
                <a:gd name="T0" fmla="*/ 223 w 258"/>
                <a:gd name="T1" fmla="*/ 62 h 205"/>
                <a:gd name="T2" fmla="*/ 229 w 258"/>
                <a:gd name="T3" fmla="*/ 51 h 205"/>
                <a:gd name="T4" fmla="*/ 235 w 258"/>
                <a:gd name="T5" fmla="*/ 41 h 205"/>
                <a:gd name="T6" fmla="*/ 239 w 258"/>
                <a:gd name="T7" fmla="*/ 32 h 205"/>
                <a:gd name="T8" fmla="*/ 244 w 258"/>
                <a:gd name="T9" fmla="*/ 24 h 205"/>
                <a:gd name="T10" fmla="*/ 248 w 258"/>
                <a:gd name="T11" fmla="*/ 17 h 205"/>
                <a:gd name="T12" fmla="*/ 251 w 258"/>
                <a:gd name="T13" fmla="*/ 11 h 205"/>
                <a:gd name="T14" fmla="*/ 255 w 258"/>
                <a:gd name="T15" fmla="*/ 5 h 205"/>
                <a:gd name="T16" fmla="*/ 258 w 258"/>
                <a:gd name="T17" fmla="*/ 0 h 205"/>
                <a:gd name="T18" fmla="*/ 250 w 258"/>
                <a:gd name="T19" fmla="*/ 10 h 205"/>
                <a:gd name="T20" fmla="*/ 241 w 258"/>
                <a:gd name="T21" fmla="*/ 23 h 205"/>
                <a:gd name="T22" fmla="*/ 229 w 258"/>
                <a:gd name="T23" fmla="*/ 38 h 205"/>
                <a:gd name="T24" fmla="*/ 216 w 258"/>
                <a:gd name="T25" fmla="*/ 55 h 205"/>
                <a:gd name="T26" fmla="*/ 203 w 258"/>
                <a:gd name="T27" fmla="*/ 72 h 205"/>
                <a:gd name="T28" fmla="*/ 190 w 258"/>
                <a:gd name="T29" fmla="*/ 87 h 205"/>
                <a:gd name="T30" fmla="*/ 177 w 258"/>
                <a:gd name="T31" fmla="*/ 102 h 205"/>
                <a:gd name="T32" fmla="*/ 163 w 258"/>
                <a:gd name="T33" fmla="*/ 113 h 205"/>
                <a:gd name="T34" fmla="*/ 143 w 258"/>
                <a:gd name="T35" fmla="*/ 127 h 205"/>
                <a:gd name="T36" fmla="*/ 125 w 258"/>
                <a:gd name="T37" fmla="*/ 140 h 205"/>
                <a:gd name="T38" fmla="*/ 107 w 258"/>
                <a:gd name="T39" fmla="*/ 152 h 205"/>
                <a:gd name="T40" fmla="*/ 91 w 258"/>
                <a:gd name="T41" fmla="*/ 162 h 205"/>
                <a:gd name="T42" fmla="*/ 77 w 258"/>
                <a:gd name="T43" fmla="*/ 171 h 205"/>
                <a:gd name="T44" fmla="*/ 63 w 258"/>
                <a:gd name="T45" fmla="*/ 178 h 205"/>
                <a:gd name="T46" fmla="*/ 51 w 258"/>
                <a:gd name="T47" fmla="*/ 184 h 205"/>
                <a:gd name="T48" fmla="*/ 41 w 258"/>
                <a:gd name="T49" fmla="*/ 189 h 205"/>
                <a:gd name="T50" fmla="*/ 31 w 258"/>
                <a:gd name="T51" fmla="*/ 194 h 205"/>
                <a:gd name="T52" fmla="*/ 23 w 258"/>
                <a:gd name="T53" fmla="*/ 197 h 205"/>
                <a:gd name="T54" fmla="*/ 16 w 258"/>
                <a:gd name="T55" fmla="*/ 199 h 205"/>
                <a:gd name="T56" fmla="*/ 10 w 258"/>
                <a:gd name="T57" fmla="*/ 201 h 205"/>
                <a:gd name="T58" fmla="*/ 6 w 258"/>
                <a:gd name="T59" fmla="*/ 204 h 205"/>
                <a:gd name="T60" fmla="*/ 2 w 258"/>
                <a:gd name="T61" fmla="*/ 204 h 205"/>
                <a:gd name="T62" fmla="*/ 1 w 258"/>
                <a:gd name="T63" fmla="*/ 205 h 205"/>
                <a:gd name="T64" fmla="*/ 0 w 258"/>
                <a:gd name="T65" fmla="*/ 205 h 205"/>
                <a:gd name="T66" fmla="*/ 2 w 258"/>
                <a:gd name="T67" fmla="*/ 205 h 205"/>
                <a:gd name="T68" fmla="*/ 7 w 258"/>
                <a:gd name="T69" fmla="*/ 204 h 205"/>
                <a:gd name="T70" fmla="*/ 16 w 258"/>
                <a:gd name="T71" fmla="*/ 201 h 205"/>
                <a:gd name="T72" fmla="*/ 27 w 258"/>
                <a:gd name="T73" fmla="*/ 199 h 205"/>
                <a:gd name="T74" fmla="*/ 40 w 258"/>
                <a:gd name="T75" fmla="*/ 195 h 205"/>
                <a:gd name="T76" fmla="*/ 55 w 258"/>
                <a:gd name="T77" fmla="*/ 191 h 205"/>
                <a:gd name="T78" fmla="*/ 72 w 258"/>
                <a:gd name="T79" fmla="*/ 185 h 205"/>
                <a:gd name="T80" fmla="*/ 89 w 258"/>
                <a:gd name="T81" fmla="*/ 178 h 205"/>
                <a:gd name="T82" fmla="*/ 107 w 258"/>
                <a:gd name="T83" fmla="*/ 170 h 205"/>
                <a:gd name="T84" fmla="*/ 127 w 258"/>
                <a:gd name="T85" fmla="*/ 160 h 205"/>
                <a:gd name="T86" fmla="*/ 145 w 258"/>
                <a:gd name="T87" fmla="*/ 148 h 205"/>
                <a:gd name="T88" fmla="*/ 163 w 258"/>
                <a:gd name="T89" fmla="*/ 135 h 205"/>
                <a:gd name="T90" fmla="*/ 181 w 258"/>
                <a:gd name="T91" fmla="*/ 120 h 205"/>
                <a:gd name="T92" fmla="*/ 197 w 258"/>
                <a:gd name="T93" fmla="*/ 103 h 205"/>
                <a:gd name="T94" fmla="*/ 211 w 258"/>
                <a:gd name="T95" fmla="*/ 83 h 205"/>
                <a:gd name="T96" fmla="*/ 223 w 258"/>
                <a:gd name="T97" fmla="*/ 62 h 20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58"/>
                <a:gd name="T148" fmla="*/ 0 h 205"/>
                <a:gd name="T149" fmla="*/ 258 w 258"/>
                <a:gd name="T150" fmla="*/ 205 h 20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58" h="205">
                  <a:moveTo>
                    <a:pt x="223" y="62"/>
                  </a:moveTo>
                  <a:lnTo>
                    <a:pt x="229" y="51"/>
                  </a:lnTo>
                  <a:lnTo>
                    <a:pt x="235" y="41"/>
                  </a:lnTo>
                  <a:lnTo>
                    <a:pt x="239" y="32"/>
                  </a:lnTo>
                  <a:lnTo>
                    <a:pt x="244" y="24"/>
                  </a:lnTo>
                  <a:lnTo>
                    <a:pt x="248" y="17"/>
                  </a:lnTo>
                  <a:lnTo>
                    <a:pt x="251" y="11"/>
                  </a:lnTo>
                  <a:lnTo>
                    <a:pt x="255" y="5"/>
                  </a:lnTo>
                  <a:lnTo>
                    <a:pt x="258" y="0"/>
                  </a:lnTo>
                  <a:lnTo>
                    <a:pt x="250" y="10"/>
                  </a:lnTo>
                  <a:lnTo>
                    <a:pt x="241" y="23"/>
                  </a:lnTo>
                  <a:lnTo>
                    <a:pt x="229" y="38"/>
                  </a:lnTo>
                  <a:lnTo>
                    <a:pt x="216" y="55"/>
                  </a:lnTo>
                  <a:lnTo>
                    <a:pt x="203" y="72"/>
                  </a:lnTo>
                  <a:lnTo>
                    <a:pt x="190" y="87"/>
                  </a:lnTo>
                  <a:lnTo>
                    <a:pt x="177" y="102"/>
                  </a:lnTo>
                  <a:lnTo>
                    <a:pt x="163" y="113"/>
                  </a:lnTo>
                  <a:lnTo>
                    <a:pt x="143" y="127"/>
                  </a:lnTo>
                  <a:lnTo>
                    <a:pt x="125" y="140"/>
                  </a:lnTo>
                  <a:lnTo>
                    <a:pt x="107" y="152"/>
                  </a:lnTo>
                  <a:lnTo>
                    <a:pt x="91" y="162"/>
                  </a:lnTo>
                  <a:lnTo>
                    <a:pt x="77" y="171"/>
                  </a:lnTo>
                  <a:lnTo>
                    <a:pt x="63" y="178"/>
                  </a:lnTo>
                  <a:lnTo>
                    <a:pt x="51" y="184"/>
                  </a:lnTo>
                  <a:lnTo>
                    <a:pt x="41" y="189"/>
                  </a:lnTo>
                  <a:lnTo>
                    <a:pt x="31" y="194"/>
                  </a:lnTo>
                  <a:lnTo>
                    <a:pt x="23" y="197"/>
                  </a:lnTo>
                  <a:lnTo>
                    <a:pt x="16" y="199"/>
                  </a:lnTo>
                  <a:lnTo>
                    <a:pt x="10" y="201"/>
                  </a:lnTo>
                  <a:lnTo>
                    <a:pt x="6" y="204"/>
                  </a:lnTo>
                  <a:lnTo>
                    <a:pt x="2" y="204"/>
                  </a:lnTo>
                  <a:lnTo>
                    <a:pt x="1" y="205"/>
                  </a:lnTo>
                  <a:lnTo>
                    <a:pt x="0" y="205"/>
                  </a:lnTo>
                  <a:lnTo>
                    <a:pt x="2" y="205"/>
                  </a:lnTo>
                  <a:lnTo>
                    <a:pt x="7" y="204"/>
                  </a:lnTo>
                  <a:lnTo>
                    <a:pt x="16" y="201"/>
                  </a:lnTo>
                  <a:lnTo>
                    <a:pt x="27" y="199"/>
                  </a:lnTo>
                  <a:lnTo>
                    <a:pt x="40" y="195"/>
                  </a:lnTo>
                  <a:lnTo>
                    <a:pt x="55" y="191"/>
                  </a:lnTo>
                  <a:lnTo>
                    <a:pt x="72" y="185"/>
                  </a:lnTo>
                  <a:lnTo>
                    <a:pt x="89" y="178"/>
                  </a:lnTo>
                  <a:lnTo>
                    <a:pt x="107" y="170"/>
                  </a:lnTo>
                  <a:lnTo>
                    <a:pt x="127" y="160"/>
                  </a:lnTo>
                  <a:lnTo>
                    <a:pt x="145" y="148"/>
                  </a:lnTo>
                  <a:lnTo>
                    <a:pt x="163" y="135"/>
                  </a:lnTo>
                  <a:lnTo>
                    <a:pt x="181" y="120"/>
                  </a:lnTo>
                  <a:lnTo>
                    <a:pt x="197" y="103"/>
                  </a:lnTo>
                  <a:lnTo>
                    <a:pt x="211" y="83"/>
                  </a:lnTo>
                  <a:lnTo>
                    <a:pt x="223" y="62"/>
                  </a:lnTo>
                  <a:close/>
                </a:path>
              </a:pathLst>
            </a:custGeom>
            <a:solidFill>
              <a:srgbClr val="000000"/>
            </a:solidFill>
            <a:ln w="9525">
              <a:noFill/>
              <a:round/>
              <a:headEnd/>
              <a:tailEnd/>
            </a:ln>
          </p:spPr>
          <p:txBody>
            <a:bodyPr/>
            <a:lstStyle/>
            <a:p>
              <a:endParaRPr lang="ar-SA"/>
            </a:p>
          </p:txBody>
        </p:sp>
        <p:sp>
          <p:nvSpPr>
            <p:cNvPr id="57" name="Freeform 117"/>
            <p:cNvSpPr>
              <a:spLocks/>
            </p:cNvSpPr>
            <p:nvPr/>
          </p:nvSpPr>
          <p:spPr bwMode="auto">
            <a:xfrm>
              <a:off x="2689" y="1512"/>
              <a:ext cx="474" cy="86"/>
            </a:xfrm>
            <a:custGeom>
              <a:avLst/>
              <a:gdLst>
                <a:gd name="T0" fmla="*/ 469 w 474"/>
                <a:gd name="T1" fmla="*/ 35 h 86"/>
                <a:gd name="T2" fmla="*/ 464 w 474"/>
                <a:gd name="T3" fmla="*/ 28 h 86"/>
                <a:gd name="T4" fmla="*/ 446 w 474"/>
                <a:gd name="T5" fmla="*/ 18 h 86"/>
                <a:gd name="T6" fmla="*/ 432 w 474"/>
                <a:gd name="T7" fmla="*/ 12 h 86"/>
                <a:gd name="T8" fmla="*/ 412 w 474"/>
                <a:gd name="T9" fmla="*/ 8 h 86"/>
                <a:gd name="T10" fmla="*/ 387 w 474"/>
                <a:gd name="T11" fmla="*/ 4 h 86"/>
                <a:gd name="T12" fmla="*/ 356 w 474"/>
                <a:gd name="T13" fmla="*/ 1 h 86"/>
                <a:gd name="T14" fmla="*/ 319 w 474"/>
                <a:gd name="T15" fmla="*/ 0 h 86"/>
                <a:gd name="T16" fmla="*/ 277 w 474"/>
                <a:gd name="T17" fmla="*/ 2 h 86"/>
                <a:gd name="T18" fmla="*/ 228 w 474"/>
                <a:gd name="T19" fmla="*/ 8 h 86"/>
                <a:gd name="T20" fmla="*/ 174 w 474"/>
                <a:gd name="T21" fmla="*/ 19 h 86"/>
                <a:gd name="T22" fmla="*/ 115 w 474"/>
                <a:gd name="T23" fmla="*/ 35 h 86"/>
                <a:gd name="T24" fmla="*/ 64 w 474"/>
                <a:gd name="T25" fmla="*/ 53 h 86"/>
                <a:gd name="T26" fmla="*/ 27 w 474"/>
                <a:gd name="T27" fmla="*/ 67 h 86"/>
                <a:gd name="T28" fmla="*/ 14 w 474"/>
                <a:gd name="T29" fmla="*/ 74 h 86"/>
                <a:gd name="T30" fmla="*/ 13 w 474"/>
                <a:gd name="T31" fmla="*/ 76 h 86"/>
                <a:gd name="T32" fmla="*/ 9 w 474"/>
                <a:gd name="T33" fmla="*/ 79 h 86"/>
                <a:gd name="T34" fmla="*/ 4 w 474"/>
                <a:gd name="T35" fmla="*/ 81 h 86"/>
                <a:gd name="T36" fmla="*/ 0 w 474"/>
                <a:gd name="T37" fmla="*/ 83 h 86"/>
                <a:gd name="T38" fmla="*/ 4 w 474"/>
                <a:gd name="T39" fmla="*/ 84 h 86"/>
                <a:gd name="T40" fmla="*/ 6 w 474"/>
                <a:gd name="T41" fmla="*/ 85 h 86"/>
                <a:gd name="T42" fmla="*/ 14 w 474"/>
                <a:gd name="T43" fmla="*/ 84 h 86"/>
                <a:gd name="T44" fmla="*/ 26 w 474"/>
                <a:gd name="T45" fmla="*/ 81 h 86"/>
                <a:gd name="T46" fmla="*/ 55 w 474"/>
                <a:gd name="T47" fmla="*/ 75 h 86"/>
                <a:gd name="T48" fmla="*/ 85 w 474"/>
                <a:gd name="T49" fmla="*/ 68 h 86"/>
                <a:gd name="T50" fmla="*/ 102 w 474"/>
                <a:gd name="T51" fmla="*/ 64 h 86"/>
                <a:gd name="T52" fmla="*/ 127 w 474"/>
                <a:gd name="T53" fmla="*/ 59 h 86"/>
                <a:gd name="T54" fmla="*/ 175 w 474"/>
                <a:gd name="T55" fmla="*/ 48 h 86"/>
                <a:gd name="T56" fmla="*/ 227 w 474"/>
                <a:gd name="T57" fmla="*/ 37 h 86"/>
                <a:gd name="T58" fmla="*/ 262 w 474"/>
                <a:gd name="T59" fmla="*/ 30 h 86"/>
                <a:gd name="T60" fmla="*/ 301 w 474"/>
                <a:gd name="T61" fmla="*/ 25 h 86"/>
                <a:gd name="T62" fmla="*/ 346 w 474"/>
                <a:gd name="T63" fmla="*/ 23 h 86"/>
                <a:gd name="T64" fmla="*/ 389 w 474"/>
                <a:gd name="T65" fmla="*/ 24 h 86"/>
                <a:gd name="T66" fmla="*/ 422 w 474"/>
                <a:gd name="T67" fmla="*/ 29 h 86"/>
                <a:gd name="T68" fmla="*/ 444 w 474"/>
                <a:gd name="T69" fmla="*/ 36 h 86"/>
                <a:gd name="T70" fmla="*/ 459 w 474"/>
                <a:gd name="T71" fmla="*/ 41 h 86"/>
                <a:gd name="T72" fmla="*/ 467 w 474"/>
                <a:gd name="T73" fmla="*/ 44 h 86"/>
                <a:gd name="T74" fmla="*/ 470 w 474"/>
                <a:gd name="T75" fmla="*/ 42 h 86"/>
                <a:gd name="T76" fmla="*/ 470 w 474"/>
                <a:gd name="T77" fmla="*/ 37 h 86"/>
                <a:gd name="T78" fmla="*/ 469 w 474"/>
                <a:gd name="T79" fmla="*/ 37 h 86"/>
                <a:gd name="T80" fmla="*/ 471 w 474"/>
                <a:gd name="T81" fmla="*/ 38 h 86"/>
                <a:gd name="T82" fmla="*/ 474 w 474"/>
                <a:gd name="T83" fmla="*/ 37 h 8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74"/>
                <a:gd name="T127" fmla="*/ 0 h 86"/>
                <a:gd name="T128" fmla="*/ 474 w 474"/>
                <a:gd name="T129" fmla="*/ 86 h 8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74" h="86">
                  <a:moveTo>
                    <a:pt x="474" y="37"/>
                  </a:moveTo>
                  <a:lnTo>
                    <a:pt x="469" y="35"/>
                  </a:lnTo>
                  <a:lnTo>
                    <a:pt x="468" y="33"/>
                  </a:lnTo>
                  <a:lnTo>
                    <a:pt x="464" y="28"/>
                  </a:lnTo>
                  <a:lnTo>
                    <a:pt x="456" y="23"/>
                  </a:lnTo>
                  <a:lnTo>
                    <a:pt x="446" y="18"/>
                  </a:lnTo>
                  <a:lnTo>
                    <a:pt x="440" y="15"/>
                  </a:lnTo>
                  <a:lnTo>
                    <a:pt x="432" y="12"/>
                  </a:lnTo>
                  <a:lnTo>
                    <a:pt x="422" y="10"/>
                  </a:lnTo>
                  <a:lnTo>
                    <a:pt x="412" y="8"/>
                  </a:lnTo>
                  <a:lnTo>
                    <a:pt x="400" y="6"/>
                  </a:lnTo>
                  <a:lnTo>
                    <a:pt x="387" y="4"/>
                  </a:lnTo>
                  <a:lnTo>
                    <a:pt x="372" y="2"/>
                  </a:lnTo>
                  <a:lnTo>
                    <a:pt x="356" y="1"/>
                  </a:lnTo>
                  <a:lnTo>
                    <a:pt x="339" y="0"/>
                  </a:lnTo>
                  <a:lnTo>
                    <a:pt x="319" y="0"/>
                  </a:lnTo>
                  <a:lnTo>
                    <a:pt x="299" y="0"/>
                  </a:lnTo>
                  <a:lnTo>
                    <a:pt x="277" y="2"/>
                  </a:lnTo>
                  <a:lnTo>
                    <a:pt x="253" y="4"/>
                  </a:lnTo>
                  <a:lnTo>
                    <a:pt x="228" y="8"/>
                  </a:lnTo>
                  <a:lnTo>
                    <a:pt x="201" y="12"/>
                  </a:lnTo>
                  <a:lnTo>
                    <a:pt x="174" y="19"/>
                  </a:lnTo>
                  <a:lnTo>
                    <a:pt x="143" y="26"/>
                  </a:lnTo>
                  <a:lnTo>
                    <a:pt x="115" y="35"/>
                  </a:lnTo>
                  <a:lnTo>
                    <a:pt x="87" y="44"/>
                  </a:lnTo>
                  <a:lnTo>
                    <a:pt x="64" y="53"/>
                  </a:lnTo>
                  <a:lnTo>
                    <a:pt x="43" y="61"/>
                  </a:lnTo>
                  <a:lnTo>
                    <a:pt x="27" y="67"/>
                  </a:lnTo>
                  <a:lnTo>
                    <a:pt x="17" y="72"/>
                  </a:lnTo>
                  <a:lnTo>
                    <a:pt x="14" y="74"/>
                  </a:lnTo>
                  <a:lnTo>
                    <a:pt x="14" y="75"/>
                  </a:lnTo>
                  <a:lnTo>
                    <a:pt x="13" y="76"/>
                  </a:lnTo>
                  <a:lnTo>
                    <a:pt x="11" y="78"/>
                  </a:lnTo>
                  <a:lnTo>
                    <a:pt x="9" y="79"/>
                  </a:lnTo>
                  <a:lnTo>
                    <a:pt x="7" y="80"/>
                  </a:lnTo>
                  <a:lnTo>
                    <a:pt x="4" y="81"/>
                  </a:lnTo>
                  <a:lnTo>
                    <a:pt x="1" y="82"/>
                  </a:lnTo>
                  <a:lnTo>
                    <a:pt x="0" y="83"/>
                  </a:lnTo>
                  <a:lnTo>
                    <a:pt x="3" y="84"/>
                  </a:lnTo>
                  <a:lnTo>
                    <a:pt x="4" y="84"/>
                  </a:lnTo>
                  <a:lnTo>
                    <a:pt x="6" y="85"/>
                  </a:lnTo>
                  <a:lnTo>
                    <a:pt x="5" y="86"/>
                  </a:lnTo>
                  <a:lnTo>
                    <a:pt x="14" y="84"/>
                  </a:lnTo>
                  <a:lnTo>
                    <a:pt x="17" y="83"/>
                  </a:lnTo>
                  <a:lnTo>
                    <a:pt x="26" y="81"/>
                  </a:lnTo>
                  <a:lnTo>
                    <a:pt x="39" y="79"/>
                  </a:lnTo>
                  <a:lnTo>
                    <a:pt x="55" y="75"/>
                  </a:lnTo>
                  <a:lnTo>
                    <a:pt x="71" y="72"/>
                  </a:lnTo>
                  <a:lnTo>
                    <a:pt x="85" y="68"/>
                  </a:lnTo>
                  <a:lnTo>
                    <a:pt x="96" y="65"/>
                  </a:lnTo>
                  <a:lnTo>
                    <a:pt x="102" y="64"/>
                  </a:lnTo>
                  <a:lnTo>
                    <a:pt x="111" y="62"/>
                  </a:lnTo>
                  <a:lnTo>
                    <a:pt x="127" y="59"/>
                  </a:lnTo>
                  <a:lnTo>
                    <a:pt x="149" y="54"/>
                  </a:lnTo>
                  <a:lnTo>
                    <a:pt x="175" y="48"/>
                  </a:lnTo>
                  <a:lnTo>
                    <a:pt x="201" y="42"/>
                  </a:lnTo>
                  <a:lnTo>
                    <a:pt x="227" y="37"/>
                  </a:lnTo>
                  <a:lnTo>
                    <a:pt x="248" y="33"/>
                  </a:lnTo>
                  <a:lnTo>
                    <a:pt x="262" y="30"/>
                  </a:lnTo>
                  <a:lnTo>
                    <a:pt x="281" y="28"/>
                  </a:lnTo>
                  <a:lnTo>
                    <a:pt x="301" y="25"/>
                  </a:lnTo>
                  <a:lnTo>
                    <a:pt x="324" y="24"/>
                  </a:lnTo>
                  <a:lnTo>
                    <a:pt x="346" y="23"/>
                  </a:lnTo>
                  <a:lnTo>
                    <a:pt x="368" y="23"/>
                  </a:lnTo>
                  <a:lnTo>
                    <a:pt x="389" y="24"/>
                  </a:lnTo>
                  <a:lnTo>
                    <a:pt x="407" y="26"/>
                  </a:lnTo>
                  <a:lnTo>
                    <a:pt x="422" y="29"/>
                  </a:lnTo>
                  <a:lnTo>
                    <a:pt x="435" y="32"/>
                  </a:lnTo>
                  <a:lnTo>
                    <a:pt x="444" y="36"/>
                  </a:lnTo>
                  <a:lnTo>
                    <a:pt x="452" y="39"/>
                  </a:lnTo>
                  <a:lnTo>
                    <a:pt x="459" y="41"/>
                  </a:lnTo>
                  <a:lnTo>
                    <a:pt x="463" y="43"/>
                  </a:lnTo>
                  <a:lnTo>
                    <a:pt x="467" y="44"/>
                  </a:lnTo>
                  <a:lnTo>
                    <a:pt x="469" y="44"/>
                  </a:lnTo>
                  <a:lnTo>
                    <a:pt x="470" y="42"/>
                  </a:lnTo>
                  <a:lnTo>
                    <a:pt x="471" y="39"/>
                  </a:lnTo>
                  <a:lnTo>
                    <a:pt x="470" y="37"/>
                  </a:lnTo>
                  <a:lnTo>
                    <a:pt x="469" y="37"/>
                  </a:lnTo>
                  <a:lnTo>
                    <a:pt x="470" y="38"/>
                  </a:lnTo>
                  <a:lnTo>
                    <a:pt x="471" y="38"/>
                  </a:lnTo>
                  <a:lnTo>
                    <a:pt x="472" y="39"/>
                  </a:lnTo>
                  <a:lnTo>
                    <a:pt x="474" y="37"/>
                  </a:lnTo>
                  <a:close/>
                </a:path>
              </a:pathLst>
            </a:custGeom>
            <a:solidFill>
              <a:srgbClr val="000000"/>
            </a:solidFill>
            <a:ln w="9525">
              <a:noFill/>
              <a:round/>
              <a:headEnd/>
              <a:tailEnd/>
            </a:ln>
          </p:spPr>
          <p:txBody>
            <a:bodyPr/>
            <a:lstStyle/>
            <a:p>
              <a:endParaRPr lang="ar-SA"/>
            </a:p>
          </p:txBody>
        </p:sp>
        <p:sp>
          <p:nvSpPr>
            <p:cNvPr id="58" name="Freeform 118"/>
            <p:cNvSpPr>
              <a:spLocks/>
            </p:cNvSpPr>
            <p:nvPr/>
          </p:nvSpPr>
          <p:spPr bwMode="auto">
            <a:xfrm>
              <a:off x="2576" y="1642"/>
              <a:ext cx="694" cy="720"/>
            </a:xfrm>
            <a:custGeom>
              <a:avLst/>
              <a:gdLst>
                <a:gd name="T0" fmla="*/ 157 w 694"/>
                <a:gd name="T1" fmla="*/ 0 h 720"/>
                <a:gd name="T2" fmla="*/ 0 w 694"/>
                <a:gd name="T3" fmla="*/ 660 h 720"/>
                <a:gd name="T4" fmla="*/ 1 w 694"/>
                <a:gd name="T5" fmla="*/ 660 h 720"/>
                <a:gd name="T6" fmla="*/ 4 w 694"/>
                <a:gd name="T7" fmla="*/ 660 h 720"/>
                <a:gd name="T8" fmla="*/ 8 w 694"/>
                <a:gd name="T9" fmla="*/ 659 h 720"/>
                <a:gd name="T10" fmla="*/ 15 w 694"/>
                <a:gd name="T11" fmla="*/ 659 h 720"/>
                <a:gd name="T12" fmla="*/ 23 w 694"/>
                <a:gd name="T13" fmla="*/ 658 h 720"/>
                <a:gd name="T14" fmla="*/ 32 w 694"/>
                <a:gd name="T15" fmla="*/ 658 h 720"/>
                <a:gd name="T16" fmla="*/ 43 w 694"/>
                <a:gd name="T17" fmla="*/ 657 h 720"/>
                <a:gd name="T18" fmla="*/ 56 w 694"/>
                <a:gd name="T19" fmla="*/ 656 h 720"/>
                <a:gd name="T20" fmla="*/ 71 w 694"/>
                <a:gd name="T21" fmla="*/ 656 h 720"/>
                <a:gd name="T22" fmla="*/ 86 w 694"/>
                <a:gd name="T23" fmla="*/ 655 h 720"/>
                <a:gd name="T24" fmla="*/ 102 w 694"/>
                <a:gd name="T25" fmla="*/ 655 h 720"/>
                <a:gd name="T26" fmla="*/ 121 w 694"/>
                <a:gd name="T27" fmla="*/ 655 h 720"/>
                <a:gd name="T28" fmla="*/ 141 w 694"/>
                <a:gd name="T29" fmla="*/ 655 h 720"/>
                <a:gd name="T30" fmla="*/ 161 w 694"/>
                <a:gd name="T31" fmla="*/ 655 h 720"/>
                <a:gd name="T32" fmla="*/ 184 w 694"/>
                <a:gd name="T33" fmla="*/ 655 h 720"/>
                <a:gd name="T34" fmla="*/ 207 w 694"/>
                <a:gd name="T35" fmla="*/ 655 h 720"/>
                <a:gd name="T36" fmla="*/ 231 w 694"/>
                <a:gd name="T37" fmla="*/ 656 h 720"/>
                <a:gd name="T38" fmla="*/ 256 w 694"/>
                <a:gd name="T39" fmla="*/ 657 h 720"/>
                <a:gd name="T40" fmla="*/ 283 w 694"/>
                <a:gd name="T41" fmla="*/ 659 h 720"/>
                <a:gd name="T42" fmla="*/ 310 w 694"/>
                <a:gd name="T43" fmla="*/ 660 h 720"/>
                <a:gd name="T44" fmla="*/ 338 w 694"/>
                <a:gd name="T45" fmla="*/ 662 h 720"/>
                <a:gd name="T46" fmla="*/ 367 w 694"/>
                <a:gd name="T47" fmla="*/ 665 h 720"/>
                <a:gd name="T48" fmla="*/ 397 w 694"/>
                <a:gd name="T49" fmla="*/ 668 h 720"/>
                <a:gd name="T50" fmla="*/ 427 w 694"/>
                <a:gd name="T51" fmla="*/ 671 h 720"/>
                <a:gd name="T52" fmla="*/ 459 w 694"/>
                <a:gd name="T53" fmla="*/ 675 h 720"/>
                <a:gd name="T54" fmla="*/ 492 w 694"/>
                <a:gd name="T55" fmla="*/ 680 h 720"/>
                <a:gd name="T56" fmla="*/ 524 w 694"/>
                <a:gd name="T57" fmla="*/ 685 h 720"/>
                <a:gd name="T58" fmla="*/ 557 w 694"/>
                <a:gd name="T59" fmla="*/ 691 h 720"/>
                <a:gd name="T60" fmla="*/ 590 w 694"/>
                <a:gd name="T61" fmla="*/ 698 h 720"/>
                <a:gd name="T62" fmla="*/ 625 w 694"/>
                <a:gd name="T63" fmla="*/ 704 h 720"/>
                <a:gd name="T64" fmla="*/ 660 w 694"/>
                <a:gd name="T65" fmla="*/ 712 h 720"/>
                <a:gd name="T66" fmla="*/ 694 w 694"/>
                <a:gd name="T67" fmla="*/ 720 h 720"/>
                <a:gd name="T68" fmla="*/ 690 w 694"/>
                <a:gd name="T69" fmla="*/ 719 h 720"/>
                <a:gd name="T70" fmla="*/ 678 w 694"/>
                <a:gd name="T71" fmla="*/ 714 h 720"/>
                <a:gd name="T72" fmla="*/ 659 w 694"/>
                <a:gd name="T73" fmla="*/ 708 h 720"/>
                <a:gd name="T74" fmla="*/ 633 w 694"/>
                <a:gd name="T75" fmla="*/ 700 h 720"/>
                <a:gd name="T76" fmla="*/ 602 w 694"/>
                <a:gd name="T77" fmla="*/ 691 h 720"/>
                <a:gd name="T78" fmla="*/ 565 w 694"/>
                <a:gd name="T79" fmla="*/ 679 h 720"/>
                <a:gd name="T80" fmla="*/ 523 w 694"/>
                <a:gd name="T81" fmla="*/ 669 h 720"/>
                <a:gd name="T82" fmla="*/ 477 w 694"/>
                <a:gd name="T83" fmla="*/ 658 h 720"/>
                <a:gd name="T84" fmla="*/ 428 w 694"/>
                <a:gd name="T85" fmla="*/ 648 h 720"/>
                <a:gd name="T86" fmla="*/ 377 w 694"/>
                <a:gd name="T87" fmla="*/ 638 h 720"/>
                <a:gd name="T88" fmla="*/ 323 w 694"/>
                <a:gd name="T89" fmla="*/ 629 h 720"/>
                <a:gd name="T90" fmla="*/ 268 w 694"/>
                <a:gd name="T91" fmla="*/ 623 h 720"/>
                <a:gd name="T92" fmla="*/ 213 w 694"/>
                <a:gd name="T93" fmla="*/ 619 h 720"/>
                <a:gd name="T94" fmla="*/ 157 w 694"/>
                <a:gd name="T95" fmla="*/ 618 h 720"/>
                <a:gd name="T96" fmla="*/ 102 w 694"/>
                <a:gd name="T97" fmla="*/ 620 h 720"/>
                <a:gd name="T98" fmla="*/ 48 w 694"/>
                <a:gd name="T99" fmla="*/ 625 h 720"/>
                <a:gd name="T100" fmla="*/ 50 w 694"/>
                <a:gd name="T101" fmla="*/ 612 h 720"/>
                <a:gd name="T102" fmla="*/ 56 w 694"/>
                <a:gd name="T103" fmla="*/ 575 h 720"/>
                <a:gd name="T104" fmla="*/ 66 w 694"/>
                <a:gd name="T105" fmla="*/ 517 h 720"/>
                <a:gd name="T106" fmla="*/ 79 w 694"/>
                <a:gd name="T107" fmla="*/ 441 h 720"/>
                <a:gd name="T108" fmla="*/ 94 w 694"/>
                <a:gd name="T109" fmla="*/ 347 h 720"/>
                <a:gd name="T110" fmla="*/ 112 w 694"/>
                <a:gd name="T111" fmla="*/ 241 h 720"/>
                <a:gd name="T112" fmla="*/ 134 w 694"/>
                <a:gd name="T113" fmla="*/ 125 h 720"/>
                <a:gd name="T114" fmla="*/ 157 w 694"/>
                <a:gd name="T115" fmla="*/ 0 h 72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694"/>
                <a:gd name="T175" fmla="*/ 0 h 720"/>
                <a:gd name="T176" fmla="*/ 694 w 694"/>
                <a:gd name="T177" fmla="*/ 720 h 72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694" h="720">
                  <a:moveTo>
                    <a:pt x="157" y="0"/>
                  </a:moveTo>
                  <a:lnTo>
                    <a:pt x="0" y="660"/>
                  </a:lnTo>
                  <a:lnTo>
                    <a:pt x="1" y="660"/>
                  </a:lnTo>
                  <a:lnTo>
                    <a:pt x="4" y="660"/>
                  </a:lnTo>
                  <a:lnTo>
                    <a:pt x="8" y="659"/>
                  </a:lnTo>
                  <a:lnTo>
                    <a:pt x="15" y="659"/>
                  </a:lnTo>
                  <a:lnTo>
                    <a:pt x="23" y="658"/>
                  </a:lnTo>
                  <a:lnTo>
                    <a:pt x="32" y="658"/>
                  </a:lnTo>
                  <a:lnTo>
                    <a:pt x="43" y="657"/>
                  </a:lnTo>
                  <a:lnTo>
                    <a:pt x="56" y="656"/>
                  </a:lnTo>
                  <a:lnTo>
                    <a:pt x="71" y="656"/>
                  </a:lnTo>
                  <a:lnTo>
                    <a:pt x="86" y="655"/>
                  </a:lnTo>
                  <a:lnTo>
                    <a:pt x="102" y="655"/>
                  </a:lnTo>
                  <a:lnTo>
                    <a:pt x="121" y="655"/>
                  </a:lnTo>
                  <a:lnTo>
                    <a:pt x="141" y="655"/>
                  </a:lnTo>
                  <a:lnTo>
                    <a:pt x="161" y="655"/>
                  </a:lnTo>
                  <a:lnTo>
                    <a:pt x="184" y="655"/>
                  </a:lnTo>
                  <a:lnTo>
                    <a:pt x="207" y="655"/>
                  </a:lnTo>
                  <a:lnTo>
                    <a:pt x="231" y="656"/>
                  </a:lnTo>
                  <a:lnTo>
                    <a:pt x="256" y="657"/>
                  </a:lnTo>
                  <a:lnTo>
                    <a:pt x="283" y="659"/>
                  </a:lnTo>
                  <a:lnTo>
                    <a:pt x="310" y="660"/>
                  </a:lnTo>
                  <a:lnTo>
                    <a:pt x="338" y="662"/>
                  </a:lnTo>
                  <a:lnTo>
                    <a:pt x="367" y="665"/>
                  </a:lnTo>
                  <a:lnTo>
                    <a:pt x="397" y="668"/>
                  </a:lnTo>
                  <a:lnTo>
                    <a:pt x="427" y="671"/>
                  </a:lnTo>
                  <a:lnTo>
                    <a:pt x="459" y="675"/>
                  </a:lnTo>
                  <a:lnTo>
                    <a:pt x="492" y="680"/>
                  </a:lnTo>
                  <a:lnTo>
                    <a:pt x="524" y="685"/>
                  </a:lnTo>
                  <a:lnTo>
                    <a:pt x="557" y="691"/>
                  </a:lnTo>
                  <a:lnTo>
                    <a:pt x="590" y="698"/>
                  </a:lnTo>
                  <a:lnTo>
                    <a:pt x="625" y="704"/>
                  </a:lnTo>
                  <a:lnTo>
                    <a:pt x="660" y="712"/>
                  </a:lnTo>
                  <a:lnTo>
                    <a:pt x="694" y="720"/>
                  </a:lnTo>
                  <a:lnTo>
                    <a:pt x="690" y="719"/>
                  </a:lnTo>
                  <a:lnTo>
                    <a:pt x="678" y="714"/>
                  </a:lnTo>
                  <a:lnTo>
                    <a:pt x="659" y="708"/>
                  </a:lnTo>
                  <a:lnTo>
                    <a:pt x="633" y="700"/>
                  </a:lnTo>
                  <a:lnTo>
                    <a:pt x="602" y="691"/>
                  </a:lnTo>
                  <a:lnTo>
                    <a:pt x="565" y="679"/>
                  </a:lnTo>
                  <a:lnTo>
                    <a:pt x="523" y="669"/>
                  </a:lnTo>
                  <a:lnTo>
                    <a:pt x="477" y="658"/>
                  </a:lnTo>
                  <a:lnTo>
                    <a:pt x="428" y="648"/>
                  </a:lnTo>
                  <a:lnTo>
                    <a:pt x="377" y="638"/>
                  </a:lnTo>
                  <a:lnTo>
                    <a:pt x="323" y="629"/>
                  </a:lnTo>
                  <a:lnTo>
                    <a:pt x="268" y="623"/>
                  </a:lnTo>
                  <a:lnTo>
                    <a:pt x="213" y="619"/>
                  </a:lnTo>
                  <a:lnTo>
                    <a:pt x="157" y="618"/>
                  </a:lnTo>
                  <a:lnTo>
                    <a:pt x="102" y="620"/>
                  </a:lnTo>
                  <a:lnTo>
                    <a:pt x="48" y="625"/>
                  </a:lnTo>
                  <a:lnTo>
                    <a:pt x="50" y="612"/>
                  </a:lnTo>
                  <a:lnTo>
                    <a:pt x="56" y="575"/>
                  </a:lnTo>
                  <a:lnTo>
                    <a:pt x="66" y="517"/>
                  </a:lnTo>
                  <a:lnTo>
                    <a:pt x="79" y="441"/>
                  </a:lnTo>
                  <a:lnTo>
                    <a:pt x="94" y="347"/>
                  </a:lnTo>
                  <a:lnTo>
                    <a:pt x="112" y="241"/>
                  </a:lnTo>
                  <a:lnTo>
                    <a:pt x="134" y="125"/>
                  </a:lnTo>
                  <a:lnTo>
                    <a:pt x="157" y="0"/>
                  </a:lnTo>
                  <a:close/>
                </a:path>
              </a:pathLst>
            </a:custGeom>
            <a:solidFill>
              <a:srgbClr val="000000"/>
            </a:solidFill>
            <a:ln w="9525">
              <a:noFill/>
              <a:round/>
              <a:headEnd/>
              <a:tailEnd/>
            </a:ln>
          </p:spPr>
          <p:txBody>
            <a:bodyPr/>
            <a:lstStyle/>
            <a:p>
              <a:endParaRPr lang="ar-SA"/>
            </a:p>
          </p:txBody>
        </p:sp>
        <p:sp>
          <p:nvSpPr>
            <p:cNvPr id="59" name="Freeform 119"/>
            <p:cNvSpPr>
              <a:spLocks/>
            </p:cNvSpPr>
            <p:nvPr/>
          </p:nvSpPr>
          <p:spPr bwMode="auto">
            <a:xfrm>
              <a:off x="3112" y="1340"/>
              <a:ext cx="302" cy="483"/>
            </a:xfrm>
            <a:custGeom>
              <a:avLst/>
              <a:gdLst>
                <a:gd name="T0" fmla="*/ 288 w 302"/>
                <a:gd name="T1" fmla="*/ 14 h 483"/>
                <a:gd name="T2" fmla="*/ 290 w 302"/>
                <a:gd name="T3" fmla="*/ 52 h 483"/>
                <a:gd name="T4" fmla="*/ 289 w 302"/>
                <a:gd name="T5" fmla="*/ 70 h 483"/>
                <a:gd name="T6" fmla="*/ 289 w 302"/>
                <a:gd name="T7" fmla="*/ 96 h 483"/>
                <a:gd name="T8" fmla="*/ 288 w 302"/>
                <a:gd name="T9" fmla="*/ 118 h 483"/>
                <a:gd name="T10" fmla="*/ 281 w 302"/>
                <a:gd name="T11" fmla="*/ 191 h 483"/>
                <a:gd name="T12" fmla="*/ 276 w 302"/>
                <a:gd name="T13" fmla="*/ 215 h 483"/>
                <a:gd name="T14" fmla="*/ 269 w 302"/>
                <a:gd name="T15" fmla="*/ 233 h 483"/>
                <a:gd name="T16" fmla="*/ 259 w 302"/>
                <a:gd name="T17" fmla="*/ 265 h 483"/>
                <a:gd name="T18" fmla="*/ 241 w 302"/>
                <a:gd name="T19" fmla="*/ 305 h 483"/>
                <a:gd name="T20" fmla="*/ 214 w 302"/>
                <a:gd name="T21" fmla="*/ 347 h 483"/>
                <a:gd name="T22" fmla="*/ 178 w 302"/>
                <a:gd name="T23" fmla="*/ 390 h 483"/>
                <a:gd name="T24" fmla="*/ 130 w 302"/>
                <a:gd name="T25" fmla="*/ 428 h 483"/>
                <a:gd name="T26" fmla="*/ 68 w 302"/>
                <a:gd name="T27" fmla="*/ 458 h 483"/>
                <a:gd name="T28" fmla="*/ 25 w 302"/>
                <a:gd name="T29" fmla="*/ 470 h 483"/>
                <a:gd name="T30" fmla="*/ 14 w 302"/>
                <a:gd name="T31" fmla="*/ 473 h 483"/>
                <a:gd name="T32" fmla="*/ 5 w 302"/>
                <a:gd name="T33" fmla="*/ 475 h 483"/>
                <a:gd name="T34" fmla="*/ 0 w 302"/>
                <a:gd name="T35" fmla="*/ 477 h 483"/>
                <a:gd name="T36" fmla="*/ 0 w 302"/>
                <a:gd name="T37" fmla="*/ 480 h 483"/>
                <a:gd name="T38" fmla="*/ 0 w 302"/>
                <a:gd name="T39" fmla="*/ 482 h 483"/>
                <a:gd name="T40" fmla="*/ 2 w 302"/>
                <a:gd name="T41" fmla="*/ 483 h 483"/>
                <a:gd name="T42" fmla="*/ 14 w 302"/>
                <a:gd name="T43" fmla="*/ 483 h 483"/>
                <a:gd name="T44" fmla="*/ 31 w 302"/>
                <a:gd name="T45" fmla="*/ 482 h 483"/>
                <a:gd name="T46" fmla="*/ 46 w 302"/>
                <a:gd name="T47" fmla="*/ 479 h 483"/>
                <a:gd name="T48" fmla="*/ 61 w 302"/>
                <a:gd name="T49" fmla="*/ 474 h 483"/>
                <a:gd name="T50" fmla="*/ 96 w 302"/>
                <a:gd name="T51" fmla="*/ 460 h 483"/>
                <a:gd name="T52" fmla="*/ 145 w 302"/>
                <a:gd name="T53" fmla="*/ 434 h 483"/>
                <a:gd name="T54" fmla="*/ 194 w 302"/>
                <a:gd name="T55" fmla="*/ 397 h 483"/>
                <a:gd name="T56" fmla="*/ 233 w 302"/>
                <a:gd name="T57" fmla="*/ 349 h 483"/>
                <a:gd name="T58" fmla="*/ 267 w 302"/>
                <a:gd name="T59" fmla="*/ 289 h 483"/>
                <a:gd name="T60" fmla="*/ 294 w 302"/>
                <a:gd name="T61" fmla="*/ 207 h 483"/>
                <a:gd name="T62" fmla="*/ 302 w 302"/>
                <a:gd name="T63" fmla="*/ 93 h 483"/>
                <a:gd name="T64" fmla="*/ 296 w 302"/>
                <a:gd name="T65" fmla="*/ 19 h 483"/>
                <a:gd name="T66" fmla="*/ 292 w 302"/>
                <a:gd name="T67" fmla="*/ 7 h 483"/>
                <a:gd name="T68" fmla="*/ 291 w 302"/>
                <a:gd name="T69" fmla="*/ 0 h 483"/>
                <a:gd name="T70" fmla="*/ 291 w 302"/>
                <a:gd name="T71" fmla="*/ 1 h 483"/>
                <a:gd name="T72" fmla="*/ 289 w 302"/>
                <a:gd name="T73" fmla="*/ 7 h 483"/>
                <a:gd name="T74" fmla="*/ 290 w 302"/>
                <a:gd name="T75" fmla="*/ 3 h 483"/>
                <a:gd name="T76" fmla="*/ 288 w 302"/>
                <a:gd name="T77" fmla="*/ 4 h 48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02"/>
                <a:gd name="T118" fmla="*/ 0 h 483"/>
                <a:gd name="T119" fmla="*/ 302 w 302"/>
                <a:gd name="T120" fmla="*/ 483 h 48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02" h="483">
                  <a:moveTo>
                    <a:pt x="287" y="6"/>
                  </a:moveTo>
                  <a:lnTo>
                    <a:pt x="288" y="14"/>
                  </a:lnTo>
                  <a:lnTo>
                    <a:pt x="289" y="33"/>
                  </a:lnTo>
                  <a:lnTo>
                    <a:pt x="290" y="52"/>
                  </a:lnTo>
                  <a:lnTo>
                    <a:pt x="290" y="62"/>
                  </a:lnTo>
                  <a:lnTo>
                    <a:pt x="289" y="70"/>
                  </a:lnTo>
                  <a:lnTo>
                    <a:pt x="289" y="84"/>
                  </a:lnTo>
                  <a:lnTo>
                    <a:pt x="289" y="96"/>
                  </a:lnTo>
                  <a:lnTo>
                    <a:pt x="289" y="102"/>
                  </a:lnTo>
                  <a:lnTo>
                    <a:pt x="288" y="118"/>
                  </a:lnTo>
                  <a:lnTo>
                    <a:pt x="285" y="154"/>
                  </a:lnTo>
                  <a:lnTo>
                    <a:pt x="281" y="191"/>
                  </a:lnTo>
                  <a:lnTo>
                    <a:pt x="277" y="211"/>
                  </a:lnTo>
                  <a:lnTo>
                    <a:pt x="276" y="215"/>
                  </a:lnTo>
                  <a:lnTo>
                    <a:pt x="274" y="222"/>
                  </a:lnTo>
                  <a:lnTo>
                    <a:pt x="269" y="233"/>
                  </a:lnTo>
                  <a:lnTo>
                    <a:pt x="265" y="249"/>
                  </a:lnTo>
                  <a:lnTo>
                    <a:pt x="259" y="265"/>
                  </a:lnTo>
                  <a:lnTo>
                    <a:pt x="251" y="284"/>
                  </a:lnTo>
                  <a:lnTo>
                    <a:pt x="241" y="305"/>
                  </a:lnTo>
                  <a:lnTo>
                    <a:pt x="229" y="325"/>
                  </a:lnTo>
                  <a:lnTo>
                    <a:pt x="214" y="347"/>
                  </a:lnTo>
                  <a:lnTo>
                    <a:pt x="197" y="369"/>
                  </a:lnTo>
                  <a:lnTo>
                    <a:pt x="178" y="390"/>
                  </a:lnTo>
                  <a:lnTo>
                    <a:pt x="155" y="410"/>
                  </a:lnTo>
                  <a:lnTo>
                    <a:pt x="130" y="428"/>
                  </a:lnTo>
                  <a:lnTo>
                    <a:pt x="100" y="444"/>
                  </a:lnTo>
                  <a:lnTo>
                    <a:pt x="68" y="458"/>
                  </a:lnTo>
                  <a:lnTo>
                    <a:pt x="32" y="468"/>
                  </a:lnTo>
                  <a:lnTo>
                    <a:pt x="25" y="470"/>
                  </a:lnTo>
                  <a:lnTo>
                    <a:pt x="19" y="471"/>
                  </a:lnTo>
                  <a:lnTo>
                    <a:pt x="14" y="473"/>
                  </a:lnTo>
                  <a:lnTo>
                    <a:pt x="9" y="474"/>
                  </a:lnTo>
                  <a:lnTo>
                    <a:pt x="5" y="475"/>
                  </a:lnTo>
                  <a:lnTo>
                    <a:pt x="2" y="477"/>
                  </a:lnTo>
                  <a:lnTo>
                    <a:pt x="0" y="477"/>
                  </a:lnTo>
                  <a:lnTo>
                    <a:pt x="0" y="478"/>
                  </a:lnTo>
                  <a:lnTo>
                    <a:pt x="0" y="480"/>
                  </a:lnTo>
                  <a:lnTo>
                    <a:pt x="0" y="481"/>
                  </a:lnTo>
                  <a:lnTo>
                    <a:pt x="0" y="482"/>
                  </a:lnTo>
                  <a:lnTo>
                    <a:pt x="0" y="483"/>
                  </a:lnTo>
                  <a:lnTo>
                    <a:pt x="2" y="483"/>
                  </a:lnTo>
                  <a:lnTo>
                    <a:pt x="7" y="483"/>
                  </a:lnTo>
                  <a:lnTo>
                    <a:pt x="14" y="483"/>
                  </a:lnTo>
                  <a:lnTo>
                    <a:pt x="22" y="482"/>
                  </a:lnTo>
                  <a:lnTo>
                    <a:pt x="31" y="482"/>
                  </a:lnTo>
                  <a:lnTo>
                    <a:pt x="39" y="480"/>
                  </a:lnTo>
                  <a:lnTo>
                    <a:pt x="46" y="479"/>
                  </a:lnTo>
                  <a:lnTo>
                    <a:pt x="52" y="477"/>
                  </a:lnTo>
                  <a:lnTo>
                    <a:pt x="61" y="474"/>
                  </a:lnTo>
                  <a:lnTo>
                    <a:pt x="76" y="468"/>
                  </a:lnTo>
                  <a:lnTo>
                    <a:pt x="96" y="460"/>
                  </a:lnTo>
                  <a:lnTo>
                    <a:pt x="120" y="447"/>
                  </a:lnTo>
                  <a:lnTo>
                    <a:pt x="145" y="434"/>
                  </a:lnTo>
                  <a:lnTo>
                    <a:pt x="171" y="417"/>
                  </a:lnTo>
                  <a:lnTo>
                    <a:pt x="194" y="397"/>
                  </a:lnTo>
                  <a:lnTo>
                    <a:pt x="214" y="375"/>
                  </a:lnTo>
                  <a:lnTo>
                    <a:pt x="233" y="349"/>
                  </a:lnTo>
                  <a:lnTo>
                    <a:pt x="250" y="321"/>
                  </a:lnTo>
                  <a:lnTo>
                    <a:pt x="267" y="289"/>
                  </a:lnTo>
                  <a:lnTo>
                    <a:pt x="283" y="251"/>
                  </a:lnTo>
                  <a:lnTo>
                    <a:pt x="294" y="207"/>
                  </a:lnTo>
                  <a:lnTo>
                    <a:pt x="301" y="154"/>
                  </a:lnTo>
                  <a:lnTo>
                    <a:pt x="302" y="93"/>
                  </a:lnTo>
                  <a:lnTo>
                    <a:pt x="297" y="21"/>
                  </a:lnTo>
                  <a:lnTo>
                    <a:pt x="296" y="19"/>
                  </a:lnTo>
                  <a:lnTo>
                    <a:pt x="294" y="13"/>
                  </a:lnTo>
                  <a:lnTo>
                    <a:pt x="292" y="7"/>
                  </a:lnTo>
                  <a:lnTo>
                    <a:pt x="291" y="2"/>
                  </a:lnTo>
                  <a:lnTo>
                    <a:pt x="291" y="0"/>
                  </a:lnTo>
                  <a:lnTo>
                    <a:pt x="291" y="1"/>
                  </a:lnTo>
                  <a:lnTo>
                    <a:pt x="289" y="7"/>
                  </a:lnTo>
                  <a:lnTo>
                    <a:pt x="289" y="6"/>
                  </a:lnTo>
                  <a:lnTo>
                    <a:pt x="290" y="3"/>
                  </a:lnTo>
                  <a:lnTo>
                    <a:pt x="289" y="2"/>
                  </a:lnTo>
                  <a:lnTo>
                    <a:pt x="288" y="4"/>
                  </a:lnTo>
                  <a:lnTo>
                    <a:pt x="287" y="6"/>
                  </a:lnTo>
                  <a:close/>
                </a:path>
              </a:pathLst>
            </a:custGeom>
            <a:solidFill>
              <a:srgbClr val="000000"/>
            </a:solidFill>
            <a:ln w="9525">
              <a:noFill/>
              <a:round/>
              <a:headEnd/>
              <a:tailEnd/>
            </a:ln>
          </p:spPr>
          <p:txBody>
            <a:bodyPr/>
            <a:lstStyle/>
            <a:p>
              <a:endParaRPr lang="ar-SA"/>
            </a:p>
          </p:txBody>
        </p:sp>
        <p:sp>
          <p:nvSpPr>
            <p:cNvPr id="60" name="Freeform 120"/>
            <p:cNvSpPr>
              <a:spLocks/>
            </p:cNvSpPr>
            <p:nvPr/>
          </p:nvSpPr>
          <p:spPr bwMode="auto">
            <a:xfrm>
              <a:off x="3123" y="2352"/>
              <a:ext cx="40" cy="488"/>
            </a:xfrm>
            <a:custGeom>
              <a:avLst/>
              <a:gdLst>
                <a:gd name="T0" fmla="*/ 17 w 40"/>
                <a:gd name="T1" fmla="*/ 0 h 488"/>
                <a:gd name="T2" fmla="*/ 15 w 40"/>
                <a:gd name="T3" fmla="*/ 57 h 488"/>
                <a:gd name="T4" fmla="*/ 9 w 40"/>
                <a:gd name="T5" fmla="*/ 193 h 488"/>
                <a:gd name="T6" fmla="*/ 4 w 40"/>
                <a:gd name="T7" fmla="*/ 356 h 488"/>
                <a:gd name="T8" fmla="*/ 0 w 40"/>
                <a:gd name="T9" fmla="*/ 488 h 488"/>
                <a:gd name="T10" fmla="*/ 22 w 40"/>
                <a:gd name="T11" fmla="*/ 488 h 488"/>
                <a:gd name="T12" fmla="*/ 23 w 40"/>
                <a:gd name="T13" fmla="*/ 478 h 488"/>
                <a:gd name="T14" fmla="*/ 23 w 40"/>
                <a:gd name="T15" fmla="*/ 470 h 488"/>
                <a:gd name="T16" fmla="*/ 23 w 40"/>
                <a:gd name="T17" fmla="*/ 463 h 488"/>
                <a:gd name="T18" fmla="*/ 24 w 40"/>
                <a:gd name="T19" fmla="*/ 457 h 488"/>
                <a:gd name="T20" fmla="*/ 26 w 40"/>
                <a:gd name="T21" fmla="*/ 431 h 488"/>
                <a:gd name="T22" fmla="*/ 30 w 40"/>
                <a:gd name="T23" fmla="*/ 377 h 488"/>
                <a:gd name="T24" fmla="*/ 35 w 40"/>
                <a:gd name="T25" fmla="*/ 306 h 488"/>
                <a:gd name="T26" fmla="*/ 39 w 40"/>
                <a:gd name="T27" fmla="*/ 225 h 488"/>
                <a:gd name="T28" fmla="*/ 40 w 40"/>
                <a:gd name="T29" fmla="*/ 146 h 488"/>
                <a:gd name="T30" fmla="*/ 38 w 40"/>
                <a:gd name="T31" fmla="*/ 75 h 488"/>
                <a:gd name="T32" fmla="*/ 31 w 40"/>
                <a:gd name="T33" fmla="*/ 23 h 488"/>
                <a:gd name="T34" fmla="*/ 17 w 40"/>
                <a:gd name="T35" fmla="*/ 0 h 48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0"/>
                <a:gd name="T55" fmla="*/ 0 h 488"/>
                <a:gd name="T56" fmla="*/ 40 w 40"/>
                <a:gd name="T57" fmla="*/ 488 h 48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0" h="488">
                  <a:moveTo>
                    <a:pt x="17" y="0"/>
                  </a:moveTo>
                  <a:lnTo>
                    <a:pt x="15" y="57"/>
                  </a:lnTo>
                  <a:lnTo>
                    <a:pt x="9" y="193"/>
                  </a:lnTo>
                  <a:lnTo>
                    <a:pt x="4" y="356"/>
                  </a:lnTo>
                  <a:lnTo>
                    <a:pt x="0" y="488"/>
                  </a:lnTo>
                  <a:lnTo>
                    <a:pt x="22" y="488"/>
                  </a:lnTo>
                  <a:lnTo>
                    <a:pt x="23" y="478"/>
                  </a:lnTo>
                  <a:lnTo>
                    <a:pt x="23" y="470"/>
                  </a:lnTo>
                  <a:lnTo>
                    <a:pt x="23" y="463"/>
                  </a:lnTo>
                  <a:lnTo>
                    <a:pt x="24" y="457"/>
                  </a:lnTo>
                  <a:lnTo>
                    <a:pt x="26" y="431"/>
                  </a:lnTo>
                  <a:lnTo>
                    <a:pt x="30" y="377"/>
                  </a:lnTo>
                  <a:lnTo>
                    <a:pt x="35" y="306"/>
                  </a:lnTo>
                  <a:lnTo>
                    <a:pt x="39" y="225"/>
                  </a:lnTo>
                  <a:lnTo>
                    <a:pt x="40" y="146"/>
                  </a:lnTo>
                  <a:lnTo>
                    <a:pt x="38" y="75"/>
                  </a:lnTo>
                  <a:lnTo>
                    <a:pt x="31" y="23"/>
                  </a:lnTo>
                  <a:lnTo>
                    <a:pt x="17" y="0"/>
                  </a:lnTo>
                  <a:close/>
                </a:path>
              </a:pathLst>
            </a:custGeom>
            <a:solidFill>
              <a:srgbClr val="000000"/>
            </a:solidFill>
            <a:ln w="9525">
              <a:noFill/>
              <a:round/>
              <a:headEnd/>
              <a:tailEnd/>
            </a:ln>
          </p:spPr>
          <p:txBody>
            <a:bodyPr/>
            <a:lstStyle/>
            <a:p>
              <a:endParaRPr lang="ar-SA"/>
            </a:p>
          </p:txBody>
        </p:sp>
        <p:sp>
          <p:nvSpPr>
            <p:cNvPr id="61" name="Freeform 121"/>
            <p:cNvSpPr>
              <a:spLocks/>
            </p:cNvSpPr>
            <p:nvPr/>
          </p:nvSpPr>
          <p:spPr bwMode="auto">
            <a:xfrm>
              <a:off x="2824" y="2518"/>
              <a:ext cx="106" cy="322"/>
            </a:xfrm>
            <a:custGeom>
              <a:avLst/>
              <a:gdLst>
                <a:gd name="T0" fmla="*/ 106 w 106"/>
                <a:gd name="T1" fmla="*/ 322 h 322"/>
                <a:gd name="T2" fmla="*/ 99 w 106"/>
                <a:gd name="T3" fmla="*/ 254 h 322"/>
                <a:gd name="T4" fmla="*/ 91 w 106"/>
                <a:gd name="T5" fmla="*/ 193 h 322"/>
                <a:gd name="T6" fmla="*/ 85 w 106"/>
                <a:gd name="T7" fmla="*/ 149 h 322"/>
                <a:gd name="T8" fmla="*/ 83 w 106"/>
                <a:gd name="T9" fmla="*/ 132 h 322"/>
                <a:gd name="T10" fmla="*/ 2 w 106"/>
                <a:gd name="T11" fmla="*/ 0 h 322"/>
                <a:gd name="T12" fmla="*/ 3 w 106"/>
                <a:gd name="T13" fmla="*/ 30 h 322"/>
                <a:gd name="T14" fmla="*/ 4 w 106"/>
                <a:gd name="T15" fmla="*/ 105 h 322"/>
                <a:gd name="T16" fmla="*/ 4 w 106"/>
                <a:gd name="T17" fmla="*/ 209 h 322"/>
                <a:gd name="T18" fmla="*/ 0 w 106"/>
                <a:gd name="T19" fmla="*/ 322 h 322"/>
                <a:gd name="T20" fmla="*/ 106 w 106"/>
                <a:gd name="T21" fmla="*/ 322 h 3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6"/>
                <a:gd name="T34" fmla="*/ 0 h 322"/>
                <a:gd name="T35" fmla="*/ 106 w 106"/>
                <a:gd name="T36" fmla="*/ 322 h 32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6" h="322">
                  <a:moveTo>
                    <a:pt x="106" y="322"/>
                  </a:moveTo>
                  <a:lnTo>
                    <a:pt x="99" y="254"/>
                  </a:lnTo>
                  <a:lnTo>
                    <a:pt x="91" y="193"/>
                  </a:lnTo>
                  <a:lnTo>
                    <a:pt x="85" y="149"/>
                  </a:lnTo>
                  <a:lnTo>
                    <a:pt x="83" y="132"/>
                  </a:lnTo>
                  <a:lnTo>
                    <a:pt x="2" y="0"/>
                  </a:lnTo>
                  <a:lnTo>
                    <a:pt x="3" y="30"/>
                  </a:lnTo>
                  <a:lnTo>
                    <a:pt x="4" y="105"/>
                  </a:lnTo>
                  <a:lnTo>
                    <a:pt x="4" y="209"/>
                  </a:lnTo>
                  <a:lnTo>
                    <a:pt x="0" y="322"/>
                  </a:lnTo>
                  <a:lnTo>
                    <a:pt x="106" y="322"/>
                  </a:lnTo>
                  <a:close/>
                </a:path>
              </a:pathLst>
            </a:custGeom>
            <a:solidFill>
              <a:schemeClr val="folHlink"/>
            </a:solidFill>
            <a:ln w="9525">
              <a:noFill/>
              <a:round/>
              <a:headEnd/>
              <a:tailEnd/>
            </a:ln>
          </p:spPr>
          <p:txBody>
            <a:bodyPr/>
            <a:lstStyle/>
            <a:p>
              <a:endParaRPr lang="ar-SA"/>
            </a:p>
          </p:txBody>
        </p:sp>
        <p:sp>
          <p:nvSpPr>
            <p:cNvPr id="62" name="Freeform 122"/>
            <p:cNvSpPr>
              <a:spLocks/>
            </p:cNvSpPr>
            <p:nvPr/>
          </p:nvSpPr>
          <p:spPr bwMode="auto">
            <a:xfrm>
              <a:off x="2597" y="2330"/>
              <a:ext cx="32" cy="510"/>
            </a:xfrm>
            <a:custGeom>
              <a:avLst/>
              <a:gdLst>
                <a:gd name="T0" fmla="*/ 16 w 32"/>
                <a:gd name="T1" fmla="*/ 0 h 510"/>
                <a:gd name="T2" fmla="*/ 13 w 32"/>
                <a:gd name="T3" fmla="*/ 65 h 510"/>
                <a:gd name="T4" fmla="*/ 8 w 32"/>
                <a:gd name="T5" fmla="*/ 213 h 510"/>
                <a:gd name="T6" fmla="*/ 2 w 32"/>
                <a:gd name="T7" fmla="*/ 383 h 510"/>
                <a:gd name="T8" fmla="*/ 0 w 32"/>
                <a:gd name="T9" fmla="*/ 510 h 510"/>
                <a:gd name="T10" fmla="*/ 20 w 32"/>
                <a:gd name="T11" fmla="*/ 510 h 510"/>
                <a:gd name="T12" fmla="*/ 21 w 32"/>
                <a:gd name="T13" fmla="*/ 494 h 510"/>
                <a:gd name="T14" fmla="*/ 22 w 32"/>
                <a:gd name="T15" fmla="*/ 479 h 510"/>
                <a:gd name="T16" fmla="*/ 22 w 32"/>
                <a:gd name="T17" fmla="*/ 467 h 510"/>
                <a:gd name="T18" fmla="*/ 23 w 32"/>
                <a:gd name="T19" fmla="*/ 458 h 510"/>
                <a:gd name="T20" fmla="*/ 25 w 32"/>
                <a:gd name="T21" fmla="*/ 432 h 510"/>
                <a:gd name="T22" fmla="*/ 27 w 32"/>
                <a:gd name="T23" fmla="*/ 379 h 510"/>
                <a:gd name="T24" fmla="*/ 30 w 32"/>
                <a:gd name="T25" fmla="*/ 307 h 510"/>
                <a:gd name="T26" fmla="*/ 32 w 32"/>
                <a:gd name="T27" fmla="*/ 227 h 510"/>
                <a:gd name="T28" fmla="*/ 32 w 32"/>
                <a:gd name="T29" fmla="*/ 146 h 510"/>
                <a:gd name="T30" fmla="*/ 30 w 32"/>
                <a:gd name="T31" fmla="*/ 76 h 510"/>
                <a:gd name="T32" fmla="*/ 25 w 32"/>
                <a:gd name="T33" fmla="*/ 24 h 510"/>
                <a:gd name="T34" fmla="*/ 16 w 32"/>
                <a:gd name="T35" fmla="*/ 0 h 51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2"/>
                <a:gd name="T55" fmla="*/ 0 h 510"/>
                <a:gd name="T56" fmla="*/ 32 w 32"/>
                <a:gd name="T57" fmla="*/ 510 h 51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2" h="510">
                  <a:moveTo>
                    <a:pt x="16" y="0"/>
                  </a:moveTo>
                  <a:lnTo>
                    <a:pt x="13" y="65"/>
                  </a:lnTo>
                  <a:lnTo>
                    <a:pt x="8" y="213"/>
                  </a:lnTo>
                  <a:lnTo>
                    <a:pt x="2" y="383"/>
                  </a:lnTo>
                  <a:lnTo>
                    <a:pt x="0" y="510"/>
                  </a:lnTo>
                  <a:lnTo>
                    <a:pt x="20" y="510"/>
                  </a:lnTo>
                  <a:lnTo>
                    <a:pt x="21" y="494"/>
                  </a:lnTo>
                  <a:lnTo>
                    <a:pt x="22" y="479"/>
                  </a:lnTo>
                  <a:lnTo>
                    <a:pt x="22" y="467"/>
                  </a:lnTo>
                  <a:lnTo>
                    <a:pt x="23" y="458"/>
                  </a:lnTo>
                  <a:lnTo>
                    <a:pt x="25" y="432"/>
                  </a:lnTo>
                  <a:lnTo>
                    <a:pt x="27" y="379"/>
                  </a:lnTo>
                  <a:lnTo>
                    <a:pt x="30" y="307"/>
                  </a:lnTo>
                  <a:lnTo>
                    <a:pt x="32" y="227"/>
                  </a:lnTo>
                  <a:lnTo>
                    <a:pt x="32" y="146"/>
                  </a:lnTo>
                  <a:lnTo>
                    <a:pt x="30" y="76"/>
                  </a:lnTo>
                  <a:lnTo>
                    <a:pt x="25" y="24"/>
                  </a:lnTo>
                  <a:lnTo>
                    <a:pt x="16" y="0"/>
                  </a:lnTo>
                  <a:close/>
                </a:path>
              </a:pathLst>
            </a:custGeom>
            <a:solidFill>
              <a:srgbClr val="000000"/>
            </a:solidFill>
            <a:ln w="9525">
              <a:noFill/>
              <a:round/>
              <a:headEnd/>
              <a:tailEnd/>
            </a:ln>
          </p:spPr>
          <p:txBody>
            <a:bodyPr/>
            <a:lstStyle/>
            <a:p>
              <a:endParaRPr lang="ar-SA"/>
            </a:p>
          </p:txBody>
        </p:sp>
        <p:sp>
          <p:nvSpPr>
            <p:cNvPr id="63" name="Freeform 123"/>
            <p:cNvSpPr>
              <a:spLocks/>
            </p:cNvSpPr>
            <p:nvPr/>
          </p:nvSpPr>
          <p:spPr bwMode="auto">
            <a:xfrm>
              <a:off x="2887" y="1544"/>
              <a:ext cx="67" cy="100"/>
            </a:xfrm>
            <a:custGeom>
              <a:avLst/>
              <a:gdLst>
                <a:gd name="T0" fmla="*/ 0 w 67"/>
                <a:gd name="T1" fmla="*/ 0 h 100"/>
                <a:gd name="T2" fmla="*/ 1 w 67"/>
                <a:gd name="T3" fmla="*/ 4 h 100"/>
                <a:gd name="T4" fmla="*/ 3 w 67"/>
                <a:gd name="T5" fmla="*/ 14 h 100"/>
                <a:gd name="T6" fmla="*/ 6 w 67"/>
                <a:gd name="T7" fmla="*/ 29 h 100"/>
                <a:gd name="T8" fmla="*/ 10 w 67"/>
                <a:gd name="T9" fmla="*/ 47 h 100"/>
                <a:gd name="T10" fmla="*/ 16 w 67"/>
                <a:gd name="T11" fmla="*/ 64 h 100"/>
                <a:gd name="T12" fmla="*/ 23 w 67"/>
                <a:gd name="T13" fmla="*/ 80 h 100"/>
                <a:gd name="T14" fmla="*/ 31 w 67"/>
                <a:gd name="T15" fmla="*/ 93 h 100"/>
                <a:gd name="T16" fmla="*/ 40 w 67"/>
                <a:gd name="T17" fmla="*/ 100 h 100"/>
                <a:gd name="T18" fmla="*/ 41 w 67"/>
                <a:gd name="T19" fmla="*/ 98 h 100"/>
                <a:gd name="T20" fmla="*/ 45 w 67"/>
                <a:gd name="T21" fmla="*/ 94 h 100"/>
                <a:gd name="T22" fmla="*/ 49 w 67"/>
                <a:gd name="T23" fmla="*/ 86 h 100"/>
                <a:gd name="T24" fmla="*/ 55 w 67"/>
                <a:gd name="T25" fmla="*/ 77 h 100"/>
                <a:gd name="T26" fmla="*/ 60 w 67"/>
                <a:gd name="T27" fmla="*/ 67 h 100"/>
                <a:gd name="T28" fmla="*/ 64 w 67"/>
                <a:gd name="T29" fmla="*/ 55 h 100"/>
                <a:gd name="T30" fmla="*/ 67 w 67"/>
                <a:gd name="T31" fmla="*/ 42 h 100"/>
                <a:gd name="T32" fmla="*/ 67 w 67"/>
                <a:gd name="T33" fmla="*/ 27 h 100"/>
                <a:gd name="T34" fmla="*/ 66 w 67"/>
                <a:gd name="T35" fmla="*/ 32 h 100"/>
                <a:gd name="T36" fmla="*/ 64 w 67"/>
                <a:gd name="T37" fmla="*/ 44 h 100"/>
                <a:gd name="T38" fmla="*/ 57 w 67"/>
                <a:gd name="T39" fmla="*/ 58 h 100"/>
                <a:gd name="T40" fmla="*/ 45 w 67"/>
                <a:gd name="T41" fmla="*/ 69 h 100"/>
                <a:gd name="T42" fmla="*/ 43 w 67"/>
                <a:gd name="T43" fmla="*/ 67 h 100"/>
                <a:gd name="T44" fmla="*/ 39 w 67"/>
                <a:gd name="T45" fmla="*/ 63 h 100"/>
                <a:gd name="T46" fmla="*/ 32 w 67"/>
                <a:gd name="T47" fmla="*/ 55 h 100"/>
                <a:gd name="T48" fmla="*/ 25 w 67"/>
                <a:gd name="T49" fmla="*/ 46 h 100"/>
                <a:gd name="T50" fmla="*/ 16 w 67"/>
                <a:gd name="T51" fmla="*/ 35 h 100"/>
                <a:gd name="T52" fmla="*/ 9 w 67"/>
                <a:gd name="T53" fmla="*/ 23 h 100"/>
                <a:gd name="T54" fmla="*/ 3 w 67"/>
                <a:gd name="T55" fmla="*/ 12 h 100"/>
                <a:gd name="T56" fmla="*/ 0 w 67"/>
                <a:gd name="T57" fmla="*/ 0 h 10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7"/>
                <a:gd name="T88" fmla="*/ 0 h 100"/>
                <a:gd name="T89" fmla="*/ 67 w 67"/>
                <a:gd name="T90" fmla="*/ 100 h 10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7" h="100">
                  <a:moveTo>
                    <a:pt x="0" y="0"/>
                  </a:moveTo>
                  <a:lnTo>
                    <a:pt x="1" y="4"/>
                  </a:lnTo>
                  <a:lnTo>
                    <a:pt x="3" y="14"/>
                  </a:lnTo>
                  <a:lnTo>
                    <a:pt x="6" y="29"/>
                  </a:lnTo>
                  <a:lnTo>
                    <a:pt x="10" y="47"/>
                  </a:lnTo>
                  <a:lnTo>
                    <a:pt x="16" y="64"/>
                  </a:lnTo>
                  <a:lnTo>
                    <a:pt x="23" y="80"/>
                  </a:lnTo>
                  <a:lnTo>
                    <a:pt x="31" y="93"/>
                  </a:lnTo>
                  <a:lnTo>
                    <a:pt x="40" y="100"/>
                  </a:lnTo>
                  <a:lnTo>
                    <a:pt x="41" y="98"/>
                  </a:lnTo>
                  <a:lnTo>
                    <a:pt x="45" y="94"/>
                  </a:lnTo>
                  <a:lnTo>
                    <a:pt x="49" y="86"/>
                  </a:lnTo>
                  <a:lnTo>
                    <a:pt x="55" y="77"/>
                  </a:lnTo>
                  <a:lnTo>
                    <a:pt x="60" y="67"/>
                  </a:lnTo>
                  <a:lnTo>
                    <a:pt x="64" y="55"/>
                  </a:lnTo>
                  <a:lnTo>
                    <a:pt x="67" y="42"/>
                  </a:lnTo>
                  <a:lnTo>
                    <a:pt x="67" y="27"/>
                  </a:lnTo>
                  <a:lnTo>
                    <a:pt x="66" y="32"/>
                  </a:lnTo>
                  <a:lnTo>
                    <a:pt x="64" y="44"/>
                  </a:lnTo>
                  <a:lnTo>
                    <a:pt x="57" y="58"/>
                  </a:lnTo>
                  <a:lnTo>
                    <a:pt x="45" y="69"/>
                  </a:lnTo>
                  <a:lnTo>
                    <a:pt x="43" y="67"/>
                  </a:lnTo>
                  <a:lnTo>
                    <a:pt x="39" y="63"/>
                  </a:lnTo>
                  <a:lnTo>
                    <a:pt x="32" y="55"/>
                  </a:lnTo>
                  <a:lnTo>
                    <a:pt x="25" y="46"/>
                  </a:lnTo>
                  <a:lnTo>
                    <a:pt x="16" y="35"/>
                  </a:lnTo>
                  <a:lnTo>
                    <a:pt x="9" y="23"/>
                  </a:lnTo>
                  <a:lnTo>
                    <a:pt x="3" y="12"/>
                  </a:lnTo>
                  <a:lnTo>
                    <a:pt x="0" y="0"/>
                  </a:lnTo>
                  <a:close/>
                </a:path>
              </a:pathLst>
            </a:custGeom>
            <a:solidFill>
              <a:srgbClr val="000000"/>
            </a:solidFill>
            <a:ln w="9525">
              <a:noFill/>
              <a:round/>
              <a:headEnd/>
              <a:tailEnd/>
            </a:ln>
          </p:spPr>
          <p:txBody>
            <a:bodyPr/>
            <a:lstStyle/>
            <a:p>
              <a:endParaRPr lang="ar-SA"/>
            </a:p>
          </p:txBody>
        </p:sp>
        <p:sp>
          <p:nvSpPr>
            <p:cNvPr id="64" name="Freeform 124"/>
            <p:cNvSpPr>
              <a:spLocks/>
            </p:cNvSpPr>
            <p:nvPr/>
          </p:nvSpPr>
          <p:spPr bwMode="auto">
            <a:xfrm>
              <a:off x="2869" y="1671"/>
              <a:ext cx="76" cy="414"/>
            </a:xfrm>
            <a:custGeom>
              <a:avLst/>
              <a:gdLst>
                <a:gd name="T0" fmla="*/ 56 w 76"/>
                <a:gd name="T1" fmla="*/ 0 h 414"/>
                <a:gd name="T2" fmla="*/ 54 w 76"/>
                <a:gd name="T3" fmla="*/ 4 h 414"/>
                <a:gd name="T4" fmla="*/ 48 w 76"/>
                <a:gd name="T5" fmla="*/ 16 h 414"/>
                <a:gd name="T6" fmla="*/ 39 w 76"/>
                <a:gd name="T7" fmla="*/ 34 h 414"/>
                <a:gd name="T8" fmla="*/ 29 w 76"/>
                <a:gd name="T9" fmla="*/ 54 h 414"/>
                <a:gd name="T10" fmla="*/ 19 w 76"/>
                <a:gd name="T11" fmla="*/ 76 h 414"/>
                <a:gd name="T12" fmla="*/ 10 w 76"/>
                <a:gd name="T13" fmla="*/ 96 h 414"/>
                <a:gd name="T14" fmla="*/ 3 w 76"/>
                <a:gd name="T15" fmla="*/ 112 h 414"/>
                <a:gd name="T16" fmla="*/ 0 w 76"/>
                <a:gd name="T17" fmla="*/ 122 h 414"/>
                <a:gd name="T18" fmla="*/ 1 w 76"/>
                <a:gd name="T19" fmla="*/ 139 h 414"/>
                <a:gd name="T20" fmla="*/ 7 w 76"/>
                <a:gd name="T21" fmla="*/ 170 h 414"/>
                <a:gd name="T22" fmla="*/ 15 w 76"/>
                <a:gd name="T23" fmla="*/ 213 h 414"/>
                <a:gd name="T24" fmla="*/ 26 w 76"/>
                <a:gd name="T25" fmla="*/ 261 h 414"/>
                <a:gd name="T26" fmla="*/ 39 w 76"/>
                <a:gd name="T27" fmla="*/ 310 h 414"/>
                <a:gd name="T28" fmla="*/ 52 w 76"/>
                <a:gd name="T29" fmla="*/ 356 h 414"/>
                <a:gd name="T30" fmla="*/ 64 w 76"/>
                <a:gd name="T31" fmla="*/ 391 h 414"/>
                <a:gd name="T32" fmla="*/ 76 w 76"/>
                <a:gd name="T33" fmla="*/ 414 h 414"/>
                <a:gd name="T34" fmla="*/ 73 w 76"/>
                <a:gd name="T35" fmla="*/ 404 h 414"/>
                <a:gd name="T36" fmla="*/ 67 w 76"/>
                <a:gd name="T37" fmla="*/ 377 h 414"/>
                <a:gd name="T38" fmla="*/ 58 w 76"/>
                <a:gd name="T39" fmla="*/ 337 h 414"/>
                <a:gd name="T40" fmla="*/ 48 w 76"/>
                <a:gd name="T41" fmla="*/ 291 h 414"/>
                <a:gd name="T42" fmla="*/ 39 w 76"/>
                <a:gd name="T43" fmla="*/ 241 h 414"/>
                <a:gd name="T44" fmla="*/ 31 w 76"/>
                <a:gd name="T45" fmla="*/ 194 h 414"/>
                <a:gd name="T46" fmla="*/ 28 w 76"/>
                <a:gd name="T47" fmla="*/ 152 h 414"/>
                <a:gd name="T48" fmla="*/ 30 w 76"/>
                <a:gd name="T49" fmla="*/ 122 h 414"/>
                <a:gd name="T50" fmla="*/ 40 w 76"/>
                <a:gd name="T51" fmla="*/ 78 h 414"/>
                <a:gd name="T52" fmla="*/ 48 w 76"/>
                <a:gd name="T53" fmla="*/ 39 h 414"/>
                <a:gd name="T54" fmla="*/ 54 w 76"/>
                <a:gd name="T55" fmla="*/ 10 h 414"/>
                <a:gd name="T56" fmla="*/ 56 w 76"/>
                <a:gd name="T57" fmla="*/ 0 h 41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6"/>
                <a:gd name="T88" fmla="*/ 0 h 414"/>
                <a:gd name="T89" fmla="*/ 76 w 76"/>
                <a:gd name="T90" fmla="*/ 414 h 41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6" h="414">
                  <a:moveTo>
                    <a:pt x="56" y="0"/>
                  </a:moveTo>
                  <a:lnTo>
                    <a:pt x="54" y="4"/>
                  </a:lnTo>
                  <a:lnTo>
                    <a:pt x="48" y="16"/>
                  </a:lnTo>
                  <a:lnTo>
                    <a:pt x="39" y="34"/>
                  </a:lnTo>
                  <a:lnTo>
                    <a:pt x="29" y="54"/>
                  </a:lnTo>
                  <a:lnTo>
                    <a:pt x="19" y="76"/>
                  </a:lnTo>
                  <a:lnTo>
                    <a:pt x="10" y="96"/>
                  </a:lnTo>
                  <a:lnTo>
                    <a:pt x="3" y="112"/>
                  </a:lnTo>
                  <a:lnTo>
                    <a:pt x="0" y="122"/>
                  </a:lnTo>
                  <a:lnTo>
                    <a:pt x="1" y="139"/>
                  </a:lnTo>
                  <a:lnTo>
                    <a:pt x="7" y="170"/>
                  </a:lnTo>
                  <a:lnTo>
                    <a:pt x="15" y="213"/>
                  </a:lnTo>
                  <a:lnTo>
                    <a:pt x="26" y="261"/>
                  </a:lnTo>
                  <a:lnTo>
                    <a:pt x="39" y="310"/>
                  </a:lnTo>
                  <a:lnTo>
                    <a:pt x="52" y="356"/>
                  </a:lnTo>
                  <a:lnTo>
                    <a:pt x="64" y="391"/>
                  </a:lnTo>
                  <a:lnTo>
                    <a:pt x="76" y="414"/>
                  </a:lnTo>
                  <a:lnTo>
                    <a:pt x="73" y="404"/>
                  </a:lnTo>
                  <a:lnTo>
                    <a:pt x="67" y="377"/>
                  </a:lnTo>
                  <a:lnTo>
                    <a:pt x="58" y="337"/>
                  </a:lnTo>
                  <a:lnTo>
                    <a:pt x="48" y="291"/>
                  </a:lnTo>
                  <a:lnTo>
                    <a:pt x="39" y="241"/>
                  </a:lnTo>
                  <a:lnTo>
                    <a:pt x="31" y="194"/>
                  </a:lnTo>
                  <a:lnTo>
                    <a:pt x="28" y="152"/>
                  </a:lnTo>
                  <a:lnTo>
                    <a:pt x="30" y="122"/>
                  </a:lnTo>
                  <a:lnTo>
                    <a:pt x="40" y="78"/>
                  </a:lnTo>
                  <a:lnTo>
                    <a:pt x="48" y="39"/>
                  </a:lnTo>
                  <a:lnTo>
                    <a:pt x="54" y="10"/>
                  </a:lnTo>
                  <a:lnTo>
                    <a:pt x="56" y="0"/>
                  </a:lnTo>
                  <a:close/>
                </a:path>
              </a:pathLst>
            </a:custGeom>
            <a:solidFill>
              <a:srgbClr val="000000"/>
            </a:solidFill>
            <a:ln w="9525">
              <a:noFill/>
              <a:round/>
              <a:headEnd/>
              <a:tailEnd/>
            </a:ln>
          </p:spPr>
          <p:txBody>
            <a:bodyPr/>
            <a:lstStyle/>
            <a:p>
              <a:endParaRPr lang="ar-SA"/>
            </a:p>
          </p:txBody>
        </p:sp>
        <p:sp>
          <p:nvSpPr>
            <p:cNvPr id="65" name="Freeform 125"/>
            <p:cNvSpPr>
              <a:spLocks/>
            </p:cNvSpPr>
            <p:nvPr/>
          </p:nvSpPr>
          <p:spPr bwMode="auto">
            <a:xfrm>
              <a:off x="2938" y="1680"/>
              <a:ext cx="55" cy="343"/>
            </a:xfrm>
            <a:custGeom>
              <a:avLst/>
              <a:gdLst>
                <a:gd name="T0" fmla="*/ 0 w 55"/>
                <a:gd name="T1" fmla="*/ 0 h 343"/>
                <a:gd name="T2" fmla="*/ 2 w 55"/>
                <a:gd name="T3" fmla="*/ 6 h 343"/>
                <a:gd name="T4" fmla="*/ 9 w 55"/>
                <a:gd name="T5" fmla="*/ 21 h 343"/>
                <a:gd name="T6" fmla="*/ 18 w 55"/>
                <a:gd name="T7" fmla="*/ 42 h 343"/>
                <a:gd name="T8" fmla="*/ 29 w 55"/>
                <a:gd name="T9" fmla="*/ 68 h 343"/>
                <a:gd name="T10" fmla="*/ 39 w 55"/>
                <a:gd name="T11" fmla="*/ 94 h 343"/>
                <a:gd name="T12" fmla="*/ 47 w 55"/>
                <a:gd name="T13" fmla="*/ 120 h 343"/>
                <a:gd name="T14" fmla="*/ 53 w 55"/>
                <a:gd name="T15" fmla="*/ 140 h 343"/>
                <a:gd name="T16" fmla="*/ 55 w 55"/>
                <a:gd name="T17" fmla="*/ 153 h 343"/>
                <a:gd name="T18" fmla="*/ 54 w 55"/>
                <a:gd name="T19" fmla="*/ 166 h 343"/>
                <a:gd name="T20" fmla="*/ 51 w 55"/>
                <a:gd name="T21" fmla="*/ 188 h 343"/>
                <a:gd name="T22" fmla="*/ 49 w 55"/>
                <a:gd name="T23" fmla="*/ 214 h 343"/>
                <a:gd name="T24" fmla="*/ 45 w 55"/>
                <a:gd name="T25" fmla="*/ 243 h 343"/>
                <a:gd name="T26" fmla="*/ 40 w 55"/>
                <a:gd name="T27" fmla="*/ 273 h 343"/>
                <a:gd name="T28" fmla="*/ 35 w 55"/>
                <a:gd name="T29" fmla="*/ 302 h 343"/>
                <a:gd name="T30" fmla="*/ 29 w 55"/>
                <a:gd name="T31" fmla="*/ 325 h 343"/>
                <a:gd name="T32" fmla="*/ 22 w 55"/>
                <a:gd name="T33" fmla="*/ 343 h 343"/>
                <a:gd name="T34" fmla="*/ 23 w 55"/>
                <a:gd name="T35" fmla="*/ 314 h 343"/>
                <a:gd name="T36" fmla="*/ 26 w 55"/>
                <a:gd name="T37" fmla="*/ 250 h 343"/>
                <a:gd name="T38" fmla="*/ 28 w 55"/>
                <a:gd name="T39" fmla="*/ 183 h 343"/>
                <a:gd name="T40" fmla="*/ 29 w 55"/>
                <a:gd name="T41" fmla="*/ 144 h 343"/>
                <a:gd name="T42" fmla="*/ 25 w 55"/>
                <a:gd name="T43" fmla="*/ 113 h 343"/>
                <a:gd name="T44" fmla="*/ 14 w 55"/>
                <a:gd name="T45" fmla="*/ 66 h 343"/>
                <a:gd name="T46" fmla="*/ 4 w 55"/>
                <a:gd name="T47" fmla="*/ 20 h 343"/>
                <a:gd name="T48" fmla="*/ 0 w 55"/>
                <a:gd name="T49" fmla="*/ 0 h 34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5"/>
                <a:gd name="T76" fmla="*/ 0 h 343"/>
                <a:gd name="T77" fmla="*/ 55 w 55"/>
                <a:gd name="T78" fmla="*/ 343 h 34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5" h="343">
                  <a:moveTo>
                    <a:pt x="0" y="0"/>
                  </a:moveTo>
                  <a:lnTo>
                    <a:pt x="2" y="6"/>
                  </a:lnTo>
                  <a:lnTo>
                    <a:pt x="9" y="21"/>
                  </a:lnTo>
                  <a:lnTo>
                    <a:pt x="18" y="42"/>
                  </a:lnTo>
                  <a:lnTo>
                    <a:pt x="29" y="68"/>
                  </a:lnTo>
                  <a:lnTo>
                    <a:pt x="39" y="94"/>
                  </a:lnTo>
                  <a:lnTo>
                    <a:pt x="47" y="120"/>
                  </a:lnTo>
                  <a:lnTo>
                    <a:pt x="53" y="140"/>
                  </a:lnTo>
                  <a:lnTo>
                    <a:pt x="55" y="153"/>
                  </a:lnTo>
                  <a:lnTo>
                    <a:pt x="54" y="166"/>
                  </a:lnTo>
                  <a:lnTo>
                    <a:pt x="51" y="188"/>
                  </a:lnTo>
                  <a:lnTo>
                    <a:pt x="49" y="214"/>
                  </a:lnTo>
                  <a:lnTo>
                    <a:pt x="45" y="243"/>
                  </a:lnTo>
                  <a:lnTo>
                    <a:pt x="40" y="273"/>
                  </a:lnTo>
                  <a:lnTo>
                    <a:pt x="35" y="302"/>
                  </a:lnTo>
                  <a:lnTo>
                    <a:pt x="29" y="325"/>
                  </a:lnTo>
                  <a:lnTo>
                    <a:pt x="22" y="343"/>
                  </a:lnTo>
                  <a:lnTo>
                    <a:pt x="23" y="314"/>
                  </a:lnTo>
                  <a:lnTo>
                    <a:pt x="26" y="250"/>
                  </a:lnTo>
                  <a:lnTo>
                    <a:pt x="28" y="183"/>
                  </a:lnTo>
                  <a:lnTo>
                    <a:pt x="29" y="144"/>
                  </a:lnTo>
                  <a:lnTo>
                    <a:pt x="25" y="113"/>
                  </a:lnTo>
                  <a:lnTo>
                    <a:pt x="14" y="66"/>
                  </a:lnTo>
                  <a:lnTo>
                    <a:pt x="4" y="20"/>
                  </a:lnTo>
                  <a:lnTo>
                    <a:pt x="0" y="0"/>
                  </a:lnTo>
                  <a:close/>
                </a:path>
              </a:pathLst>
            </a:custGeom>
            <a:solidFill>
              <a:srgbClr val="000000"/>
            </a:solidFill>
            <a:ln w="9525">
              <a:noFill/>
              <a:round/>
              <a:headEnd/>
              <a:tailEnd/>
            </a:ln>
          </p:spPr>
          <p:txBody>
            <a:bodyPr/>
            <a:lstStyle/>
            <a:p>
              <a:endParaRPr lang="ar-SA"/>
            </a:p>
          </p:txBody>
        </p:sp>
        <p:sp>
          <p:nvSpPr>
            <p:cNvPr id="66" name="Freeform 126"/>
            <p:cNvSpPr>
              <a:spLocks/>
            </p:cNvSpPr>
            <p:nvPr/>
          </p:nvSpPr>
          <p:spPr bwMode="auto">
            <a:xfrm>
              <a:off x="2827" y="2666"/>
              <a:ext cx="32" cy="174"/>
            </a:xfrm>
            <a:custGeom>
              <a:avLst/>
              <a:gdLst>
                <a:gd name="T0" fmla="*/ 32 w 32"/>
                <a:gd name="T1" fmla="*/ 174 h 174"/>
                <a:gd name="T2" fmla="*/ 30 w 32"/>
                <a:gd name="T3" fmla="*/ 117 h 174"/>
                <a:gd name="T4" fmla="*/ 28 w 32"/>
                <a:gd name="T5" fmla="*/ 62 h 174"/>
                <a:gd name="T6" fmla="*/ 24 w 32"/>
                <a:gd name="T7" fmla="*/ 19 h 174"/>
                <a:gd name="T8" fmla="*/ 19 w 32"/>
                <a:gd name="T9" fmla="*/ 0 h 174"/>
                <a:gd name="T10" fmla="*/ 16 w 32"/>
                <a:gd name="T11" fmla="*/ 3 h 174"/>
                <a:gd name="T12" fmla="*/ 11 w 32"/>
                <a:gd name="T13" fmla="*/ 11 h 174"/>
                <a:gd name="T14" fmla="*/ 4 w 32"/>
                <a:gd name="T15" fmla="*/ 21 h 174"/>
                <a:gd name="T16" fmla="*/ 0 w 32"/>
                <a:gd name="T17" fmla="*/ 29 h 174"/>
                <a:gd name="T18" fmla="*/ 1 w 32"/>
                <a:gd name="T19" fmla="*/ 44 h 174"/>
                <a:gd name="T20" fmla="*/ 4 w 32"/>
                <a:gd name="T21" fmla="*/ 76 h 174"/>
                <a:gd name="T22" fmla="*/ 7 w 32"/>
                <a:gd name="T23" fmla="*/ 121 h 174"/>
                <a:gd name="T24" fmla="*/ 8 w 32"/>
                <a:gd name="T25" fmla="*/ 174 h 174"/>
                <a:gd name="T26" fmla="*/ 32 w 32"/>
                <a:gd name="T27" fmla="*/ 174 h 1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2"/>
                <a:gd name="T43" fmla="*/ 0 h 174"/>
                <a:gd name="T44" fmla="*/ 32 w 32"/>
                <a:gd name="T45" fmla="*/ 174 h 17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2" h="174">
                  <a:moveTo>
                    <a:pt x="32" y="174"/>
                  </a:moveTo>
                  <a:lnTo>
                    <a:pt x="30" y="117"/>
                  </a:lnTo>
                  <a:lnTo>
                    <a:pt x="28" y="62"/>
                  </a:lnTo>
                  <a:lnTo>
                    <a:pt x="24" y="19"/>
                  </a:lnTo>
                  <a:lnTo>
                    <a:pt x="19" y="0"/>
                  </a:lnTo>
                  <a:lnTo>
                    <a:pt x="16" y="3"/>
                  </a:lnTo>
                  <a:lnTo>
                    <a:pt x="11" y="11"/>
                  </a:lnTo>
                  <a:lnTo>
                    <a:pt x="4" y="21"/>
                  </a:lnTo>
                  <a:lnTo>
                    <a:pt x="0" y="29"/>
                  </a:lnTo>
                  <a:lnTo>
                    <a:pt x="1" y="44"/>
                  </a:lnTo>
                  <a:lnTo>
                    <a:pt x="4" y="76"/>
                  </a:lnTo>
                  <a:lnTo>
                    <a:pt x="7" y="121"/>
                  </a:lnTo>
                  <a:lnTo>
                    <a:pt x="8" y="174"/>
                  </a:lnTo>
                  <a:lnTo>
                    <a:pt x="32" y="174"/>
                  </a:lnTo>
                  <a:close/>
                </a:path>
              </a:pathLst>
            </a:custGeom>
            <a:solidFill>
              <a:srgbClr val="000000"/>
            </a:solidFill>
            <a:ln w="9525">
              <a:noFill/>
              <a:round/>
              <a:headEnd/>
              <a:tailEnd/>
            </a:ln>
          </p:spPr>
          <p:txBody>
            <a:bodyPr/>
            <a:lstStyle/>
            <a:p>
              <a:endParaRPr lang="ar-SA"/>
            </a:p>
          </p:txBody>
        </p:sp>
        <p:sp>
          <p:nvSpPr>
            <p:cNvPr id="67" name="Freeform 127"/>
            <p:cNvSpPr>
              <a:spLocks/>
            </p:cNvSpPr>
            <p:nvPr/>
          </p:nvSpPr>
          <p:spPr bwMode="auto">
            <a:xfrm>
              <a:off x="3640" y="1006"/>
              <a:ext cx="312" cy="549"/>
            </a:xfrm>
            <a:custGeom>
              <a:avLst/>
              <a:gdLst>
                <a:gd name="T0" fmla="*/ 312 w 312"/>
                <a:gd name="T1" fmla="*/ 30 h 549"/>
                <a:gd name="T2" fmla="*/ 310 w 312"/>
                <a:gd name="T3" fmla="*/ 29 h 549"/>
                <a:gd name="T4" fmla="*/ 306 w 312"/>
                <a:gd name="T5" fmla="*/ 26 h 549"/>
                <a:gd name="T6" fmla="*/ 299 w 312"/>
                <a:gd name="T7" fmla="*/ 23 h 549"/>
                <a:gd name="T8" fmla="*/ 289 w 312"/>
                <a:gd name="T9" fmla="*/ 18 h 549"/>
                <a:gd name="T10" fmla="*/ 276 w 312"/>
                <a:gd name="T11" fmla="*/ 13 h 549"/>
                <a:gd name="T12" fmla="*/ 262 w 312"/>
                <a:gd name="T13" fmla="*/ 9 h 549"/>
                <a:gd name="T14" fmla="*/ 246 w 312"/>
                <a:gd name="T15" fmla="*/ 5 h 549"/>
                <a:gd name="T16" fmla="*/ 229 w 312"/>
                <a:gd name="T17" fmla="*/ 2 h 549"/>
                <a:gd name="T18" fmla="*/ 210 w 312"/>
                <a:gd name="T19" fmla="*/ 0 h 549"/>
                <a:gd name="T20" fmla="*/ 190 w 312"/>
                <a:gd name="T21" fmla="*/ 0 h 549"/>
                <a:gd name="T22" fmla="*/ 169 w 312"/>
                <a:gd name="T23" fmla="*/ 3 h 549"/>
                <a:gd name="T24" fmla="*/ 149 w 312"/>
                <a:gd name="T25" fmla="*/ 8 h 549"/>
                <a:gd name="T26" fmla="*/ 129 w 312"/>
                <a:gd name="T27" fmla="*/ 17 h 549"/>
                <a:gd name="T28" fmla="*/ 107 w 312"/>
                <a:gd name="T29" fmla="*/ 30 h 549"/>
                <a:gd name="T30" fmla="*/ 87 w 312"/>
                <a:gd name="T31" fmla="*/ 47 h 549"/>
                <a:gd name="T32" fmla="*/ 68 w 312"/>
                <a:gd name="T33" fmla="*/ 68 h 549"/>
                <a:gd name="T34" fmla="*/ 27 w 312"/>
                <a:gd name="T35" fmla="*/ 138 h 549"/>
                <a:gd name="T36" fmla="*/ 6 w 312"/>
                <a:gd name="T37" fmla="*/ 214 h 549"/>
                <a:gd name="T38" fmla="*/ 0 w 312"/>
                <a:gd name="T39" fmla="*/ 291 h 549"/>
                <a:gd name="T40" fmla="*/ 4 w 312"/>
                <a:gd name="T41" fmla="*/ 366 h 549"/>
                <a:gd name="T42" fmla="*/ 13 w 312"/>
                <a:gd name="T43" fmla="*/ 433 h 549"/>
                <a:gd name="T44" fmla="*/ 19 w 312"/>
                <a:gd name="T45" fmla="*/ 489 h 549"/>
                <a:gd name="T46" fmla="*/ 18 w 312"/>
                <a:gd name="T47" fmla="*/ 529 h 549"/>
                <a:gd name="T48" fmla="*/ 3 w 312"/>
                <a:gd name="T49" fmla="*/ 549 h 549"/>
                <a:gd name="T50" fmla="*/ 5 w 312"/>
                <a:gd name="T51" fmla="*/ 549 h 549"/>
                <a:gd name="T52" fmla="*/ 11 w 312"/>
                <a:gd name="T53" fmla="*/ 546 h 549"/>
                <a:gd name="T54" fmla="*/ 20 w 312"/>
                <a:gd name="T55" fmla="*/ 541 h 549"/>
                <a:gd name="T56" fmla="*/ 29 w 312"/>
                <a:gd name="T57" fmla="*/ 532 h 549"/>
                <a:gd name="T58" fmla="*/ 37 w 312"/>
                <a:gd name="T59" fmla="*/ 516 h 549"/>
                <a:gd name="T60" fmla="*/ 42 w 312"/>
                <a:gd name="T61" fmla="*/ 494 h 549"/>
                <a:gd name="T62" fmla="*/ 44 w 312"/>
                <a:gd name="T63" fmla="*/ 462 h 549"/>
                <a:gd name="T64" fmla="*/ 41 w 312"/>
                <a:gd name="T65" fmla="*/ 422 h 549"/>
                <a:gd name="T66" fmla="*/ 38 w 312"/>
                <a:gd name="T67" fmla="*/ 390 h 549"/>
                <a:gd name="T68" fmla="*/ 36 w 312"/>
                <a:gd name="T69" fmla="*/ 346 h 549"/>
                <a:gd name="T70" fmla="*/ 37 w 312"/>
                <a:gd name="T71" fmla="*/ 294 h 549"/>
                <a:gd name="T72" fmla="*/ 41 w 312"/>
                <a:gd name="T73" fmla="*/ 239 h 549"/>
                <a:gd name="T74" fmla="*/ 50 w 312"/>
                <a:gd name="T75" fmla="*/ 183 h 549"/>
                <a:gd name="T76" fmla="*/ 65 w 312"/>
                <a:gd name="T77" fmla="*/ 132 h 549"/>
                <a:gd name="T78" fmla="*/ 88 w 312"/>
                <a:gd name="T79" fmla="*/ 89 h 549"/>
                <a:gd name="T80" fmla="*/ 118 w 312"/>
                <a:gd name="T81" fmla="*/ 60 h 549"/>
                <a:gd name="T82" fmla="*/ 136 w 312"/>
                <a:gd name="T83" fmla="*/ 50 h 549"/>
                <a:gd name="T84" fmla="*/ 153 w 312"/>
                <a:gd name="T85" fmla="*/ 41 h 549"/>
                <a:gd name="T86" fmla="*/ 170 w 312"/>
                <a:gd name="T87" fmla="*/ 35 h 549"/>
                <a:gd name="T88" fmla="*/ 188 w 312"/>
                <a:gd name="T89" fmla="*/ 30 h 549"/>
                <a:gd name="T90" fmla="*/ 204 w 312"/>
                <a:gd name="T91" fmla="*/ 27 h 549"/>
                <a:gd name="T92" fmla="*/ 220 w 312"/>
                <a:gd name="T93" fmla="*/ 25 h 549"/>
                <a:gd name="T94" fmla="*/ 236 w 312"/>
                <a:gd name="T95" fmla="*/ 24 h 549"/>
                <a:gd name="T96" fmla="*/ 250 w 312"/>
                <a:gd name="T97" fmla="*/ 23 h 549"/>
                <a:gd name="T98" fmla="*/ 263 w 312"/>
                <a:gd name="T99" fmla="*/ 23 h 549"/>
                <a:gd name="T100" fmla="*/ 275 w 312"/>
                <a:gd name="T101" fmla="*/ 24 h 549"/>
                <a:gd name="T102" fmla="*/ 286 w 312"/>
                <a:gd name="T103" fmla="*/ 25 h 549"/>
                <a:gd name="T104" fmla="*/ 295 w 312"/>
                <a:gd name="T105" fmla="*/ 27 h 549"/>
                <a:gd name="T106" fmla="*/ 302 w 312"/>
                <a:gd name="T107" fmla="*/ 28 h 549"/>
                <a:gd name="T108" fmla="*/ 308 w 312"/>
                <a:gd name="T109" fmla="*/ 29 h 549"/>
                <a:gd name="T110" fmla="*/ 311 w 312"/>
                <a:gd name="T111" fmla="*/ 30 h 549"/>
                <a:gd name="T112" fmla="*/ 312 w 312"/>
                <a:gd name="T113" fmla="*/ 30 h 54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2"/>
                <a:gd name="T172" fmla="*/ 0 h 549"/>
                <a:gd name="T173" fmla="*/ 312 w 312"/>
                <a:gd name="T174" fmla="*/ 549 h 54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2" h="549">
                  <a:moveTo>
                    <a:pt x="312" y="30"/>
                  </a:moveTo>
                  <a:lnTo>
                    <a:pt x="310" y="29"/>
                  </a:lnTo>
                  <a:lnTo>
                    <a:pt x="306" y="26"/>
                  </a:lnTo>
                  <a:lnTo>
                    <a:pt x="299" y="23"/>
                  </a:lnTo>
                  <a:lnTo>
                    <a:pt x="289" y="18"/>
                  </a:lnTo>
                  <a:lnTo>
                    <a:pt x="276" y="13"/>
                  </a:lnTo>
                  <a:lnTo>
                    <a:pt x="262" y="9"/>
                  </a:lnTo>
                  <a:lnTo>
                    <a:pt x="246" y="5"/>
                  </a:lnTo>
                  <a:lnTo>
                    <a:pt x="229" y="2"/>
                  </a:lnTo>
                  <a:lnTo>
                    <a:pt x="210" y="0"/>
                  </a:lnTo>
                  <a:lnTo>
                    <a:pt x="190" y="0"/>
                  </a:lnTo>
                  <a:lnTo>
                    <a:pt x="169" y="3"/>
                  </a:lnTo>
                  <a:lnTo>
                    <a:pt x="149" y="8"/>
                  </a:lnTo>
                  <a:lnTo>
                    <a:pt x="129" y="17"/>
                  </a:lnTo>
                  <a:lnTo>
                    <a:pt x="107" y="30"/>
                  </a:lnTo>
                  <a:lnTo>
                    <a:pt x="87" y="47"/>
                  </a:lnTo>
                  <a:lnTo>
                    <a:pt x="68" y="68"/>
                  </a:lnTo>
                  <a:lnTo>
                    <a:pt x="27" y="138"/>
                  </a:lnTo>
                  <a:lnTo>
                    <a:pt x="6" y="214"/>
                  </a:lnTo>
                  <a:lnTo>
                    <a:pt x="0" y="291"/>
                  </a:lnTo>
                  <a:lnTo>
                    <a:pt x="4" y="366"/>
                  </a:lnTo>
                  <a:lnTo>
                    <a:pt x="13" y="433"/>
                  </a:lnTo>
                  <a:lnTo>
                    <a:pt x="19" y="489"/>
                  </a:lnTo>
                  <a:lnTo>
                    <a:pt x="18" y="529"/>
                  </a:lnTo>
                  <a:lnTo>
                    <a:pt x="3" y="549"/>
                  </a:lnTo>
                  <a:lnTo>
                    <a:pt x="5" y="549"/>
                  </a:lnTo>
                  <a:lnTo>
                    <a:pt x="11" y="546"/>
                  </a:lnTo>
                  <a:lnTo>
                    <a:pt x="20" y="541"/>
                  </a:lnTo>
                  <a:lnTo>
                    <a:pt x="29" y="532"/>
                  </a:lnTo>
                  <a:lnTo>
                    <a:pt x="37" y="516"/>
                  </a:lnTo>
                  <a:lnTo>
                    <a:pt x="42" y="494"/>
                  </a:lnTo>
                  <a:lnTo>
                    <a:pt x="44" y="462"/>
                  </a:lnTo>
                  <a:lnTo>
                    <a:pt x="41" y="422"/>
                  </a:lnTo>
                  <a:lnTo>
                    <a:pt x="38" y="390"/>
                  </a:lnTo>
                  <a:lnTo>
                    <a:pt x="36" y="346"/>
                  </a:lnTo>
                  <a:lnTo>
                    <a:pt x="37" y="294"/>
                  </a:lnTo>
                  <a:lnTo>
                    <a:pt x="41" y="239"/>
                  </a:lnTo>
                  <a:lnTo>
                    <a:pt x="50" y="183"/>
                  </a:lnTo>
                  <a:lnTo>
                    <a:pt x="65" y="132"/>
                  </a:lnTo>
                  <a:lnTo>
                    <a:pt x="88" y="89"/>
                  </a:lnTo>
                  <a:lnTo>
                    <a:pt x="118" y="60"/>
                  </a:lnTo>
                  <a:lnTo>
                    <a:pt x="136" y="50"/>
                  </a:lnTo>
                  <a:lnTo>
                    <a:pt x="153" y="41"/>
                  </a:lnTo>
                  <a:lnTo>
                    <a:pt x="170" y="35"/>
                  </a:lnTo>
                  <a:lnTo>
                    <a:pt x="188" y="30"/>
                  </a:lnTo>
                  <a:lnTo>
                    <a:pt x="204" y="27"/>
                  </a:lnTo>
                  <a:lnTo>
                    <a:pt x="220" y="25"/>
                  </a:lnTo>
                  <a:lnTo>
                    <a:pt x="236" y="24"/>
                  </a:lnTo>
                  <a:lnTo>
                    <a:pt x="250" y="23"/>
                  </a:lnTo>
                  <a:lnTo>
                    <a:pt x="263" y="23"/>
                  </a:lnTo>
                  <a:lnTo>
                    <a:pt x="275" y="24"/>
                  </a:lnTo>
                  <a:lnTo>
                    <a:pt x="286" y="25"/>
                  </a:lnTo>
                  <a:lnTo>
                    <a:pt x="295" y="27"/>
                  </a:lnTo>
                  <a:lnTo>
                    <a:pt x="302" y="28"/>
                  </a:lnTo>
                  <a:lnTo>
                    <a:pt x="308" y="29"/>
                  </a:lnTo>
                  <a:lnTo>
                    <a:pt x="311" y="30"/>
                  </a:lnTo>
                  <a:lnTo>
                    <a:pt x="312" y="30"/>
                  </a:lnTo>
                  <a:close/>
                </a:path>
              </a:pathLst>
            </a:custGeom>
            <a:solidFill>
              <a:srgbClr val="000000"/>
            </a:solidFill>
            <a:ln w="9525">
              <a:noFill/>
              <a:round/>
              <a:headEnd/>
              <a:tailEnd/>
            </a:ln>
          </p:spPr>
          <p:txBody>
            <a:bodyPr/>
            <a:lstStyle/>
            <a:p>
              <a:endParaRPr lang="ar-SA"/>
            </a:p>
          </p:txBody>
        </p:sp>
        <p:sp>
          <p:nvSpPr>
            <p:cNvPr id="68" name="Freeform 128"/>
            <p:cNvSpPr>
              <a:spLocks/>
            </p:cNvSpPr>
            <p:nvPr/>
          </p:nvSpPr>
          <p:spPr bwMode="auto">
            <a:xfrm>
              <a:off x="3618" y="1551"/>
              <a:ext cx="201" cy="82"/>
            </a:xfrm>
            <a:custGeom>
              <a:avLst/>
              <a:gdLst>
                <a:gd name="T0" fmla="*/ 0 w 201"/>
                <a:gd name="T1" fmla="*/ 0 h 82"/>
                <a:gd name="T2" fmla="*/ 1 w 201"/>
                <a:gd name="T3" fmla="*/ 1 h 82"/>
                <a:gd name="T4" fmla="*/ 4 w 201"/>
                <a:gd name="T5" fmla="*/ 5 h 82"/>
                <a:gd name="T6" fmla="*/ 8 w 201"/>
                <a:gd name="T7" fmla="*/ 11 h 82"/>
                <a:gd name="T8" fmla="*/ 14 w 201"/>
                <a:gd name="T9" fmla="*/ 19 h 82"/>
                <a:gd name="T10" fmla="*/ 22 w 201"/>
                <a:gd name="T11" fmla="*/ 28 h 82"/>
                <a:gd name="T12" fmla="*/ 31 w 201"/>
                <a:gd name="T13" fmla="*/ 38 h 82"/>
                <a:gd name="T14" fmla="*/ 43 w 201"/>
                <a:gd name="T15" fmla="*/ 48 h 82"/>
                <a:gd name="T16" fmla="*/ 55 w 201"/>
                <a:gd name="T17" fmla="*/ 57 h 82"/>
                <a:gd name="T18" fmla="*/ 69 w 201"/>
                <a:gd name="T19" fmla="*/ 66 h 82"/>
                <a:gd name="T20" fmla="*/ 84 w 201"/>
                <a:gd name="T21" fmla="*/ 73 h 82"/>
                <a:gd name="T22" fmla="*/ 101 w 201"/>
                <a:gd name="T23" fmla="*/ 78 h 82"/>
                <a:gd name="T24" fmla="*/ 118 w 201"/>
                <a:gd name="T25" fmla="*/ 82 h 82"/>
                <a:gd name="T26" fmla="*/ 137 w 201"/>
                <a:gd name="T27" fmla="*/ 82 h 82"/>
                <a:gd name="T28" fmla="*/ 158 w 201"/>
                <a:gd name="T29" fmla="*/ 80 h 82"/>
                <a:gd name="T30" fmla="*/ 178 w 201"/>
                <a:gd name="T31" fmla="*/ 73 h 82"/>
                <a:gd name="T32" fmla="*/ 201 w 201"/>
                <a:gd name="T33" fmla="*/ 63 h 82"/>
                <a:gd name="T34" fmla="*/ 200 w 201"/>
                <a:gd name="T35" fmla="*/ 63 h 82"/>
                <a:gd name="T36" fmla="*/ 198 w 201"/>
                <a:gd name="T37" fmla="*/ 65 h 82"/>
                <a:gd name="T38" fmla="*/ 193 w 201"/>
                <a:gd name="T39" fmla="*/ 66 h 82"/>
                <a:gd name="T40" fmla="*/ 188 w 201"/>
                <a:gd name="T41" fmla="*/ 68 h 82"/>
                <a:gd name="T42" fmla="*/ 182 w 201"/>
                <a:gd name="T43" fmla="*/ 70 h 82"/>
                <a:gd name="T44" fmla="*/ 174 w 201"/>
                <a:gd name="T45" fmla="*/ 71 h 82"/>
                <a:gd name="T46" fmla="*/ 164 w 201"/>
                <a:gd name="T47" fmla="*/ 72 h 82"/>
                <a:gd name="T48" fmla="*/ 153 w 201"/>
                <a:gd name="T49" fmla="*/ 72 h 82"/>
                <a:gd name="T50" fmla="*/ 139 w 201"/>
                <a:gd name="T51" fmla="*/ 70 h 82"/>
                <a:gd name="T52" fmla="*/ 124 w 201"/>
                <a:gd name="T53" fmla="*/ 67 h 82"/>
                <a:gd name="T54" fmla="*/ 108 w 201"/>
                <a:gd name="T55" fmla="*/ 62 h 82"/>
                <a:gd name="T56" fmla="*/ 90 w 201"/>
                <a:gd name="T57" fmla="*/ 55 h 82"/>
                <a:gd name="T58" fmla="*/ 70 w 201"/>
                <a:gd name="T59" fmla="*/ 46 h 82"/>
                <a:gd name="T60" fmla="*/ 49 w 201"/>
                <a:gd name="T61" fmla="*/ 34 h 82"/>
                <a:gd name="T62" fmla="*/ 25 w 201"/>
                <a:gd name="T63" fmla="*/ 18 h 82"/>
                <a:gd name="T64" fmla="*/ 0 w 201"/>
                <a:gd name="T65" fmla="*/ 0 h 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1"/>
                <a:gd name="T100" fmla="*/ 0 h 82"/>
                <a:gd name="T101" fmla="*/ 201 w 201"/>
                <a:gd name="T102" fmla="*/ 82 h 8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1" h="82">
                  <a:moveTo>
                    <a:pt x="0" y="0"/>
                  </a:moveTo>
                  <a:lnTo>
                    <a:pt x="1" y="1"/>
                  </a:lnTo>
                  <a:lnTo>
                    <a:pt x="4" y="5"/>
                  </a:lnTo>
                  <a:lnTo>
                    <a:pt x="8" y="11"/>
                  </a:lnTo>
                  <a:lnTo>
                    <a:pt x="14" y="19"/>
                  </a:lnTo>
                  <a:lnTo>
                    <a:pt x="22" y="28"/>
                  </a:lnTo>
                  <a:lnTo>
                    <a:pt x="31" y="38"/>
                  </a:lnTo>
                  <a:lnTo>
                    <a:pt x="43" y="48"/>
                  </a:lnTo>
                  <a:lnTo>
                    <a:pt x="55" y="57"/>
                  </a:lnTo>
                  <a:lnTo>
                    <a:pt x="69" y="66"/>
                  </a:lnTo>
                  <a:lnTo>
                    <a:pt x="84" y="73"/>
                  </a:lnTo>
                  <a:lnTo>
                    <a:pt x="101" y="78"/>
                  </a:lnTo>
                  <a:lnTo>
                    <a:pt x="118" y="82"/>
                  </a:lnTo>
                  <a:lnTo>
                    <a:pt x="137" y="82"/>
                  </a:lnTo>
                  <a:lnTo>
                    <a:pt x="158" y="80"/>
                  </a:lnTo>
                  <a:lnTo>
                    <a:pt x="178" y="73"/>
                  </a:lnTo>
                  <a:lnTo>
                    <a:pt x="201" y="63"/>
                  </a:lnTo>
                  <a:lnTo>
                    <a:pt x="200" y="63"/>
                  </a:lnTo>
                  <a:lnTo>
                    <a:pt x="198" y="65"/>
                  </a:lnTo>
                  <a:lnTo>
                    <a:pt x="193" y="66"/>
                  </a:lnTo>
                  <a:lnTo>
                    <a:pt x="188" y="68"/>
                  </a:lnTo>
                  <a:lnTo>
                    <a:pt x="182" y="70"/>
                  </a:lnTo>
                  <a:lnTo>
                    <a:pt x="174" y="71"/>
                  </a:lnTo>
                  <a:lnTo>
                    <a:pt x="164" y="72"/>
                  </a:lnTo>
                  <a:lnTo>
                    <a:pt x="153" y="72"/>
                  </a:lnTo>
                  <a:lnTo>
                    <a:pt x="139" y="70"/>
                  </a:lnTo>
                  <a:lnTo>
                    <a:pt x="124" y="67"/>
                  </a:lnTo>
                  <a:lnTo>
                    <a:pt x="108" y="62"/>
                  </a:lnTo>
                  <a:lnTo>
                    <a:pt x="90" y="55"/>
                  </a:lnTo>
                  <a:lnTo>
                    <a:pt x="70" y="46"/>
                  </a:lnTo>
                  <a:lnTo>
                    <a:pt x="49" y="34"/>
                  </a:lnTo>
                  <a:lnTo>
                    <a:pt x="25" y="18"/>
                  </a:lnTo>
                  <a:lnTo>
                    <a:pt x="0" y="0"/>
                  </a:lnTo>
                  <a:close/>
                </a:path>
              </a:pathLst>
            </a:custGeom>
            <a:solidFill>
              <a:srgbClr val="000000"/>
            </a:solidFill>
            <a:ln w="9525">
              <a:noFill/>
              <a:round/>
              <a:headEnd/>
              <a:tailEnd/>
            </a:ln>
          </p:spPr>
          <p:txBody>
            <a:bodyPr/>
            <a:lstStyle/>
            <a:p>
              <a:endParaRPr lang="ar-SA"/>
            </a:p>
          </p:txBody>
        </p:sp>
      </p:gr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altLang="en-US" b="1" dirty="0" smtClean="0">
                <a:solidFill>
                  <a:srgbClr val="000066"/>
                </a:solidFill>
                <a:latin typeface="Arial" charset="0"/>
              </a:rPr>
              <a:t>7- أنواع التمكين.....</a:t>
            </a:r>
            <a:endParaRPr lang="en-US" dirty="0"/>
          </a:p>
        </p:txBody>
      </p:sp>
      <p:sp>
        <p:nvSpPr>
          <p:cNvPr id="3" name="Date Placeholder 2"/>
          <p:cNvSpPr>
            <a:spLocks noGrp="1"/>
          </p:cNvSpPr>
          <p:nvPr>
            <p:ph type="dt" sz="half" idx="10"/>
          </p:nvPr>
        </p:nvSpPr>
        <p:spPr/>
        <p:txBody>
          <a:bodyPr/>
          <a:lstStyle/>
          <a:p>
            <a:fld id="{9FBB71B2-45F7-4F0D-860E-DB16A27C3DD9}"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64</a:t>
            </a:fld>
            <a:endParaRPr lang="en-US" altLang="en-US"/>
          </a:p>
        </p:txBody>
      </p:sp>
      <p:sp>
        <p:nvSpPr>
          <p:cNvPr id="6" name="Content Placeholder 5"/>
          <p:cNvSpPr>
            <a:spLocks noGrp="1"/>
          </p:cNvSpPr>
          <p:nvPr>
            <p:ph sz="quarter" idx="1"/>
          </p:nvPr>
        </p:nvSpPr>
        <p:spPr/>
        <p:txBody>
          <a:bodyPr>
            <a:normAutofit fontScale="92500" lnSpcReduction="10000"/>
          </a:bodyPr>
          <a:lstStyle/>
          <a:p>
            <a:pPr algn="just" rtl="1">
              <a:buNone/>
            </a:pPr>
            <a:r>
              <a:rPr lang="ar-SA" altLang="en-US" b="1" dirty="0" smtClean="0">
                <a:solidFill>
                  <a:srgbClr val="000066"/>
                </a:solidFill>
                <a:latin typeface="Arial" charset="0"/>
              </a:rPr>
              <a:t>أنواع</a:t>
            </a:r>
            <a:r>
              <a:rPr lang="en-US" altLang="en-US" b="1" dirty="0" smtClean="0">
                <a:solidFill>
                  <a:srgbClr val="000066"/>
                </a:solidFill>
                <a:latin typeface="Arial" charset="0"/>
              </a:rPr>
              <a:t> </a:t>
            </a:r>
            <a:r>
              <a:rPr lang="ar-SA" altLang="en-US" b="1" dirty="0" smtClean="0">
                <a:solidFill>
                  <a:srgbClr val="000066"/>
                </a:solidFill>
                <a:latin typeface="Arial" charset="0"/>
              </a:rPr>
              <a:t> التمكين هي:</a:t>
            </a:r>
          </a:p>
          <a:p>
            <a:pPr algn="just" rtl="1">
              <a:buNone/>
            </a:pPr>
            <a:r>
              <a:rPr lang="ar-SA" altLang="en-US" sz="2800" i="1" u="sng" dirty="0" smtClean="0">
                <a:solidFill>
                  <a:srgbClr val="660033"/>
                </a:solidFill>
                <a:latin typeface="Arial" charset="0"/>
                <a:cs typeface="Times New Roman (Arabic)" pitchFamily="26" charset="0"/>
              </a:rPr>
              <a:t>1- التمكين الاقتصادي، ويهدف إلى </a:t>
            </a:r>
            <a:r>
              <a:rPr lang="ar-SA" altLang="en-US" sz="2800" dirty="0" smtClean="0">
                <a:solidFill>
                  <a:srgbClr val="000066"/>
                </a:solidFill>
                <a:cs typeface="Times New Roman (Arabic)" pitchFamily="26" charset="0"/>
              </a:rPr>
              <a:t>لعب دور اقتصادي واسع في صنع القرار</a:t>
            </a:r>
            <a:r>
              <a:rPr lang="en-US" altLang="en-US" sz="2800" dirty="0" smtClean="0">
                <a:solidFill>
                  <a:srgbClr val="000066"/>
                </a:solidFill>
                <a:cs typeface="Times New Roman (Arabic)" pitchFamily="26" charset="0"/>
              </a:rPr>
              <a:t>:</a:t>
            </a:r>
          </a:p>
          <a:p>
            <a:pPr algn="just" rtl="1">
              <a:lnSpc>
                <a:spcPct val="150000"/>
              </a:lnSpc>
              <a:buNone/>
            </a:pPr>
            <a:r>
              <a:rPr lang="ar-SA" altLang="en-US" sz="2800" dirty="0" smtClean="0">
                <a:solidFill>
                  <a:srgbClr val="000066"/>
                </a:solidFill>
                <a:cs typeface="Times New Roman (Arabic)" pitchFamily="26" charset="0"/>
              </a:rPr>
              <a:t>- السيطرة على القرارات</a:t>
            </a:r>
          </a:p>
          <a:p>
            <a:pPr algn="just" rtl="1">
              <a:lnSpc>
                <a:spcPct val="150000"/>
              </a:lnSpc>
              <a:buNone/>
            </a:pPr>
            <a:r>
              <a:rPr lang="ar-SA" altLang="en-US" sz="2800" dirty="0" smtClean="0">
                <a:solidFill>
                  <a:srgbClr val="000066"/>
                </a:solidFill>
                <a:cs typeface="Times New Roman (Arabic)" pitchFamily="26" charset="0"/>
              </a:rPr>
              <a:t>-</a:t>
            </a:r>
            <a:r>
              <a:rPr lang="en-US" altLang="en-US" sz="2800" dirty="0" smtClean="0">
                <a:solidFill>
                  <a:srgbClr val="000066"/>
                </a:solidFill>
                <a:cs typeface="Times New Roman (Arabic)" pitchFamily="26" charset="0"/>
              </a:rPr>
              <a:t> </a:t>
            </a:r>
            <a:r>
              <a:rPr lang="ar-SA" altLang="en-US" sz="2800" dirty="0" smtClean="0">
                <a:solidFill>
                  <a:srgbClr val="000066"/>
                </a:solidFill>
                <a:cs typeface="Times New Roman (Arabic)" pitchFamily="26" charset="0"/>
              </a:rPr>
              <a:t>تحسين فرص الاستخدام</a:t>
            </a:r>
            <a:r>
              <a:rPr lang="en-US" altLang="en-US" sz="2800" dirty="0" smtClean="0">
                <a:cs typeface="Times New Roman (Arabic)" pitchFamily="26" charset="0"/>
              </a:rPr>
              <a:t> </a:t>
            </a:r>
          </a:p>
          <a:p>
            <a:pPr algn="just" rtl="1">
              <a:buNone/>
            </a:pPr>
            <a:r>
              <a:rPr lang="ar-SA" dirty="0" smtClean="0"/>
              <a:t>2- </a:t>
            </a:r>
            <a:r>
              <a:rPr lang="en-US" altLang="en-US" sz="3600" dirty="0" smtClean="0">
                <a:solidFill>
                  <a:srgbClr val="660033"/>
                </a:solidFill>
                <a:latin typeface="Arial" charset="0"/>
                <a:cs typeface="Times New Roman (Arabic)" pitchFamily="26" charset="0"/>
              </a:rPr>
              <a:t> </a:t>
            </a:r>
            <a:r>
              <a:rPr lang="ar-SA" altLang="en-US" sz="2800" i="1" u="sng" dirty="0" smtClean="0">
                <a:solidFill>
                  <a:srgbClr val="660033"/>
                </a:solidFill>
                <a:latin typeface="Arial" charset="0"/>
                <a:cs typeface="Times New Roman (Arabic)" pitchFamily="26" charset="0"/>
              </a:rPr>
              <a:t>التمكين الاجتماعي/ السياسي</a:t>
            </a:r>
            <a:r>
              <a:rPr lang="ar-SA" altLang="en-US" sz="3600" dirty="0" smtClean="0">
                <a:solidFill>
                  <a:srgbClr val="660033"/>
                </a:solidFill>
                <a:latin typeface="Arial" charset="0"/>
                <a:cs typeface="Times New Roman (Arabic)" pitchFamily="26" charset="0"/>
              </a:rPr>
              <a:t>، ويهدف إلى </a:t>
            </a:r>
            <a:r>
              <a:rPr lang="ar-SA" altLang="en-US" sz="2800" dirty="0" smtClean="0">
                <a:solidFill>
                  <a:srgbClr val="660033"/>
                </a:solidFill>
                <a:latin typeface="Arial" charset="0"/>
                <a:cs typeface="Times New Roman (Arabic)" pitchFamily="26" charset="0"/>
              </a:rPr>
              <a:t>زيادة النشاط الاقتصادي للمرأة</a:t>
            </a:r>
            <a:r>
              <a:rPr lang="en-US" altLang="en-US" sz="2800" dirty="0" smtClean="0">
                <a:solidFill>
                  <a:srgbClr val="660033"/>
                </a:solidFill>
                <a:latin typeface="Arial" charset="0"/>
                <a:cs typeface="Times New Roman (Arabic)" pitchFamily="26" charset="0"/>
              </a:rPr>
              <a:t>   </a:t>
            </a:r>
            <a:r>
              <a:rPr lang="ar-SA" altLang="en-US" sz="2800" dirty="0" smtClean="0">
                <a:solidFill>
                  <a:srgbClr val="660033"/>
                </a:solidFill>
                <a:latin typeface="Arial" charset="0"/>
                <a:cs typeface="Times New Roman (Arabic)" pitchFamily="26" charset="0"/>
              </a:rPr>
              <a:t>وتحكمها في الدخل</a:t>
            </a:r>
            <a:r>
              <a:rPr lang="en-US" altLang="en-US" sz="2800" dirty="0" smtClean="0">
                <a:solidFill>
                  <a:srgbClr val="660033"/>
                </a:solidFill>
                <a:latin typeface="Arial" charset="0"/>
                <a:cs typeface="Times New Roman (Arabic)" pitchFamily="26" charset="0"/>
              </a:rPr>
              <a:t>:</a:t>
            </a:r>
            <a:endParaRPr lang="ar-SA" altLang="en-US" sz="2800" dirty="0" smtClean="0">
              <a:solidFill>
                <a:srgbClr val="660033"/>
              </a:solidFill>
              <a:latin typeface="Arial" charset="0"/>
              <a:cs typeface="Times New Roman (Arabic)" pitchFamily="26" charset="0"/>
            </a:endParaRPr>
          </a:p>
          <a:p>
            <a:pPr algn="just" rtl="1">
              <a:buNone/>
            </a:pPr>
            <a:r>
              <a:rPr lang="en-US" altLang="en-US" sz="2800" dirty="0" smtClean="0">
                <a:solidFill>
                  <a:srgbClr val="660033"/>
                </a:solidFill>
                <a:latin typeface="Arial" charset="0"/>
                <a:cs typeface="Times New Roman (Arabic)" pitchFamily="26" charset="0"/>
              </a:rPr>
              <a:t> </a:t>
            </a:r>
            <a:r>
              <a:rPr lang="ar-SA" altLang="en-US" sz="2800" dirty="0" smtClean="0">
                <a:solidFill>
                  <a:srgbClr val="660033"/>
                </a:solidFill>
                <a:latin typeface="Arial" charset="0"/>
                <a:cs typeface="Times New Roman (Arabic)" pitchFamily="26" charset="0"/>
              </a:rPr>
              <a:t>- التحرك و الحصول على المعرفة</a:t>
            </a:r>
            <a:endParaRPr lang="en-US" altLang="en-US" sz="2800" dirty="0" smtClean="0">
              <a:solidFill>
                <a:srgbClr val="660033"/>
              </a:solidFill>
              <a:latin typeface="Arial" charset="0"/>
              <a:cs typeface="Times New Roman (Arabic)" pitchFamily="26" charset="0"/>
            </a:endParaRPr>
          </a:p>
          <a:p>
            <a:pPr algn="just" rtl="1">
              <a:buNone/>
            </a:pPr>
            <a:r>
              <a:rPr lang="ar-SA" altLang="en-US" sz="2800" dirty="0" smtClean="0">
                <a:solidFill>
                  <a:srgbClr val="660033"/>
                </a:solidFill>
                <a:latin typeface="Arial" charset="0"/>
                <a:cs typeface="Times New Roman (Arabic)" pitchFamily="26" charset="0"/>
              </a:rPr>
              <a:t> -  رفع وضعية المرأة على</a:t>
            </a:r>
            <a:r>
              <a:rPr lang="ar-SA" altLang="en-US" sz="3600" dirty="0" smtClean="0">
                <a:solidFill>
                  <a:srgbClr val="660033"/>
                </a:solidFill>
                <a:latin typeface="Arial" charset="0"/>
                <a:cs typeface="Times New Roman (Arabic)" pitchFamily="26" charset="0"/>
              </a:rPr>
              <a:t> </a:t>
            </a:r>
            <a:r>
              <a:rPr lang="ar-SA" altLang="en-US" sz="2800" dirty="0" smtClean="0">
                <a:solidFill>
                  <a:srgbClr val="660033"/>
                </a:solidFill>
                <a:latin typeface="Arial" charset="0"/>
                <a:cs typeface="Times New Roman (Arabic)" pitchFamily="26" charset="0"/>
              </a:rPr>
              <a:t>مستوى العائلة والمجتمع المحلي والعام</a:t>
            </a:r>
            <a:r>
              <a:rPr lang="en-US" altLang="en-US" sz="3600" dirty="0" smtClean="0">
                <a:solidFill>
                  <a:srgbClr val="660033"/>
                </a:solidFill>
                <a:cs typeface="Times New Roman (Arabic)" pitchFamily="26" charset="0"/>
              </a:rPr>
              <a:t> </a:t>
            </a:r>
            <a:r>
              <a:rPr lang="ar-SA" altLang="en-US" sz="3600" dirty="0" smtClean="0">
                <a:solidFill>
                  <a:srgbClr val="660033"/>
                </a:solidFill>
                <a:cs typeface="Times New Roman (Arabic)" pitchFamily="26" charset="0"/>
              </a:rPr>
              <a:t>.</a:t>
            </a:r>
            <a:r>
              <a:rPr lang="en-US" altLang="ar-SA" sz="3600" dirty="0" smtClean="0">
                <a:solidFill>
                  <a:srgbClr val="660033"/>
                </a:solidFill>
                <a:cs typeface="Times New Roman (Arabic)" pitchFamily="26" charset="0"/>
              </a:rPr>
              <a:t> </a:t>
            </a:r>
          </a:p>
          <a:p>
            <a:pPr algn="just" rtl="1">
              <a:buNone/>
            </a:pP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Slide Number Placeholder 6"/>
          <p:cNvSpPr>
            <a:spLocks noGrp="1"/>
          </p:cNvSpPr>
          <p:nvPr>
            <p:ph type="sldNum" sz="quarter" idx="12"/>
          </p:nvPr>
        </p:nvSpPr>
        <p:spPr/>
        <p:txBody>
          <a:bodyPr/>
          <a:lstStyle/>
          <a:p>
            <a:fld id="{155A2A36-6BF4-4C32-B7AC-694F0303E1A7}" type="slidenum">
              <a:rPr lang="en-US"/>
              <a:pPr/>
              <a:t>65</a:t>
            </a:fld>
            <a:endParaRPr lang="en-US"/>
          </a:p>
        </p:txBody>
      </p:sp>
      <p:sp>
        <p:nvSpPr>
          <p:cNvPr id="31746" name="Rectangle 2"/>
          <p:cNvSpPr>
            <a:spLocks noGrp="1" noChangeArrowheads="1"/>
          </p:cNvSpPr>
          <p:nvPr>
            <p:ph type="title"/>
          </p:nvPr>
        </p:nvSpPr>
        <p:spPr>
          <a:xfrm>
            <a:off x="914400" y="609600"/>
            <a:ext cx="7158038" cy="1412875"/>
          </a:xfrm>
        </p:spPr>
        <p:txBody>
          <a:bodyPr>
            <a:normAutofit fontScale="90000"/>
          </a:bodyPr>
          <a:lstStyle/>
          <a:p>
            <a:pPr algn="r"/>
            <a:r>
              <a:rPr lang="ar-SA" dirty="0" smtClean="0"/>
              <a:t>7- </a:t>
            </a:r>
            <a:r>
              <a:rPr lang="ar-LB" dirty="0" smtClean="0"/>
              <a:t>إطار </a:t>
            </a:r>
            <a:r>
              <a:rPr lang="ar-LB" dirty="0"/>
              <a:t>لونغوي للتمكين والمساواة</a:t>
            </a:r>
            <a:r>
              <a:rPr lang="ar-SA" dirty="0"/>
              <a:t/>
            </a:r>
            <a:br>
              <a:rPr lang="ar-SA" dirty="0"/>
            </a:br>
            <a:endParaRPr lang="en-US" dirty="0"/>
          </a:p>
        </p:txBody>
      </p:sp>
      <p:sp>
        <p:nvSpPr>
          <p:cNvPr id="31759" name="Rectangle 15"/>
          <p:cNvSpPr>
            <a:spLocks noChangeArrowheads="1"/>
          </p:cNvSpPr>
          <p:nvPr/>
        </p:nvSpPr>
        <p:spPr bwMode="auto">
          <a:xfrm>
            <a:off x="2857488" y="1857364"/>
            <a:ext cx="3929090" cy="857256"/>
          </a:xfrm>
          <a:prstGeom prst="rect">
            <a:avLst/>
          </a:prstGeom>
          <a:solidFill>
            <a:schemeClr val="accent1"/>
          </a:solidFill>
          <a:ln w="9525">
            <a:solidFill>
              <a:schemeClr val="tx1"/>
            </a:solidFill>
            <a:miter lim="800000"/>
            <a:headEnd/>
            <a:tailEnd/>
          </a:ln>
          <a:effectLst/>
        </p:spPr>
        <p:txBody>
          <a:bodyPr wrap="none" anchor="ctr"/>
          <a:lstStyle/>
          <a:p>
            <a:pPr algn="ctr"/>
            <a:r>
              <a:rPr lang="ar-LB" sz="2000" b="1" dirty="0">
                <a:solidFill>
                  <a:schemeClr val="bg1"/>
                </a:solidFill>
                <a:latin typeface="Univers Condensed" pitchFamily="34" charset="0"/>
              </a:rPr>
              <a:t>المساواة في </a:t>
            </a:r>
            <a:r>
              <a:rPr lang="ar-LB" sz="2000" b="1" dirty="0" smtClean="0">
                <a:solidFill>
                  <a:schemeClr val="bg1"/>
                </a:solidFill>
                <a:latin typeface="Univers Condensed" pitchFamily="34" charset="0"/>
              </a:rPr>
              <a:t>الملكية</a:t>
            </a:r>
            <a:r>
              <a:rPr lang="ar-SA" sz="2000" b="1" dirty="0" smtClean="0">
                <a:solidFill>
                  <a:schemeClr val="bg1"/>
                </a:solidFill>
                <a:latin typeface="Univers Condensed" pitchFamily="34" charset="0"/>
              </a:rPr>
              <a:t> </a:t>
            </a:r>
            <a:r>
              <a:rPr lang="ar-LB" sz="2000" b="1" dirty="0" smtClean="0">
                <a:solidFill>
                  <a:schemeClr val="bg1"/>
                </a:solidFill>
                <a:latin typeface="Univers Condensed" pitchFamily="34" charset="0"/>
              </a:rPr>
              <a:t>والتحكم </a:t>
            </a:r>
            <a:r>
              <a:rPr lang="ar-LB" sz="2000" b="1" dirty="0">
                <a:solidFill>
                  <a:schemeClr val="bg1"/>
                </a:solidFill>
                <a:latin typeface="Univers Condensed" pitchFamily="34" charset="0"/>
              </a:rPr>
              <a:t>في المصادر</a:t>
            </a:r>
            <a:endParaRPr lang="en-US" sz="2000" b="1" dirty="0">
              <a:solidFill>
                <a:schemeClr val="bg1"/>
              </a:solidFill>
              <a:latin typeface="Univers Condensed" pitchFamily="34" charset="0"/>
            </a:endParaRPr>
          </a:p>
        </p:txBody>
      </p:sp>
      <p:sp>
        <p:nvSpPr>
          <p:cNvPr id="31761" name="Rectangle 17"/>
          <p:cNvSpPr>
            <a:spLocks noChangeArrowheads="1"/>
          </p:cNvSpPr>
          <p:nvPr/>
        </p:nvSpPr>
        <p:spPr bwMode="auto">
          <a:xfrm>
            <a:off x="2357422" y="2643182"/>
            <a:ext cx="5000660" cy="785818"/>
          </a:xfrm>
          <a:prstGeom prst="rect">
            <a:avLst/>
          </a:prstGeom>
          <a:solidFill>
            <a:schemeClr val="accent1"/>
          </a:solidFill>
          <a:ln w="9525">
            <a:solidFill>
              <a:schemeClr val="tx1"/>
            </a:solidFill>
            <a:miter lim="800000"/>
            <a:headEnd/>
            <a:tailEnd/>
          </a:ln>
          <a:effectLst/>
        </p:spPr>
        <p:txBody>
          <a:bodyPr wrap="none" anchor="ctr"/>
          <a:lstStyle/>
          <a:p>
            <a:pPr algn="ctr"/>
            <a:r>
              <a:rPr lang="ar-LB" sz="1800" b="1" dirty="0">
                <a:solidFill>
                  <a:schemeClr val="bg1"/>
                </a:solidFill>
                <a:latin typeface="Univers Condensed" pitchFamily="34" charset="0"/>
              </a:rPr>
              <a:t>المساواة في </a:t>
            </a:r>
            <a:r>
              <a:rPr lang="ar-LB" sz="1800" b="1" dirty="0" smtClean="0">
                <a:solidFill>
                  <a:schemeClr val="bg1"/>
                </a:solidFill>
                <a:latin typeface="Univers Condensed" pitchFamily="34" charset="0"/>
              </a:rPr>
              <a:t>المشاركة</a:t>
            </a:r>
            <a:r>
              <a:rPr lang="ar-SA" sz="1800" b="1" dirty="0" smtClean="0">
                <a:solidFill>
                  <a:schemeClr val="bg1"/>
                </a:solidFill>
                <a:latin typeface="Univers Condensed" pitchFamily="34" charset="0"/>
              </a:rPr>
              <a:t> </a:t>
            </a:r>
            <a:r>
              <a:rPr lang="ar-LB" sz="1800" b="1" dirty="0" smtClean="0">
                <a:solidFill>
                  <a:schemeClr val="bg1"/>
                </a:solidFill>
                <a:latin typeface="Univers Condensed" pitchFamily="34" charset="0"/>
              </a:rPr>
              <a:t>في </a:t>
            </a:r>
            <a:r>
              <a:rPr lang="ar-LB" sz="1800" b="1" dirty="0">
                <a:solidFill>
                  <a:schemeClr val="bg1"/>
                </a:solidFill>
                <a:latin typeface="Univers Condensed" pitchFamily="34" charset="0"/>
              </a:rPr>
              <a:t>صنع القرار</a:t>
            </a:r>
            <a:endParaRPr lang="en-US" sz="1800" b="1" dirty="0">
              <a:solidFill>
                <a:schemeClr val="bg1"/>
              </a:solidFill>
              <a:latin typeface="Univers Condensed" pitchFamily="34" charset="0"/>
            </a:endParaRPr>
          </a:p>
        </p:txBody>
      </p:sp>
      <p:sp>
        <p:nvSpPr>
          <p:cNvPr id="31763" name="Rectangle 19"/>
          <p:cNvSpPr>
            <a:spLocks noChangeArrowheads="1"/>
          </p:cNvSpPr>
          <p:nvPr/>
        </p:nvSpPr>
        <p:spPr bwMode="auto">
          <a:xfrm>
            <a:off x="1857356" y="3429000"/>
            <a:ext cx="5857916" cy="685800"/>
          </a:xfrm>
          <a:prstGeom prst="rect">
            <a:avLst/>
          </a:prstGeom>
          <a:solidFill>
            <a:schemeClr val="accent1"/>
          </a:solidFill>
          <a:ln w="9525">
            <a:solidFill>
              <a:schemeClr val="tx1"/>
            </a:solidFill>
            <a:miter lim="800000"/>
            <a:headEnd/>
            <a:tailEnd/>
          </a:ln>
          <a:effectLst/>
        </p:spPr>
        <p:txBody>
          <a:bodyPr wrap="none" anchor="ctr"/>
          <a:lstStyle/>
          <a:p>
            <a:pPr algn="ctr"/>
            <a:r>
              <a:rPr lang="ar-LB" sz="2000" b="1" dirty="0">
                <a:solidFill>
                  <a:schemeClr val="bg1"/>
                </a:solidFill>
                <a:latin typeface="Univers Condensed" pitchFamily="34" charset="0"/>
              </a:rPr>
              <a:t>توعية النساء والرجال والتصحيح </a:t>
            </a:r>
            <a:r>
              <a:rPr lang="ar-LB" sz="1800" b="1" dirty="0">
                <a:solidFill>
                  <a:schemeClr val="bg1"/>
                </a:solidFill>
                <a:latin typeface="Univers Condensed" pitchFamily="34" charset="0"/>
              </a:rPr>
              <a:t>الثقافي</a:t>
            </a:r>
            <a:r>
              <a:rPr lang="ar-LB" sz="2000" b="1" dirty="0">
                <a:solidFill>
                  <a:schemeClr val="bg1"/>
                </a:solidFill>
                <a:latin typeface="Univers Condensed" pitchFamily="34" charset="0"/>
              </a:rPr>
              <a:t> ليتلاءم</a:t>
            </a:r>
          </a:p>
          <a:p>
            <a:pPr algn="ctr"/>
            <a:r>
              <a:rPr lang="ar-LB" sz="2000" b="1" dirty="0">
                <a:solidFill>
                  <a:schemeClr val="bg1"/>
                </a:solidFill>
                <a:latin typeface="Univers Condensed" pitchFamily="34" charset="0"/>
              </a:rPr>
              <a:t> مع الوصول بالنساء للمساواة</a:t>
            </a:r>
            <a:endParaRPr lang="en-US" sz="2000" b="1" dirty="0">
              <a:solidFill>
                <a:schemeClr val="bg1"/>
              </a:solidFill>
              <a:latin typeface="Univers Condensed" pitchFamily="34" charset="0"/>
            </a:endParaRPr>
          </a:p>
        </p:txBody>
      </p:sp>
      <p:sp>
        <p:nvSpPr>
          <p:cNvPr id="31764" name="Rectangle 20"/>
          <p:cNvSpPr>
            <a:spLocks noChangeArrowheads="1"/>
          </p:cNvSpPr>
          <p:nvPr/>
        </p:nvSpPr>
        <p:spPr bwMode="auto">
          <a:xfrm>
            <a:off x="1357290" y="4143380"/>
            <a:ext cx="6715172" cy="685800"/>
          </a:xfrm>
          <a:prstGeom prst="rect">
            <a:avLst/>
          </a:prstGeom>
          <a:solidFill>
            <a:schemeClr val="accent1"/>
          </a:solidFill>
          <a:ln w="9525">
            <a:solidFill>
              <a:schemeClr val="tx1"/>
            </a:solidFill>
            <a:miter lim="800000"/>
            <a:headEnd/>
            <a:tailEnd/>
          </a:ln>
          <a:effectLst/>
        </p:spPr>
        <p:txBody>
          <a:bodyPr wrap="none" anchor="ctr"/>
          <a:lstStyle/>
          <a:p>
            <a:pPr algn="ctr"/>
            <a:r>
              <a:rPr lang="ar-LB" sz="2000" b="1" dirty="0">
                <a:solidFill>
                  <a:schemeClr val="bg1"/>
                </a:solidFill>
                <a:latin typeface="Univers Condensed" pitchFamily="34" charset="0"/>
              </a:rPr>
              <a:t>الفرص المتساوية في التعليم والتدريب والعمل</a:t>
            </a:r>
          </a:p>
          <a:p>
            <a:pPr algn="ctr"/>
            <a:r>
              <a:rPr lang="ar-LB" sz="2000" b="1" dirty="0">
                <a:solidFill>
                  <a:schemeClr val="bg1"/>
                </a:solidFill>
                <a:latin typeface="Univers Condensed" pitchFamily="34" charset="0"/>
              </a:rPr>
              <a:t> والأجور والوصول للمصادر</a:t>
            </a:r>
            <a:endParaRPr lang="en-US" sz="2000" b="1" dirty="0">
              <a:solidFill>
                <a:schemeClr val="bg1"/>
              </a:solidFill>
              <a:latin typeface="Univers Condensed" pitchFamily="34" charset="0"/>
            </a:endParaRPr>
          </a:p>
        </p:txBody>
      </p:sp>
      <p:sp>
        <p:nvSpPr>
          <p:cNvPr id="31765" name="Rectangle 21"/>
          <p:cNvSpPr>
            <a:spLocks noChangeArrowheads="1"/>
          </p:cNvSpPr>
          <p:nvPr/>
        </p:nvSpPr>
        <p:spPr bwMode="auto">
          <a:xfrm>
            <a:off x="857224" y="4857760"/>
            <a:ext cx="7500990" cy="838200"/>
          </a:xfrm>
          <a:prstGeom prst="rect">
            <a:avLst/>
          </a:prstGeom>
          <a:solidFill>
            <a:schemeClr val="accent1"/>
          </a:solidFill>
          <a:ln w="9525">
            <a:solidFill>
              <a:schemeClr val="tx1"/>
            </a:solidFill>
            <a:miter lim="800000"/>
            <a:headEnd/>
            <a:tailEnd/>
          </a:ln>
          <a:effectLst/>
        </p:spPr>
        <p:txBody>
          <a:bodyPr wrap="none" anchor="ctr"/>
          <a:lstStyle/>
          <a:p>
            <a:pPr algn="ctr"/>
            <a:r>
              <a:rPr lang="ar-LB" sz="2000" b="1" dirty="0">
                <a:solidFill>
                  <a:schemeClr val="bg1"/>
                </a:solidFill>
                <a:latin typeface="Univers Condensed" pitchFamily="34" charset="0"/>
              </a:rPr>
              <a:t>التمتع بالمساواة في الحاجات الأساسية (التغذية والمسكن والصحة الخ...)</a:t>
            </a:r>
            <a:endParaRPr lang="en-US" sz="2000" b="1" dirty="0">
              <a:solidFill>
                <a:schemeClr val="bg1"/>
              </a:solidFill>
              <a:latin typeface="Univers Condensed" pitchFamily="34" charset="0"/>
            </a:endParaRPr>
          </a:p>
        </p:txBody>
      </p:sp>
      <p:sp>
        <p:nvSpPr>
          <p:cNvPr id="9" name="Date Placeholder 8"/>
          <p:cNvSpPr>
            <a:spLocks noGrp="1"/>
          </p:cNvSpPr>
          <p:nvPr>
            <p:ph type="dt" sz="half" idx="10"/>
          </p:nvPr>
        </p:nvSpPr>
        <p:spPr/>
        <p:txBody>
          <a:bodyPr/>
          <a:lstStyle/>
          <a:p>
            <a:fld id="{863A6269-93FB-4BED-A0F4-FF68E8398E72}" type="datetime1">
              <a:rPr lang="en-US" smtClean="0"/>
              <a:pPr/>
              <a:t>11/2/2009</a:t>
            </a:fld>
            <a:endParaRPr lang="en-US"/>
          </a:p>
        </p:txBody>
      </p:sp>
      <p:sp>
        <p:nvSpPr>
          <p:cNvPr id="10" name="Footer Placeholder 9"/>
          <p:cNvSpPr>
            <a:spLocks noGrp="1"/>
          </p:cNvSpPr>
          <p:nvPr>
            <p:ph type="ftr" sz="quarter" idx="11"/>
          </p:nvPr>
        </p:nvSpPr>
        <p:spPr>
          <a:xfrm>
            <a:off x="3352800" y="6248400"/>
            <a:ext cx="4362472" cy="457200"/>
          </a:xfrm>
        </p:spPr>
        <p:txBody>
          <a:bodyPr/>
          <a:lstStyle/>
          <a:p>
            <a:r>
              <a:rPr lang="ar-SA" dirty="0" smtClean="0"/>
              <a:t>د/ كاسر نصر المنصور - جامعة الملك عبد العزيز- كلية الإقتصاد والإدارة</a:t>
            </a:r>
            <a:endParaRPr lang="en-US"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fade">
                                      <p:cBhvr>
                                        <p:cTn id="7" dur="800" decel="100000"/>
                                        <p:tgtEl>
                                          <p:spTgt spid="31746"/>
                                        </p:tgtEl>
                                      </p:cBhvr>
                                    </p:animEffect>
                                    <p:anim calcmode="lin" valueType="num">
                                      <p:cBhvr>
                                        <p:cTn id="8" dur="800" decel="100000" fill="hold"/>
                                        <p:tgtEl>
                                          <p:spTgt spid="31746"/>
                                        </p:tgtEl>
                                        <p:attrNameLst>
                                          <p:attrName>style.rotation</p:attrName>
                                        </p:attrNameLst>
                                      </p:cBhvr>
                                      <p:tavLst>
                                        <p:tav tm="0">
                                          <p:val>
                                            <p:fltVal val="-90"/>
                                          </p:val>
                                        </p:tav>
                                        <p:tav tm="100000">
                                          <p:val>
                                            <p:fltVal val="0"/>
                                          </p:val>
                                        </p:tav>
                                      </p:tavLst>
                                    </p:anim>
                                    <p:anim calcmode="lin" valueType="num">
                                      <p:cBhvr>
                                        <p:cTn id="9" dur="800" decel="100000" fill="hold"/>
                                        <p:tgtEl>
                                          <p:spTgt spid="31746"/>
                                        </p:tgtEl>
                                        <p:attrNameLst>
                                          <p:attrName>ppt_x</p:attrName>
                                        </p:attrNameLst>
                                      </p:cBhvr>
                                      <p:tavLst>
                                        <p:tav tm="0">
                                          <p:val>
                                            <p:strVal val="#ppt_x+0.4"/>
                                          </p:val>
                                        </p:tav>
                                        <p:tav tm="100000">
                                          <p:val>
                                            <p:strVal val="#ppt_x-0.05"/>
                                          </p:val>
                                        </p:tav>
                                      </p:tavLst>
                                    </p:anim>
                                    <p:anim calcmode="lin" valueType="num">
                                      <p:cBhvr>
                                        <p:cTn id="10" dur="800" decel="100000" fill="hold"/>
                                        <p:tgtEl>
                                          <p:spTgt spid="317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17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17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42910" y="214290"/>
            <a:ext cx="7772400" cy="1143000"/>
          </a:xfrm>
        </p:spPr>
        <p:txBody>
          <a:bodyPr>
            <a:noAutofit/>
          </a:bodyPr>
          <a:lstStyle/>
          <a:p>
            <a:pPr algn="ctr" rtl="1"/>
            <a:r>
              <a:rPr lang="ar-SA" altLang="fr-FR" sz="2400" b="1" dirty="0" smtClean="0">
                <a:latin typeface="Arial" charset="0"/>
                <a:cs typeface="Arial (Arabic)" pitchFamily="42" charset="0"/>
              </a:rPr>
              <a:t>8- الحقوق </a:t>
            </a:r>
            <a:r>
              <a:rPr lang="ar-SA" altLang="fr-FR" sz="2400" b="1" dirty="0">
                <a:latin typeface="Arial" charset="0"/>
                <a:cs typeface="Arial (Arabic)" pitchFamily="42" charset="0"/>
              </a:rPr>
              <a:t>الأساسية في </a:t>
            </a:r>
            <a:r>
              <a:rPr lang="ar-SA" altLang="fr-FR" sz="2400" b="1" dirty="0" smtClean="0">
                <a:latin typeface="Arial" charset="0"/>
                <a:cs typeface="Arial (Arabic)" pitchFamily="42" charset="0"/>
              </a:rPr>
              <a:t>العمل</a:t>
            </a:r>
            <a:r>
              <a:rPr lang="ar-SA" altLang="fr-FR" sz="2000" b="1" dirty="0" smtClean="0">
                <a:solidFill>
                  <a:srgbClr val="C00000"/>
                </a:solidFill>
                <a:latin typeface="Arial" charset="0"/>
              </a:rPr>
              <a:t> (</a:t>
            </a:r>
            <a:r>
              <a:rPr lang="ar-SA" altLang="fr-FR" sz="2400" b="1" dirty="0" smtClean="0">
                <a:solidFill>
                  <a:srgbClr val="C00000"/>
                </a:solidFill>
                <a:latin typeface="Arial" charset="0"/>
              </a:rPr>
              <a:t>منظمة العمل</a:t>
            </a:r>
            <a:br>
              <a:rPr lang="ar-SA" altLang="fr-FR" sz="2400" b="1" dirty="0" smtClean="0">
                <a:solidFill>
                  <a:srgbClr val="C00000"/>
                </a:solidFill>
                <a:latin typeface="Arial" charset="0"/>
              </a:rPr>
            </a:br>
            <a:r>
              <a:rPr lang="ar-SA" altLang="fr-FR" sz="2400" b="1" dirty="0" smtClean="0">
                <a:solidFill>
                  <a:srgbClr val="C00000"/>
                </a:solidFill>
                <a:latin typeface="Arial" charset="0"/>
              </a:rPr>
              <a:t> الدولية لتعزيز المساواة في العمل)</a:t>
            </a:r>
            <a:endParaRPr lang="en-US" altLang="fr-FR" sz="2400" b="1" dirty="0">
              <a:latin typeface="Arial" charset="0"/>
              <a:cs typeface="Arial (Arabic)" pitchFamily="42" charset="0"/>
            </a:endParaRPr>
          </a:p>
        </p:txBody>
      </p:sp>
      <p:sp>
        <p:nvSpPr>
          <p:cNvPr id="4" name="Slide Number Placeholder 5"/>
          <p:cNvSpPr>
            <a:spLocks noGrp="1"/>
          </p:cNvSpPr>
          <p:nvPr>
            <p:ph type="sldNum" sz="quarter" idx="12"/>
          </p:nvPr>
        </p:nvSpPr>
        <p:spPr/>
        <p:txBody>
          <a:bodyPr>
            <a:normAutofit fontScale="85000" lnSpcReduction="20000"/>
          </a:bodyPr>
          <a:lstStyle/>
          <a:p>
            <a:fld id="{8FA123C0-E73B-41AF-A183-5425EB4DC24E}" type="slidenum">
              <a:rPr lang="en-US" altLang="en-US"/>
              <a:pPr/>
              <a:t>66</a:t>
            </a:fld>
            <a:endParaRPr lang="en-US" altLang="en-US"/>
          </a:p>
        </p:txBody>
      </p:sp>
      <p:sp>
        <p:nvSpPr>
          <p:cNvPr id="51203" name="Rectangle 3"/>
          <p:cNvSpPr>
            <a:spLocks noGrp="1" noChangeArrowheads="1"/>
          </p:cNvSpPr>
          <p:nvPr>
            <p:ph sz="quarter" idx="1"/>
          </p:nvPr>
        </p:nvSpPr>
        <p:spPr>
          <a:xfrm>
            <a:off x="304800" y="1428736"/>
            <a:ext cx="8382000" cy="5200664"/>
          </a:xfrm>
        </p:spPr>
        <p:txBody>
          <a:bodyPr/>
          <a:lstStyle/>
          <a:p>
            <a:pPr marL="0" indent="0" algn="r" rtl="1">
              <a:buFontTx/>
              <a:buNone/>
            </a:pPr>
            <a:r>
              <a:rPr lang="ar-SA" altLang="fr-FR" b="1" dirty="0">
                <a:latin typeface="Arial" charset="0"/>
                <a:cs typeface="Arial (Arabic)" pitchFamily="42" charset="0"/>
              </a:rPr>
              <a:t>في 1998، اعتمدت الدول الأعضاء في منظمة العمل الدولية، إعلان بشأن المبادئ والحقوق الأساسية في العمل التي وضع جوهر مبادئ العمل المعتبرة أساسية لحقوق البشر العامل، وفق مستوى تنمية البلدان</a:t>
            </a:r>
            <a:r>
              <a:rPr lang="en-US" altLang="fr-FR" b="1" dirty="0">
                <a:latin typeface="Arial" charset="0"/>
                <a:cs typeface="Arial (Arabic)" pitchFamily="42" charset="0"/>
              </a:rPr>
              <a:t>.</a:t>
            </a:r>
          </a:p>
          <a:p>
            <a:pPr marL="0" indent="0" algn="r" rtl="1">
              <a:buFontTx/>
              <a:buNone/>
            </a:pPr>
            <a:r>
              <a:rPr lang="ar-SA" altLang="fr-FR" b="1" u="sng" dirty="0" smtClean="0">
                <a:latin typeface="Arial" charset="0"/>
                <a:cs typeface="Arial (Arabic)" pitchFamily="42" charset="0"/>
              </a:rPr>
              <a:t>وتغطي </a:t>
            </a:r>
            <a:r>
              <a:rPr lang="ar-SA" altLang="fr-FR" b="1" u="sng" dirty="0">
                <a:latin typeface="Arial" charset="0"/>
                <a:cs typeface="Arial (Arabic)" pitchFamily="42" charset="0"/>
              </a:rPr>
              <a:t>المبادئ الأساسية المعتمدة من قبل المجتمع الدولي المجالات التالية</a:t>
            </a:r>
            <a:r>
              <a:rPr lang="en-US" altLang="fr-FR" b="1" u="sng" dirty="0">
                <a:latin typeface="Arial" charset="0"/>
                <a:cs typeface="Arial (Arabic)" pitchFamily="42" charset="0"/>
              </a:rPr>
              <a:t>:</a:t>
            </a:r>
            <a:endParaRPr lang="en-US" altLang="fr-FR" dirty="0">
              <a:latin typeface="Arial" charset="0"/>
              <a:cs typeface="Arial (Arabic)" pitchFamily="42" charset="0"/>
            </a:endParaRPr>
          </a:p>
          <a:p>
            <a:pPr marL="0" indent="0" algn="r" rtl="1">
              <a:buFontTx/>
              <a:buNone/>
            </a:pPr>
            <a:r>
              <a:rPr lang="en-US" altLang="fr-FR" dirty="0">
                <a:latin typeface="Arial" charset="0"/>
                <a:cs typeface="Arial (Arabic)" pitchFamily="42" charset="0"/>
              </a:rPr>
              <a:t>  1</a:t>
            </a:r>
            <a:r>
              <a:rPr lang="en-US" altLang="fr-FR" sz="2800" dirty="0">
                <a:latin typeface="Arial" charset="0"/>
                <a:cs typeface="Arial (Arabic)" pitchFamily="42" charset="0"/>
              </a:rPr>
              <a:t>. </a:t>
            </a:r>
            <a:r>
              <a:rPr lang="ar-SA" altLang="fr-FR" sz="2800" b="1" dirty="0">
                <a:latin typeface="Arial" charset="0"/>
                <a:cs typeface="Arial (Arabic)" pitchFamily="42" charset="0"/>
              </a:rPr>
              <a:t>القضاء على جميع أشكال العمل </a:t>
            </a:r>
            <a:r>
              <a:rPr lang="ar-SA" altLang="fr-FR" sz="2800" b="1" dirty="0" smtClean="0">
                <a:latin typeface="Arial" charset="0"/>
                <a:cs typeface="Arial (Arabic)" pitchFamily="42" charset="0"/>
              </a:rPr>
              <a:t>الجبري.</a:t>
            </a:r>
            <a:endParaRPr lang="en-US" altLang="fr-FR" sz="2800" b="1" dirty="0">
              <a:latin typeface="Arial" charset="0"/>
              <a:cs typeface="Arial (Arabic)" pitchFamily="42" charset="0"/>
            </a:endParaRPr>
          </a:p>
          <a:p>
            <a:pPr marL="0" indent="0" algn="r" rtl="1">
              <a:buFontTx/>
              <a:buNone/>
            </a:pPr>
            <a:r>
              <a:rPr lang="en-US" altLang="fr-FR" sz="2800" b="1" dirty="0">
                <a:latin typeface="Arial" charset="0"/>
                <a:cs typeface="Arial (Arabic)" pitchFamily="42" charset="0"/>
              </a:rPr>
              <a:t>  2. </a:t>
            </a:r>
            <a:r>
              <a:rPr lang="ar-SA" altLang="fr-FR" sz="2800" b="1" dirty="0">
                <a:latin typeface="Arial" charset="0"/>
                <a:cs typeface="Arial (Arabic)" pitchFamily="42" charset="0"/>
              </a:rPr>
              <a:t>القضاء على عمل </a:t>
            </a:r>
            <a:r>
              <a:rPr lang="ar-SA" altLang="fr-FR" sz="2800" b="1" dirty="0" smtClean="0">
                <a:latin typeface="Arial" charset="0"/>
                <a:cs typeface="Arial (Arabic)" pitchFamily="42" charset="0"/>
              </a:rPr>
              <a:t>الأطفال.</a:t>
            </a:r>
            <a:endParaRPr lang="en-US" altLang="fr-FR" sz="2800" b="1" dirty="0">
              <a:latin typeface="Arial" charset="0"/>
              <a:cs typeface="Arial (Arabic)" pitchFamily="42" charset="0"/>
            </a:endParaRPr>
          </a:p>
          <a:p>
            <a:pPr marL="0" indent="0" algn="r" rtl="1">
              <a:buFontTx/>
              <a:buNone/>
            </a:pPr>
            <a:r>
              <a:rPr lang="en-US" altLang="fr-FR" sz="2800" b="1" dirty="0">
                <a:latin typeface="Arial" charset="0"/>
                <a:cs typeface="Arial (Arabic)" pitchFamily="42" charset="0"/>
              </a:rPr>
              <a:t>  3. </a:t>
            </a:r>
            <a:r>
              <a:rPr lang="ar-SA" altLang="fr-FR" sz="2800" b="1" dirty="0">
                <a:latin typeface="Arial" charset="0"/>
                <a:cs typeface="Arial (Arabic)" pitchFamily="42" charset="0"/>
              </a:rPr>
              <a:t>القضاء على التمييز الممارس في الاستخدام والشغل</a:t>
            </a:r>
            <a:r>
              <a:rPr lang="en-US" altLang="fr-FR" sz="2800" b="1" dirty="0">
                <a:latin typeface="Arial" charset="0"/>
                <a:cs typeface="Arial (Arabic)" pitchFamily="42" charset="0"/>
              </a:rPr>
              <a:t> </a:t>
            </a:r>
            <a:r>
              <a:rPr lang="ar-SA" altLang="fr-FR" sz="2800" b="1" dirty="0" smtClean="0">
                <a:latin typeface="Arial" charset="0"/>
                <a:cs typeface="Arial (Arabic)" pitchFamily="42" charset="0"/>
              </a:rPr>
              <a:t>.</a:t>
            </a:r>
            <a:endParaRPr lang="en-US" altLang="fr-FR" sz="2800" b="1" dirty="0">
              <a:latin typeface="Arial" charset="0"/>
              <a:cs typeface="Arial (Arabic)" pitchFamily="42" charset="0"/>
            </a:endParaRPr>
          </a:p>
          <a:p>
            <a:pPr marL="0" indent="0" algn="r" rtl="1">
              <a:buFontTx/>
              <a:buNone/>
            </a:pPr>
            <a:r>
              <a:rPr lang="en-US" altLang="fr-FR" sz="2800" b="1" dirty="0">
                <a:latin typeface="Arial" charset="0"/>
                <a:cs typeface="Arial (Arabic)" pitchFamily="42" charset="0"/>
              </a:rPr>
              <a:t>  4. </a:t>
            </a:r>
            <a:r>
              <a:rPr lang="ar-SA" altLang="fr-FR" sz="2800" b="1" dirty="0">
                <a:latin typeface="Arial" charset="0"/>
                <a:cs typeface="Arial (Arabic)" pitchFamily="42" charset="0"/>
              </a:rPr>
              <a:t>حرية التجمع والاعتراف بحق التفاوض </a:t>
            </a:r>
            <a:r>
              <a:rPr lang="ar-SA" altLang="fr-FR" sz="2800" b="1" dirty="0" smtClean="0">
                <a:latin typeface="Arial" charset="0"/>
                <a:cs typeface="Arial (Arabic)" pitchFamily="42" charset="0"/>
              </a:rPr>
              <a:t>الجماعي</a:t>
            </a:r>
            <a:r>
              <a:rPr lang="en-US" altLang="fr-FR" dirty="0" smtClean="0">
                <a:latin typeface="Arial" charset="0"/>
                <a:cs typeface="Arial (Arabic)" pitchFamily="42" charset="0"/>
              </a:rPr>
              <a:t> </a:t>
            </a:r>
            <a:r>
              <a:rPr lang="ar-SA" altLang="fr-FR" dirty="0" smtClean="0">
                <a:latin typeface="Arial" charset="0"/>
                <a:cs typeface="Arial (Arabic)" pitchFamily="42" charset="0"/>
              </a:rPr>
              <a:t>.</a:t>
            </a:r>
            <a:endParaRPr lang="en-US" altLang="fr-FR" dirty="0">
              <a:latin typeface="Arial" charset="0"/>
              <a:cs typeface="Arial (Arabic)" pitchFamily="42" charset="0"/>
            </a:endParaRPr>
          </a:p>
        </p:txBody>
      </p:sp>
      <p:sp>
        <p:nvSpPr>
          <p:cNvPr id="5" name="Date Placeholder 4"/>
          <p:cNvSpPr>
            <a:spLocks noGrp="1"/>
          </p:cNvSpPr>
          <p:nvPr>
            <p:ph type="dt" sz="half" idx="10"/>
          </p:nvPr>
        </p:nvSpPr>
        <p:spPr/>
        <p:txBody>
          <a:bodyPr/>
          <a:lstStyle/>
          <a:p>
            <a:fld id="{912832AE-85B9-4466-9111-5FF70DFB5DC2}" type="datetime1">
              <a:rPr lang="en-US" altLang="en-US" smtClean="0"/>
              <a:pPr/>
              <a:t>11/2/2009</a:t>
            </a:fld>
            <a:endParaRPr lang="en-US" altLang="en-US"/>
          </a:p>
        </p:txBody>
      </p:sp>
      <p:sp>
        <p:nvSpPr>
          <p:cNvPr id="6" name="Footer Placeholder 5"/>
          <p:cNvSpPr>
            <a:spLocks noGrp="1"/>
          </p:cNvSpPr>
          <p:nvPr>
            <p:ph type="ftr" sz="quarter" idx="11"/>
          </p:nvPr>
        </p:nvSpPr>
        <p:spPr/>
        <p:txBody>
          <a:bodyPr/>
          <a:lstStyle/>
          <a:p>
            <a:r>
              <a:rPr lang="ar-SA" altLang="en-US" dirty="0" smtClean="0"/>
              <a:t>د/ كاسر نصر المنصور - جامعة الملك عبد العزيز- كلية الإقتصاد والإدارة</a:t>
            </a:r>
            <a:endParaRPr lang="en-US" alt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a:xfrm>
            <a:off x="609600" y="304800"/>
            <a:ext cx="8153400" cy="1295400"/>
          </a:xfrm>
          <a:noFill/>
          <a:ln/>
        </p:spPr>
        <p:txBody>
          <a:bodyPr>
            <a:normAutofit/>
          </a:bodyPr>
          <a:lstStyle/>
          <a:p>
            <a:pPr algn="ctr" rtl="1"/>
            <a:r>
              <a:rPr lang="ar-SA" altLang="fr-FR" sz="2800" b="1" dirty="0" smtClean="0">
                <a:latin typeface="Arial" charset="0"/>
                <a:cs typeface="Arial (Arabic)" pitchFamily="42" charset="0"/>
              </a:rPr>
              <a:t>8-معايير </a:t>
            </a:r>
            <a:r>
              <a:rPr lang="ar-SA" altLang="fr-FR" sz="2800" b="1" dirty="0">
                <a:latin typeface="Arial" charset="0"/>
                <a:cs typeface="Arial (Arabic)" pitchFamily="42" charset="0"/>
              </a:rPr>
              <a:t>منظمة العمل الدولية بشأن المبادئ والحقوق الأساسية في </a:t>
            </a:r>
            <a:r>
              <a:rPr lang="ar-SA" altLang="fr-FR" sz="2800" b="1" dirty="0" smtClean="0">
                <a:latin typeface="Arial" charset="0"/>
                <a:cs typeface="Arial (Arabic)" pitchFamily="42" charset="0"/>
              </a:rPr>
              <a:t>العمل</a:t>
            </a:r>
            <a:r>
              <a:rPr lang="ar-SA" altLang="fr-FR" sz="1600" b="1" dirty="0" smtClean="0">
                <a:latin typeface="Arial" charset="0"/>
                <a:cs typeface="Arial (Arabic)" pitchFamily="42" charset="0"/>
              </a:rPr>
              <a:t>(</a:t>
            </a:r>
            <a:r>
              <a:rPr lang="ar-SA" altLang="fr-FR" sz="2800" b="1" dirty="0" smtClean="0">
                <a:latin typeface="Arial" charset="0"/>
                <a:cs typeface="Arial (Arabic)" pitchFamily="42" charset="0"/>
              </a:rPr>
              <a:t> </a:t>
            </a:r>
            <a:r>
              <a:rPr lang="ar-SA" altLang="fr-FR" sz="1600" b="1" dirty="0">
                <a:latin typeface="Arial" charset="0"/>
                <a:cs typeface="Arial (Arabic)" pitchFamily="42" charset="0"/>
              </a:rPr>
              <a:t>8 اتفاقيات و4 </a:t>
            </a:r>
            <a:r>
              <a:rPr lang="ar-SA" altLang="fr-FR" sz="1600" b="1" dirty="0" smtClean="0">
                <a:latin typeface="Arial" charset="0"/>
                <a:cs typeface="Arial (Arabic)" pitchFamily="42" charset="0"/>
              </a:rPr>
              <a:t>توصيات)</a:t>
            </a:r>
            <a:endParaRPr lang="en-US" altLang="fr-FR" sz="2800" b="1" dirty="0">
              <a:latin typeface="Arial" charset="0"/>
              <a:cs typeface="Arial (Arabic)" pitchFamily="42" charset="0"/>
            </a:endParaRPr>
          </a:p>
        </p:txBody>
      </p:sp>
      <p:sp>
        <p:nvSpPr>
          <p:cNvPr id="4" name="Slide Number Placeholder 5"/>
          <p:cNvSpPr>
            <a:spLocks noGrp="1"/>
          </p:cNvSpPr>
          <p:nvPr>
            <p:ph type="sldNum" sz="quarter" idx="12"/>
          </p:nvPr>
        </p:nvSpPr>
        <p:spPr/>
        <p:txBody>
          <a:bodyPr>
            <a:normAutofit fontScale="85000" lnSpcReduction="20000"/>
          </a:bodyPr>
          <a:lstStyle/>
          <a:p>
            <a:fld id="{021A85D3-0AED-4428-A789-6F04F9C63F43}" type="slidenum">
              <a:rPr lang="en-US" altLang="en-US"/>
              <a:pPr/>
              <a:t>67</a:t>
            </a:fld>
            <a:endParaRPr lang="en-US" altLang="en-US"/>
          </a:p>
        </p:txBody>
      </p:sp>
      <p:sp>
        <p:nvSpPr>
          <p:cNvPr id="54275" name="Rectangle 3"/>
          <p:cNvSpPr>
            <a:spLocks noGrp="1" noChangeArrowheads="1"/>
          </p:cNvSpPr>
          <p:nvPr>
            <p:ph sz="quarter" idx="1"/>
          </p:nvPr>
        </p:nvSpPr>
        <p:spPr>
          <a:xfrm>
            <a:off x="0" y="1981200"/>
            <a:ext cx="9039225" cy="4114800"/>
          </a:xfrm>
        </p:spPr>
        <p:txBody>
          <a:bodyPr>
            <a:normAutofit lnSpcReduction="10000"/>
          </a:bodyPr>
          <a:lstStyle/>
          <a:p>
            <a:pPr algn="r" rtl="1">
              <a:buFontTx/>
              <a:buNone/>
            </a:pPr>
            <a:r>
              <a:rPr lang="en-US" altLang="fr-FR" sz="2800" dirty="0">
                <a:latin typeface="Arial" charset="0"/>
              </a:rPr>
              <a:t>- </a:t>
            </a:r>
            <a:r>
              <a:rPr lang="ar-SA" altLang="fr-FR" dirty="0">
                <a:latin typeface="Arial" charset="0"/>
              </a:rPr>
              <a:t>الاتفاقية رقم29: العمل الجبري  </a:t>
            </a:r>
            <a:r>
              <a:rPr lang="ar-SA" altLang="fr-FR" dirty="0" smtClean="0">
                <a:latin typeface="Arial" charset="0"/>
              </a:rPr>
              <a:t>1930</a:t>
            </a:r>
            <a:endParaRPr lang="en-US" altLang="fr-FR" dirty="0">
              <a:latin typeface="Arial" charset="0"/>
            </a:endParaRPr>
          </a:p>
          <a:p>
            <a:pPr algn="r" rtl="1">
              <a:buFontTx/>
              <a:buNone/>
            </a:pPr>
            <a:r>
              <a:rPr lang="en-US" altLang="fr-FR" dirty="0">
                <a:latin typeface="Arial" charset="0"/>
              </a:rPr>
              <a:t>- </a:t>
            </a:r>
            <a:r>
              <a:rPr lang="ar-SA" altLang="fr-FR" dirty="0">
                <a:latin typeface="Arial" charset="0"/>
              </a:rPr>
              <a:t>الاتفاقية رقم 87 : حرية التجمع وحماية حق التنظيم </a:t>
            </a:r>
            <a:r>
              <a:rPr lang="ar-SA" altLang="fr-FR" dirty="0" smtClean="0">
                <a:latin typeface="Arial" charset="0"/>
              </a:rPr>
              <a:t>1948</a:t>
            </a:r>
            <a:endParaRPr lang="en-US" altLang="fr-FR" dirty="0">
              <a:latin typeface="Arial" charset="0"/>
            </a:endParaRPr>
          </a:p>
          <a:p>
            <a:pPr algn="r" rtl="1">
              <a:buFontTx/>
              <a:buNone/>
            </a:pPr>
            <a:r>
              <a:rPr lang="en-US" altLang="fr-FR" dirty="0">
                <a:latin typeface="Arial" charset="0"/>
              </a:rPr>
              <a:t>- </a:t>
            </a:r>
            <a:r>
              <a:rPr lang="ar-SA" altLang="fr-FR" dirty="0">
                <a:latin typeface="Arial" charset="0"/>
              </a:rPr>
              <a:t>الاتفاقية رقم 98: حق التنظيم والمفاوضة الجماعية </a:t>
            </a:r>
            <a:r>
              <a:rPr lang="ar-SA" altLang="fr-FR" dirty="0" smtClean="0">
                <a:latin typeface="Arial" charset="0"/>
              </a:rPr>
              <a:t>1949</a:t>
            </a:r>
            <a:endParaRPr lang="en-US" altLang="fr-FR" dirty="0">
              <a:latin typeface="Arial" charset="0"/>
            </a:endParaRPr>
          </a:p>
          <a:p>
            <a:pPr algn="r" rtl="1">
              <a:buFontTx/>
              <a:buNone/>
            </a:pPr>
            <a:r>
              <a:rPr lang="en-US" altLang="fr-FR" dirty="0">
                <a:latin typeface="Arial" charset="0"/>
              </a:rPr>
              <a:t>- </a:t>
            </a:r>
            <a:r>
              <a:rPr lang="ar-SA" altLang="fr-FR" dirty="0">
                <a:latin typeface="Arial" charset="0"/>
              </a:rPr>
              <a:t>الاتفاقية رقم100 والتوصية رقم90: ا</a:t>
            </a:r>
            <a:r>
              <a:rPr lang="ar-SA" altLang="en-US" dirty="0">
                <a:solidFill>
                  <a:srgbClr val="000066"/>
                </a:solidFill>
                <a:latin typeface="Arial" charset="0"/>
              </a:rPr>
              <a:t>لمساواة في الأجور </a:t>
            </a:r>
            <a:r>
              <a:rPr lang="ar-SA" altLang="en-US" dirty="0" smtClean="0">
                <a:solidFill>
                  <a:srgbClr val="000066"/>
                </a:solidFill>
                <a:latin typeface="Arial" charset="0"/>
              </a:rPr>
              <a:t>1951</a:t>
            </a:r>
            <a:endParaRPr lang="en-US" altLang="en-US" dirty="0">
              <a:solidFill>
                <a:srgbClr val="000066"/>
              </a:solidFill>
              <a:latin typeface="Arial" charset="0"/>
            </a:endParaRPr>
          </a:p>
          <a:p>
            <a:pPr algn="r" rtl="1">
              <a:buFontTx/>
              <a:buNone/>
            </a:pPr>
            <a:r>
              <a:rPr lang="en-US" altLang="en-US" dirty="0">
                <a:solidFill>
                  <a:srgbClr val="000066"/>
                </a:solidFill>
                <a:latin typeface="Arial" charset="0"/>
              </a:rPr>
              <a:t>- </a:t>
            </a:r>
            <a:r>
              <a:rPr lang="ar-SA" altLang="fr-FR" dirty="0">
                <a:latin typeface="Arial" charset="0"/>
              </a:rPr>
              <a:t>الاتفاقية رقم105: إلغاء العمل الجبري </a:t>
            </a:r>
            <a:r>
              <a:rPr lang="ar-SA" altLang="fr-FR" dirty="0" smtClean="0">
                <a:latin typeface="Arial" charset="0"/>
              </a:rPr>
              <a:t>1957</a:t>
            </a:r>
            <a:endParaRPr lang="en-US" altLang="fr-FR" dirty="0">
              <a:latin typeface="Arial" charset="0"/>
            </a:endParaRPr>
          </a:p>
          <a:p>
            <a:pPr algn="r" rtl="1">
              <a:buFontTx/>
              <a:buNone/>
            </a:pPr>
            <a:r>
              <a:rPr lang="en-US" altLang="fr-FR" dirty="0">
                <a:latin typeface="Arial" charset="0"/>
              </a:rPr>
              <a:t>- </a:t>
            </a:r>
            <a:r>
              <a:rPr lang="ar-SA" altLang="fr-FR" dirty="0">
                <a:latin typeface="Arial" charset="0"/>
              </a:rPr>
              <a:t>الاتفاقية/ التوصية رقم 111: التمييز </a:t>
            </a:r>
            <a:r>
              <a:rPr lang="ar-SA" altLang="en-US" dirty="0">
                <a:solidFill>
                  <a:srgbClr val="000066"/>
                </a:solidFill>
                <a:latin typeface="Arial" charset="0"/>
              </a:rPr>
              <a:t>في الاستخدام والمهنة </a:t>
            </a:r>
            <a:r>
              <a:rPr lang="ar-SA" altLang="en-US" dirty="0" smtClean="0">
                <a:solidFill>
                  <a:srgbClr val="000066"/>
                </a:solidFill>
                <a:latin typeface="Arial" charset="0"/>
              </a:rPr>
              <a:t>1958</a:t>
            </a:r>
            <a:endParaRPr lang="en-US" altLang="en-US" dirty="0">
              <a:solidFill>
                <a:srgbClr val="000066"/>
              </a:solidFill>
              <a:latin typeface="Arial" charset="0"/>
            </a:endParaRPr>
          </a:p>
          <a:p>
            <a:pPr algn="r" rtl="1">
              <a:buFontTx/>
              <a:buNone/>
            </a:pPr>
            <a:r>
              <a:rPr lang="en-US" altLang="en-US" dirty="0">
                <a:solidFill>
                  <a:srgbClr val="000066"/>
                </a:solidFill>
                <a:latin typeface="Arial" charset="0"/>
              </a:rPr>
              <a:t>- </a:t>
            </a:r>
            <a:r>
              <a:rPr lang="ar-SA" altLang="en-US" dirty="0">
                <a:solidFill>
                  <a:srgbClr val="000066"/>
                </a:solidFill>
                <a:latin typeface="Arial" charset="0"/>
              </a:rPr>
              <a:t>الاتفاقية رقم138 والتوصية رقم146: الحد الأدنى للسن </a:t>
            </a:r>
            <a:r>
              <a:rPr lang="ar-SA" altLang="en-US" dirty="0" smtClean="0">
                <a:solidFill>
                  <a:srgbClr val="000066"/>
                </a:solidFill>
                <a:latin typeface="Arial" charset="0"/>
              </a:rPr>
              <a:t>1973</a:t>
            </a:r>
            <a:endParaRPr lang="en-US" altLang="en-US" dirty="0">
              <a:solidFill>
                <a:srgbClr val="000066"/>
              </a:solidFill>
              <a:latin typeface="Arial" charset="0"/>
            </a:endParaRPr>
          </a:p>
          <a:p>
            <a:pPr algn="r" rtl="1">
              <a:buFontTx/>
              <a:buNone/>
            </a:pPr>
            <a:r>
              <a:rPr lang="en-US" altLang="en-US" dirty="0">
                <a:solidFill>
                  <a:srgbClr val="000066"/>
                </a:solidFill>
                <a:latin typeface="Arial" charset="0"/>
              </a:rPr>
              <a:t>- </a:t>
            </a:r>
            <a:r>
              <a:rPr lang="ar-SA" altLang="en-US" dirty="0">
                <a:solidFill>
                  <a:srgbClr val="000066"/>
                </a:solidFill>
                <a:latin typeface="Arial" charset="0"/>
              </a:rPr>
              <a:t>الاتفاقية رقم182 والتوصية رقم190: اشنع أشكال عمل الأطفال</a:t>
            </a:r>
            <a:r>
              <a:rPr lang="en-US" altLang="en-US" sz="2800" dirty="0">
                <a:solidFill>
                  <a:srgbClr val="000066"/>
                </a:solidFill>
                <a:latin typeface="Arial" charset="0"/>
              </a:rPr>
              <a:t> </a:t>
            </a:r>
            <a:r>
              <a:rPr lang="en-US" altLang="fr-FR" sz="2800" dirty="0">
                <a:latin typeface="Arial" charset="0"/>
              </a:rPr>
              <a:t> </a:t>
            </a:r>
          </a:p>
        </p:txBody>
      </p:sp>
      <p:sp>
        <p:nvSpPr>
          <p:cNvPr id="5" name="Date Placeholder 4"/>
          <p:cNvSpPr>
            <a:spLocks noGrp="1"/>
          </p:cNvSpPr>
          <p:nvPr>
            <p:ph type="dt" sz="half" idx="10"/>
          </p:nvPr>
        </p:nvSpPr>
        <p:spPr/>
        <p:txBody>
          <a:bodyPr/>
          <a:lstStyle/>
          <a:p>
            <a:fld id="{049C365D-BDAD-4D11-B945-81D3EB04F820}" type="datetime1">
              <a:rPr lang="en-US" altLang="en-US" smtClean="0"/>
              <a:pPr/>
              <a:t>11/2/2009</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lgn="ctr" rtl="1"/>
            <a:r>
              <a:rPr lang="ar-SA" altLang="fr-FR" b="1">
                <a:latin typeface="Arial" charset="0"/>
              </a:rPr>
              <a:t>التصديقات : بعض البلدان العربية</a:t>
            </a:r>
            <a:r>
              <a:rPr lang="en-US" altLang="fr-FR" b="1">
                <a:latin typeface="Arial" charset="0"/>
              </a:rPr>
              <a:t> </a:t>
            </a:r>
          </a:p>
        </p:txBody>
      </p:sp>
      <p:graphicFrame>
        <p:nvGraphicFramePr>
          <p:cNvPr id="55299" name="Object 3"/>
          <p:cNvGraphicFramePr>
            <a:graphicFrameLocks noChangeAspect="1"/>
          </p:cNvGraphicFramePr>
          <p:nvPr>
            <p:ph type="tbl" idx="1"/>
          </p:nvPr>
        </p:nvGraphicFramePr>
        <p:xfrm>
          <a:off x="457200" y="2017713"/>
          <a:ext cx="8580438" cy="4041775"/>
        </p:xfrm>
        <a:graphic>
          <a:graphicData uri="http://schemas.openxmlformats.org/presentationml/2006/ole">
            <p:oleObj spid="_x0000_s55299" name="Document" r:id="rId4" imgW="8735760" imgH="4114800" progId="Word.Document.8">
              <p:embed/>
            </p:oleObj>
          </a:graphicData>
        </a:graphic>
      </p:graphicFrame>
      <p:sp>
        <p:nvSpPr>
          <p:cNvPr id="33" name="Slide Number Placeholder 5"/>
          <p:cNvSpPr>
            <a:spLocks noGrp="1"/>
          </p:cNvSpPr>
          <p:nvPr>
            <p:ph type="sldNum" sz="quarter" idx="12"/>
          </p:nvPr>
        </p:nvSpPr>
        <p:spPr/>
        <p:txBody>
          <a:bodyPr/>
          <a:lstStyle/>
          <a:p>
            <a:fld id="{BF619D04-EE06-40FF-95D8-F428E07E95F0}" type="slidenum">
              <a:rPr lang="en-US" altLang="en-US"/>
              <a:pPr/>
              <a:t>68</a:t>
            </a:fld>
            <a:endParaRPr lang="en-US" altLang="en-US"/>
          </a:p>
        </p:txBody>
      </p:sp>
      <p:graphicFrame>
        <p:nvGraphicFramePr>
          <p:cNvPr id="55303" name="Object 7"/>
          <p:cNvGraphicFramePr>
            <a:graphicFrameLocks noChangeAspect="1"/>
          </p:cNvGraphicFramePr>
          <p:nvPr/>
        </p:nvGraphicFramePr>
        <p:xfrm>
          <a:off x="228600" y="990600"/>
          <a:ext cx="8915400" cy="5297488"/>
        </p:xfrm>
        <a:graphic>
          <a:graphicData uri="http://schemas.openxmlformats.org/presentationml/2006/ole">
            <p:oleObj spid="_x0000_s55303" name="Worksheet" r:id="rId5" imgW="6693840" imgH="4683240" progId="Excel.Sheet.8">
              <p:embed/>
            </p:oleObj>
          </a:graphicData>
        </a:graphic>
      </p:graphicFrame>
      <p:sp>
        <p:nvSpPr>
          <p:cNvPr id="55304" name="Line 8"/>
          <p:cNvSpPr>
            <a:spLocks noChangeShapeType="1"/>
          </p:cNvSpPr>
          <p:nvPr/>
        </p:nvSpPr>
        <p:spPr bwMode="auto">
          <a:xfrm>
            <a:off x="8001000" y="1447800"/>
            <a:ext cx="0" cy="5029200"/>
          </a:xfrm>
          <a:prstGeom prst="line">
            <a:avLst/>
          </a:prstGeom>
          <a:noFill/>
          <a:ln w="9525">
            <a:solidFill>
              <a:schemeClr val="tx1"/>
            </a:solidFill>
            <a:round/>
            <a:headEnd/>
            <a:tailEnd/>
          </a:ln>
          <a:effectLst/>
        </p:spPr>
        <p:txBody>
          <a:bodyPr wrap="none" anchor="ctr"/>
          <a:lstStyle/>
          <a:p>
            <a:endParaRPr lang="en-US"/>
          </a:p>
        </p:txBody>
      </p:sp>
      <p:sp>
        <p:nvSpPr>
          <p:cNvPr id="55305" name="Line 9"/>
          <p:cNvSpPr>
            <a:spLocks noChangeShapeType="1"/>
          </p:cNvSpPr>
          <p:nvPr/>
        </p:nvSpPr>
        <p:spPr bwMode="auto">
          <a:xfrm>
            <a:off x="6477000" y="1447800"/>
            <a:ext cx="0" cy="5029200"/>
          </a:xfrm>
          <a:prstGeom prst="line">
            <a:avLst/>
          </a:prstGeom>
          <a:noFill/>
          <a:ln w="9525">
            <a:solidFill>
              <a:schemeClr val="tx1"/>
            </a:solidFill>
            <a:round/>
            <a:headEnd/>
            <a:tailEnd/>
          </a:ln>
          <a:effectLst/>
        </p:spPr>
        <p:txBody>
          <a:bodyPr wrap="none" anchor="ctr"/>
          <a:lstStyle/>
          <a:p>
            <a:endParaRPr lang="en-US"/>
          </a:p>
        </p:txBody>
      </p:sp>
      <p:sp>
        <p:nvSpPr>
          <p:cNvPr id="55306" name="Line 10"/>
          <p:cNvSpPr>
            <a:spLocks noChangeShapeType="1"/>
          </p:cNvSpPr>
          <p:nvPr/>
        </p:nvSpPr>
        <p:spPr bwMode="auto">
          <a:xfrm>
            <a:off x="5029200" y="1447800"/>
            <a:ext cx="0" cy="5029200"/>
          </a:xfrm>
          <a:prstGeom prst="line">
            <a:avLst/>
          </a:prstGeom>
          <a:noFill/>
          <a:ln w="9525">
            <a:solidFill>
              <a:schemeClr val="tx1"/>
            </a:solidFill>
            <a:round/>
            <a:headEnd/>
            <a:tailEnd/>
          </a:ln>
          <a:effectLst/>
        </p:spPr>
        <p:txBody>
          <a:bodyPr wrap="none" anchor="ctr"/>
          <a:lstStyle/>
          <a:p>
            <a:endParaRPr lang="en-US"/>
          </a:p>
        </p:txBody>
      </p:sp>
      <p:sp>
        <p:nvSpPr>
          <p:cNvPr id="55307" name="Line 11"/>
          <p:cNvSpPr>
            <a:spLocks noChangeShapeType="1"/>
          </p:cNvSpPr>
          <p:nvPr/>
        </p:nvSpPr>
        <p:spPr bwMode="auto">
          <a:xfrm>
            <a:off x="4267200" y="1447800"/>
            <a:ext cx="0" cy="5029200"/>
          </a:xfrm>
          <a:prstGeom prst="line">
            <a:avLst/>
          </a:prstGeom>
          <a:noFill/>
          <a:ln w="9525">
            <a:solidFill>
              <a:schemeClr val="tx1"/>
            </a:solidFill>
            <a:round/>
            <a:headEnd/>
            <a:tailEnd/>
          </a:ln>
          <a:effectLst/>
        </p:spPr>
        <p:txBody>
          <a:bodyPr wrap="none" anchor="ctr"/>
          <a:lstStyle/>
          <a:p>
            <a:endParaRPr lang="en-US"/>
          </a:p>
        </p:txBody>
      </p:sp>
      <p:sp>
        <p:nvSpPr>
          <p:cNvPr id="55308" name="Line 12"/>
          <p:cNvSpPr>
            <a:spLocks noChangeShapeType="1"/>
          </p:cNvSpPr>
          <p:nvPr/>
        </p:nvSpPr>
        <p:spPr bwMode="auto">
          <a:xfrm>
            <a:off x="5715000" y="1447800"/>
            <a:ext cx="0" cy="5029200"/>
          </a:xfrm>
          <a:prstGeom prst="line">
            <a:avLst/>
          </a:prstGeom>
          <a:noFill/>
          <a:ln w="9525">
            <a:solidFill>
              <a:schemeClr val="tx1"/>
            </a:solidFill>
            <a:round/>
            <a:headEnd/>
            <a:tailEnd/>
          </a:ln>
          <a:effectLst/>
        </p:spPr>
        <p:txBody>
          <a:bodyPr wrap="none" anchor="ctr"/>
          <a:lstStyle/>
          <a:p>
            <a:endParaRPr lang="en-US"/>
          </a:p>
        </p:txBody>
      </p:sp>
      <p:sp>
        <p:nvSpPr>
          <p:cNvPr id="55309" name="Line 13"/>
          <p:cNvSpPr>
            <a:spLocks noChangeShapeType="1"/>
          </p:cNvSpPr>
          <p:nvPr/>
        </p:nvSpPr>
        <p:spPr bwMode="auto">
          <a:xfrm>
            <a:off x="7239000" y="1447800"/>
            <a:ext cx="0" cy="5029200"/>
          </a:xfrm>
          <a:prstGeom prst="line">
            <a:avLst/>
          </a:prstGeom>
          <a:noFill/>
          <a:ln w="9525">
            <a:solidFill>
              <a:schemeClr val="tx1"/>
            </a:solidFill>
            <a:round/>
            <a:headEnd/>
            <a:tailEnd/>
          </a:ln>
          <a:effectLst/>
        </p:spPr>
        <p:txBody>
          <a:bodyPr wrap="none" anchor="ctr"/>
          <a:lstStyle/>
          <a:p>
            <a:endParaRPr lang="en-US"/>
          </a:p>
        </p:txBody>
      </p:sp>
      <p:sp>
        <p:nvSpPr>
          <p:cNvPr id="55310" name="Line 14"/>
          <p:cNvSpPr>
            <a:spLocks noChangeShapeType="1"/>
          </p:cNvSpPr>
          <p:nvPr/>
        </p:nvSpPr>
        <p:spPr bwMode="auto">
          <a:xfrm>
            <a:off x="2743200" y="1447800"/>
            <a:ext cx="0" cy="5029200"/>
          </a:xfrm>
          <a:prstGeom prst="line">
            <a:avLst/>
          </a:prstGeom>
          <a:noFill/>
          <a:ln w="9525">
            <a:solidFill>
              <a:schemeClr val="tx1"/>
            </a:solidFill>
            <a:round/>
            <a:headEnd/>
            <a:tailEnd/>
          </a:ln>
          <a:effectLst/>
        </p:spPr>
        <p:txBody>
          <a:bodyPr wrap="none" anchor="ctr"/>
          <a:lstStyle/>
          <a:p>
            <a:endParaRPr lang="en-US"/>
          </a:p>
        </p:txBody>
      </p:sp>
      <p:sp>
        <p:nvSpPr>
          <p:cNvPr id="55311" name="Line 15"/>
          <p:cNvSpPr>
            <a:spLocks noChangeShapeType="1"/>
          </p:cNvSpPr>
          <p:nvPr/>
        </p:nvSpPr>
        <p:spPr bwMode="auto">
          <a:xfrm>
            <a:off x="1981200" y="1447800"/>
            <a:ext cx="0" cy="5029200"/>
          </a:xfrm>
          <a:prstGeom prst="line">
            <a:avLst/>
          </a:prstGeom>
          <a:noFill/>
          <a:ln w="9525">
            <a:solidFill>
              <a:schemeClr val="tx1"/>
            </a:solidFill>
            <a:round/>
            <a:headEnd/>
            <a:tailEnd/>
          </a:ln>
          <a:effectLst/>
        </p:spPr>
        <p:txBody>
          <a:bodyPr wrap="none" anchor="ctr"/>
          <a:lstStyle/>
          <a:p>
            <a:endParaRPr lang="en-US"/>
          </a:p>
        </p:txBody>
      </p:sp>
      <p:sp>
        <p:nvSpPr>
          <p:cNvPr id="55312" name="Line 16"/>
          <p:cNvSpPr>
            <a:spLocks noChangeShapeType="1"/>
          </p:cNvSpPr>
          <p:nvPr/>
        </p:nvSpPr>
        <p:spPr bwMode="auto">
          <a:xfrm>
            <a:off x="1219200" y="1447800"/>
            <a:ext cx="0" cy="5029200"/>
          </a:xfrm>
          <a:prstGeom prst="line">
            <a:avLst/>
          </a:prstGeom>
          <a:noFill/>
          <a:ln w="9525">
            <a:solidFill>
              <a:schemeClr val="tx1"/>
            </a:solidFill>
            <a:round/>
            <a:headEnd/>
            <a:tailEnd/>
          </a:ln>
          <a:effectLst/>
        </p:spPr>
        <p:txBody>
          <a:bodyPr wrap="none" anchor="ctr"/>
          <a:lstStyle/>
          <a:p>
            <a:endParaRPr lang="en-US"/>
          </a:p>
        </p:txBody>
      </p:sp>
      <p:sp>
        <p:nvSpPr>
          <p:cNvPr id="55313" name="Line 17"/>
          <p:cNvSpPr>
            <a:spLocks noChangeShapeType="1"/>
          </p:cNvSpPr>
          <p:nvPr/>
        </p:nvSpPr>
        <p:spPr bwMode="auto">
          <a:xfrm>
            <a:off x="3505200" y="1447800"/>
            <a:ext cx="0" cy="5029200"/>
          </a:xfrm>
          <a:prstGeom prst="line">
            <a:avLst/>
          </a:prstGeom>
          <a:noFill/>
          <a:ln w="9525">
            <a:solidFill>
              <a:schemeClr val="tx1"/>
            </a:solidFill>
            <a:round/>
            <a:headEnd/>
            <a:tailEnd/>
          </a:ln>
          <a:effectLst/>
        </p:spPr>
        <p:txBody>
          <a:bodyPr wrap="none" anchor="ctr"/>
          <a:lstStyle/>
          <a:p>
            <a:endParaRPr lang="en-US"/>
          </a:p>
        </p:txBody>
      </p:sp>
      <p:sp>
        <p:nvSpPr>
          <p:cNvPr id="55314" name="Line 18"/>
          <p:cNvSpPr>
            <a:spLocks noChangeShapeType="1"/>
          </p:cNvSpPr>
          <p:nvPr/>
        </p:nvSpPr>
        <p:spPr bwMode="auto">
          <a:xfrm>
            <a:off x="0" y="1981200"/>
            <a:ext cx="9144000" cy="0"/>
          </a:xfrm>
          <a:prstGeom prst="line">
            <a:avLst/>
          </a:prstGeom>
          <a:noFill/>
          <a:ln w="9525">
            <a:solidFill>
              <a:schemeClr val="tx1"/>
            </a:solidFill>
            <a:round/>
            <a:headEnd/>
            <a:tailEnd/>
          </a:ln>
          <a:effectLst/>
        </p:spPr>
        <p:txBody>
          <a:bodyPr wrap="none" anchor="ctr"/>
          <a:lstStyle/>
          <a:p>
            <a:endParaRPr lang="en-US"/>
          </a:p>
        </p:txBody>
      </p:sp>
      <p:sp>
        <p:nvSpPr>
          <p:cNvPr id="55315" name="Text Box 19"/>
          <p:cNvSpPr txBox="1">
            <a:spLocks noChangeArrowheads="1"/>
          </p:cNvSpPr>
          <p:nvPr/>
        </p:nvSpPr>
        <p:spPr bwMode="auto">
          <a:xfrm>
            <a:off x="8001000" y="1447800"/>
            <a:ext cx="1143000" cy="396875"/>
          </a:xfrm>
          <a:prstGeom prst="rect">
            <a:avLst/>
          </a:prstGeom>
          <a:noFill/>
          <a:ln w="9525">
            <a:noFill/>
            <a:miter lim="800000"/>
            <a:headEnd/>
            <a:tailEnd/>
          </a:ln>
          <a:effectLst/>
        </p:spPr>
        <p:txBody>
          <a:bodyPr>
            <a:spAutoFit/>
          </a:bodyPr>
          <a:lstStyle/>
          <a:p>
            <a:pPr rtl="1">
              <a:spcBef>
                <a:spcPct val="50000"/>
              </a:spcBef>
            </a:pPr>
            <a:r>
              <a:rPr lang="ar-SA" altLang="fr-FR" sz="2000">
                <a:solidFill>
                  <a:srgbClr val="000066"/>
                </a:solidFill>
                <a:cs typeface="Times New Roman (Arabic)" pitchFamily="26" charset="0"/>
              </a:rPr>
              <a:t>الاتفاقيات</a:t>
            </a:r>
            <a:endParaRPr lang="en-US" altLang="fr-FR" sz="2000">
              <a:solidFill>
                <a:srgbClr val="000066"/>
              </a:solidFill>
              <a:cs typeface="Times New Roman (Arabic)" pitchFamily="26" charset="0"/>
            </a:endParaRPr>
          </a:p>
        </p:txBody>
      </p:sp>
      <p:sp>
        <p:nvSpPr>
          <p:cNvPr id="55316" name="Line 20"/>
          <p:cNvSpPr>
            <a:spLocks noChangeShapeType="1"/>
          </p:cNvSpPr>
          <p:nvPr/>
        </p:nvSpPr>
        <p:spPr bwMode="auto">
          <a:xfrm>
            <a:off x="8001000" y="990600"/>
            <a:ext cx="0" cy="457200"/>
          </a:xfrm>
          <a:prstGeom prst="line">
            <a:avLst/>
          </a:prstGeom>
          <a:noFill/>
          <a:ln w="9525">
            <a:solidFill>
              <a:schemeClr val="tx1"/>
            </a:solidFill>
            <a:round/>
            <a:headEnd/>
            <a:tailEnd/>
          </a:ln>
          <a:effectLst/>
        </p:spPr>
        <p:txBody>
          <a:bodyPr wrap="none" anchor="ctr"/>
          <a:lstStyle/>
          <a:p>
            <a:endParaRPr lang="en-US"/>
          </a:p>
        </p:txBody>
      </p:sp>
      <p:sp>
        <p:nvSpPr>
          <p:cNvPr id="55317" name="Line 21"/>
          <p:cNvSpPr>
            <a:spLocks noChangeShapeType="1"/>
          </p:cNvSpPr>
          <p:nvPr/>
        </p:nvSpPr>
        <p:spPr bwMode="auto">
          <a:xfrm flipH="1">
            <a:off x="0" y="1447800"/>
            <a:ext cx="8001000" cy="0"/>
          </a:xfrm>
          <a:prstGeom prst="line">
            <a:avLst/>
          </a:prstGeom>
          <a:noFill/>
          <a:ln w="9525">
            <a:solidFill>
              <a:schemeClr val="tx1"/>
            </a:solidFill>
            <a:round/>
            <a:headEnd/>
            <a:tailEnd/>
          </a:ln>
          <a:effectLst/>
        </p:spPr>
        <p:txBody>
          <a:bodyPr wrap="none" anchor="ctr"/>
          <a:lstStyle/>
          <a:p>
            <a:endParaRPr lang="en-US"/>
          </a:p>
        </p:txBody>
      </p:sp>
      <p:sp>
        <p:nvSpPr>
          <p:cNvPr id="55319" name="Text Box 23"/>
          <p:cNvSpPr txBox="1">
            <a:spLocks noChangeArrowheads="1"/>
          </p:cNvSpPr>
          <p:nvPr/>
        </p:nvSpPr>
        <p:spPr bwMode="auto">
          <a:xfrm>
            <a:off x="304800" y="990600"/>
            <a:ext cx="7696200" cy="579438"/>
          </a:xfrm>
          <a:prstGeom prst="rect">
            <a:avLst/>
          </a:prstGeom>
          <a:noFill/>
          <a:ln w="9525">
            <a:noFill/>
            <a:miter lim="800000"/>
            <a:headEnd/>
            <a:tailEnd/>
          </a:ln>
          <a:effectLst/>
        </p:spPr>
        <p:txBody>
          <a:bodyPr>
            <a:spAutoFit/>
          </a:bodyPr>
          <a:lstStyle/>
          <a:p>
            <a:pPr rtl="1">
              <a:spcBef>
                <a:spcPct val="50000"/>
              </a:spcBef>
            </a:pPr>
            <a:r>
              <a:rPr lang="ar-SA" altLang="fr-FR" sz="3200">
                <a:solidFill>
                  <a:srgbClr val="000066"/>
                </a:solidFill>
                <a:cs typeface="Times New Roman (Arabic)" pitchFamily="26" charset="0"/>
              </a:rPr>
              <a:t>البلدان</a:t>
            </a:r>
            <a:endParaRPr lang="en-US" altLang="fr-FR" sz="3200">
              <a:solidFill>
                <a:srgbClr val="000066"/>
              </a:solidFill>
              <a:cs typeface="Times New Roman (Arabic)" pitchFamily="26" charset="0"/>
            </a:endParaRPr>
          </a:p>
        </p:txBody>
      </p:sp>
      <p:sp>
        <p:nvSpPr>
          <p:cNvPr id="55321" name="Text Box 25"/>
          <p:cNvSpPr txBox="1">
            <a:spLocks noChangeArrowheads="1"/>
          </p:cNvSpPr>
          <p:nvPr/>
        </p:nvSpPr>
        <p:spPr bwMode="auto">
          <a:xfrm>
            <a:off x="5715000" y="1524000"/>
            <a:ext cx="762000" cy="396875"/>
          </a:xfrm>
          <a:prstGeom prst="rect">
            <a:avLst/>
          </a:prstGeom>
          <a:noFill/>
          <a:ln w="9525">
            <a:noFill/>
            <a:miter lim="800000"/>
            <a:headEnd/>
            <a:tailEnd/>
          </a:ln>
          <a:effectLst/>
        </p:spPr>
        <p:txBody>
          <a:bodyPr>
            <a:spAutoFit/>
          </a:bodyPr>
          <a:lstStyle/>
          <a:p>
            <a:pPr rtl="1">
              <a:spcBef>
                <a:spcPct val="50000"/>
              </a:spcBef>
            </a:pPr>
            <a:r>
              <a:rPr lang="ar-SA" altLang="fr-FR" sz="2000">
                <a:solidFill>
                  <a:srgbClr val="000066"/>
                </a:solidFill>
                <a:cs typeface="Times New Roman (Arabic)" pitchFamily="26" charset="0"/>
              </a:rPr>
              <a:t>تونس</a:t>
            </a:r>
            <a:endParaRPr lang="en-US" altLang="fr-FR" sz="2000">
              <a:solidFill>
                <a:srgbClr val="000066"/>
              </a:solidFill>
              <a:cs typeface="Times New Roman (Arabic)" pitchFamily="26" charset="0"/>
            </a:endParaRPr>
          </a:p>
        </p:txBody>
      </p:sp>
      <p:sp>
        <p:nvSpPr>
          <p:cNvPr id="55322" name="Text Box 26"/>
          <p:cNvSpPr txBox="1">
            <a:spLocks noChangeArrowheads="1"/>
          </p:cNvSpPr>
          <p:nvPr/>
        </p:nvSpPr>
        <p:spPr bwMode="auto">
          <a:xfrm>
            <a:off x="4953000" y="1524000"/>
            <a:ext cx="838200" cy="396875"/>
          </a:xfrm>
          <a:prstGeom prst="rect">
            <a:avLst/>
          </a:prstGeom>
          <a:noFill/>
          <a:ln w="9525">
            <a:noFill/>
            <a:miter lim="800000"/>
            <a:headEnd/>
            <a:tailEnd/>
          </a:ln>
          <a:effectLst/>
        </p:spPr>
        <p:txBody>
          <a:bodyPr>
            <a:spAutoFit/>
          </a:bodyPr>
          <a:lstStyle/>
          <a:p>
            <a:pPr rtl="1">
              <a:spcBef>
                <a:spcPct val="50000"/>
              </a:spcBef>
            </a:pPr>
            <a:r>
              <a:rPr lang="ar-SA" altLang="fr-FR" sz="2000">
                <a:solidFill>
                  <a:srgbClr val="000066"/>
                </a:solidFill>
                <a:cs typeface="Times New Roman (Arabic)" pitchFamily="26" charset="0"/>
              </a:rPr>
              <a:t>الجزائر</a:t>
            </a:r>
            <a:endParaRPr lang="en-US" altLang="fr-FR" sz="2000">
              <a:cs typeface="Times New Roman (Arabic)" pitchFamily="26" charset="0"/>
            </a:endParaRPr>
          </a:p>
        </p:txBody>
      </p:sp>
      <p:sp>
        <p:nvSpPr>
          <p:cNvPr id="55323" name="Text Box 27"/>
          <p:cNvSpPr txBox="1">
            <a:spLocks noChangeArrowheads="1"/>
          </p:cNvSpPr>
          <p:nvPr/>
        </p:nvSpPr>
        <p:spPr bwMode="auto">
          <a:xfrm>
            <a:off x="4267200" y="1524000"/>
            <a:ext cx="762000" cy="396875"/>
          </a:xfrm>
          <a:prstGeom prst="rect">
            <a:avLst/>
          </a:prstGeom>
          <a:noFill/>
          <a:ln w="9525">
            <a:noFill/>
            <a:miter lim="800000"/>
            <a:headEnd/>
            <a:tailEnd/>
          </a:ln>
          <a:effectLst/>
        </p:spPr>
        <p:txBody>
          <a:bodyPr>
            <a:spAutoFit/>
          </a:bodyPr>
          <a:lstStyle/>
          <a:p>
            <a:pPr rtl="1">
              <a:spcBef>
                <a:spcPct val="50000"/>
              </a:spcBef>
            </a:pPr>
            <a:r>
              <a:rPr lang="ar-SA" altLang="fr-FR" sz="2000">
                <a:solidFill>
                  <a:srgbClr val="000066"/>
                </a:solidFill>
                <a:cs typeface="Times New Roman (Arabic)" pitchFamily="26" charset="0"/>
              </a:rPr>
              <a:t>ليبيا</a:t>
            </a:r>
            <a:endParaRPr lang="en-US" altLang="fr-FR" sz="2000">
              <a:solidFill>
                <a:srgbClr val="000066"/>
              </a:solidFill>
              <a:cs typeface="Times New Roman (Arabic)" pitchFamily="26" charset="0"/>
            </a:endParaRPr>
          </a:p>
        </p:txBody>
      </p:sp>
      <p:sp>
        <p:nvSpPr>
          <p:cNvPr id="55324" name="Text Box 28"/>
          <p:cNvSpPr txBox="1">
            <a:spLocks noChangeArrowheads="1"/>
          </p:cNvSpPr>
          <p:nvPr/>
        </p:nvSpPr>
        <p:spPr bwMode="auto">
          <a:xfrm>
            <a:off x="3505200" y="1524000"/>
            <a:ext cx="685800" cy="396875"/>
          </a:xfrm>
          <a:prstGeom prst="rect">
            <a:avLst/>
          </a:prstGeom>
          <a:noFill/>
          <a:ln w="9525">
            <a:noFill/>
            <a:miter lim="800000"/>
            <a:headEnd/>
            <a:tailEnd/>
          </a:ln>
          <a:effectLst/>
        </p:spPr>
        <p:txBody>
          <a:bodyPr>
            <a:spAutoFit/>
          </a:bodyPr>
          <a:lstStyle/>
          <a:p>
            <a:pPr rtl="1">
              <a:spcBef>
                <a:spcPct val="50000"/>
              </a:spcBef>
            </a:pPr>
            <a:r>
              <a:rPr lang="ar-SA" altLang="fr-FR" sz="2000">
                <a:solidFill>
                  <a:srgbClr val="000066"/>
                </a:solidFill>
                <a:cs typeface="Times New Roman (Arabic)" pitchFamily="26" charset="0"/>
              </a:rPr>
              <a:t>لبنان</a:t>
            </a:r>
            <a:endParaRPr lang="en-US" altLang="fr-FR" sz="2000">
              <a:solidFill>
                <a:srgbClr val="000066"/>
              </a:solidFill>
              <a:cs typeface="Times New Roman (Arabic)" pitchFamily="26" charset="0"/>
            </a:endParaRPr>
          </a:p>
        </p:txBody>
      </p:sp>
      <p:sp>
        <p:nvSpPr>
          <p:cNvPr id="55325" name="Text Box 29"/>
          <p:cNvSpPr txBox="1">
            <a:spLocks noChangeArrowheads="1"/>
          </p:cNvSpPr>
          <p:nvPr/>
        </p:nvSpPr>
        <p:spPr bwMode="auto">
          <a:xfrm>
            <a:off x="2743200" y="1524000"/>
            <a:ext cx="838200" cy="396875"/>
          </a:xfrm>
          <a:prstGeom prst="rect">
            <a:avLst/>
          </a:prstGeom>
          <a:noFill/>
          <a:ln w="9525">
            <a:noFill/>
            <a:miter lim="800000"/>
            <a:headEnd/>
            <a:tailEnd/>
          </a:ln>
          <a:effectLst/>
        </p:spPr>
        <p:txBody>
          <a:bodyPr>
            <a:spAutoFit/>
          </a:bodyPr>
          <a:lstStyle/>
          <a:p>
            <a:pPr algn="r" rtl="1">
              <a:spcBef>
                <a:spcPct val="50000"/>
              </a:spcBef>
            </a:pPr>
            <a:r>
              <a:rPr lang="ar-SA" altLang="fr-FR" sz="2000">
                <a:solidFill>
                  <a:srgbClr val="000066"/>
                </a:solidFill>
                <a:cs typeface="Times New Roman (Arabic)" pitchFamily="26" charset="0"/>
              </a:rPr>
              <a:t>المغرب</a:t>
            </a:r>
            <a:endParaRPr lang="en-US" altLang="fr-FR" sz="2000">
              <a:solidFill>
                <a:srgbClr val="000066"/>
              </a:solidFill>
              <a:cs typeface="Times New Roman (Arabic)" pitchFamily="26" charset="0"/>
            </a:endParaRPr>
          </a:p>
        </p:txBody>
      </p:sp>
      <p:sp>
        <p:nvSpPr>
          <p:cNvPr id="55326" name="Text Box 30"/>
          <p:cNvSpPr txBox="1">
            <a:spLocks noChangeArrowheads="1"/>
          </p:cNvSpPr>
          <p:nvPr/>
        </p:nvSpPr>
        <p:spPr bwMode="auto">
          <a:xfrm>
            <a:off x="7239000" y="1524000"/>
            <a:ext cx="762000" cy="396875"/>
          </a:xfrm>
          <a:prstGeom prst="rect">
            <a:avLst/>
          </a:prstGeom>
          <a:noFill/>
          <a:ln w="9525">
            <a:noFill/>
            <a:miter lim="800000"/>
            <a:headEnd/>
            <a:tailEnd/>
          </a:ln>
          <a:effectLst/>
        </p:spPr>
        <p:txBody>
          <a:bodyPr>
            <a:spAutoFit/>
          </a:bodyPr>
          <a:lstStyle/>
          <a:p>
            <a:pPr rtl="1">
              <a:spcBef>
                <a:spcPct val="50000"/>
              </a:spcBef>
            </a:pPr>
            <a:r>
              <a:rPr lang="ar-SA" altLang="fr-FR" sz="2000">
                <a:solidFill>
                  <a:srgbClr val="000066"/>
                </a:solidFill>
                <a:cs typeface="Times New Roman (Arabic)" pitchFamily="26" charset="0"/>
              </a:rPr>
              <a:t>الأردن</a:t>
            </a:r>
            <a:endParaRPr lang="en-US" altLang="fr-FR" sz="2000">
              <a:solidFill>
                <a:srgbClr val="000066"/>
              </a:solidFill>
              <a:cs typeface="Times New Roman (Arabic)" pitchFamily="26" charset="0"/>
            </a:endParaRPr>
          </a:p>
        </p:txBody>
      </p:sp>
      <p:sp>
        <p:nvSpPr>
          <p:cNvPr id="55327" name="Text Box 31"/>
          <p:cNvSpPr txBox="1">
            <a:spLocks noChangeArrowheads="1"/>
          </p:cNvSpPr>
          <p:nvPr/>
        </p:nvSpPr>
        <p:spPr bwMode="auto">
          <a:xfrm>
            <a:off x="6400800" y="1524000"/>
            <a:ext cx="914400" cy="396875"/>
          </a:xfrm>
          <a:prstGeom prst="rect">
            <a:avLst/>
          </a:prstGeom>
          <a:noFill/>
          <a:ln w="9525">
            <a:noFill/>
            <a:miter lim="800000"/>
            <a:headEnd/>
            <a:tailEnd/>
          </a:ln>
          <a:effectLst/>
        </p:spPr>
        <p:txBody>
          <a:bodyPr>
            <a:spAutoFit/>
          </a:bodyPr>
          <a:lstStyle/>
          <a:p>
            <a:pPr rtl="1">
              <a:spcBef>
                <a:spcPct val="50000"/>
              </a:spcBef>
            </a:pPr>
            <a:r>
              <a:rPr lang="ar-SA" altLang="fr-FR" sz="2000">
                <a:solidFill>
                  <a:srgbClr val="000066"/>
                </a:solidFill>
                <a:cs typeface="Times New Roman (Arabic)" pitchFamily="26" charset="0"/>
              </a:rPr>
              <a:t>البحرين</a:t>
            </a:r>
            <a:endParaRPr lang="en-US" altLang="fr-FR" sz="2000">
              <a:solidFill>
                <a:srgbClr val="000066"/>
              </a:solidFill>
              <a:cs typeface="Times New Roman (Arabic)" pitchFamily="26" charset="0"/>
            </a:endParaRPr>
          </a:p>
        </p:txBody>
      </p:sp>
      <p:sp>
        <p:nvSpPr>
          <p:cNvPr id="55328" name="Text Box 32"/>
          <p:cNvSpPr txBox="1">
            <a:spLocks noChangeArrowheads="1"/>
          </p:cNvSpPr>
          <p:nvPr/>
        </p:nvSpPr>
        <p:spPr bwMode="auto">
          <a:xfrm>
            <a:off x="1905000" y="1524000"/>
            <a:ext cx="990600" cy="396875"/>
          </a:xfrm>
          <a:prstGeom prst="rect">
            <a:avLst/>
          </a:prstGeom>
          <a:noFill/>
          <a:ln w="9525">
            <a:noFill/>
            <a:miter lim="800000"/>
            <a:headEnd/>
            <a:tailEnd/>
          </a:ln>
          <a:effectLst/>
        </p:spPr>
        <p:txBody>
          <a:bodyPr>
            <a:spAutoFit/>
          </a:bodyPr>
          <a:lstStyle/>
          <a:p>
            <a:pPr rtl="1">
              <a:spcBef>
                <a:spcPct val="50000"/>
              </a:spcBef>
            </a:pPr>
            <a:r>
              <a:rPr lang="ar-SA" altLang="fr-FR" sz="2000">
                <a:solidFill>
                  <a:srgbClr val="000066"/>
                </a:solidFill>
                <a:cs typeface="Times New Roman (Arabic)" pitchFamily="26" charset="0"/>
              </a:rPr>
              <a:t>مورتنيا</a:t>
            </a:r>
            <a:endParaRPr lang="en-US" altLang="fr-FR" sz="2000">
              <a:solidFill>
                <a:srgbClr val="000066"/>
              </a:solidFill>
              <a:cs typeface="Times New Roman (Arabic)" pitchFamily="26" charset="0"/>
            </a:endParaRPr>
          </a:p>
        </p:txBody>
      </p:sp>
      <p:sp>
        <p:nvSpPr>
          <p:cNvPr id="55329" name="Text Box 33"/>
          <p:cNvSpPr txBox="1">
            <a:spLocks noChangeArrowheads="1"/>
          </p:cNvSpPr>
          <p:nvPr/>
        </p:nvSpPr>
        <p:spPr bwMode="auto">
          <a:xfrm>
            <a:off x="1219200" y="1524000"/>
            <a:ext cx="762000" cy="396875"/>
          </a:xfrm>
          <a:prstGeom prst="rect">
            <a:avLst/>
          </a:prstGeom>
          <a:noFill/>
          <a:ln w="9525">
            <a:noFill/>
            <a:miter lim="800000"/>
            <a:headEnd/>
            <a:tailEnd/>
          </a:ln>
          <a:effectLst/>
        </p:spPr>
        <p:txBody>
          <a:bodyPr>
            <a:spAutoFit/>
          </a:bodyPr>
          <a:lstStyle/>
          <a:p>
            <a:pPr rtl="1">
              <a:spcBef>
                <a:spcPct val="50000"/>
              </a:spcBef>
            </a:pPr>
            <a:r>
              <a:rPr lang="ar-SA" altLang="fr-FR" sz="2000">
                <a:solidFill>
                  <a:srgbClr val="000066"/>
                </a:solidFill>
                <a:cs typeface="Times New Roman (Arabic)" pitchFamily="26" charset="0"/>
              </a:rPr>
              <a:t>الكويت</a:t>
            </a:r>
            <a:endParaRPr lang="en-US" altLang="fr-FR" sz="2000">
              <a:solidFill>
                <a:srgbClr val="000066"/>
              </a:solidFill>
              <a:cs typeface="Times New Roman (Arabic)" pitchFamily="26" charset="0"/>
            </a:endParaRPr>
          </a:p>
        </p:txBody>
      </p:sp>
      <p:sp>
        <p:nvSpPr>
          <p:cNvPr id="55331" name="Text Box 35"/>
          <p:cNvSpPr txBox="1">
            <a:spLocks noChangeArrowheads="1"/>
          </p:cNvSpPr>
          <p:nvPr/>
        </p:nvSpPr>
        <p:spPr bwMode="auto">
          <a:xfrm>
            <a:off x="457200" y="1524000"/>
            <a:ext cx="762000" cy="396875"/>
          </a:xfrm>
          <a:prstGeom prst="rect">
            <a:avLst/>
          </a:prstGeom>
          <a:noFill/>
          <a:ln w="9525">
            <a:noFill/>
            <a:miter lim="800000"/>
            <a:headEnd/>
            <a:tailEnd/>
          </a:ln>
          <a:effectLst/>
        </p:spPr>
        <p:txBody>
          <a:bodyPr>
            <a:spAutoFit/>
          </a:bodyPr>
          <a:lstStyle/>
          <a:p>
            <a:pPr rtl="1">
              <a:spcBef>
                <a:spcPct val="50000"/>
              </a:spcBef>
            </a:pPr>
            <a:r>
              <a:rPr lang="ar-SA" altLang="fr-FR" sz="2000">
                <a:solidFill>
                  <a:srgbClr val="000066"/>
                </a:solidFill>
                <a:cs typeface="Times New Roman (Arabic)" pitchFamily="26" charset="0"/>
              </a:rPr>
              <a:t>اليمن</a:t>
            </a:r>
            <a:endParaRPr lang="en-US" altLang="fr-FR" sz="2000">
              <a:solidFill>
                <a:srgbClr val="000066"/>
              </a:solidFill>
              <a:cs typeface="Times New Roman (Arabic)" pitchFamily="26" charset="0"/>
            </a:endParaRPr>
          </a:p>
        </p:txBody>
      </p:sp>
      <p:sp>
        <p:nvSpPr>
          <p:cNvPr id="55332" name="Text Box 36"/>
          <p:cNvSpPr txBox="1">
            <a:spLocks noChangeArrowheads="1"/>
          </p:cNvSpPr>
          <p:nvPr/>
        </p:nvSpPr>
        <p:spPr bwMode="auto">
          <a:xfrm>
            <a:off x="381000" y="2346325"/>
            <a:ext cx="8763000" cy="4511675"/>
          </a:xfrm>
          <a:prstGeom prst="rect">
            <a:avLst/>
          </a:prstGeom>
          <a:noFill/>
          <a:ln w="9525">
            <a:noFill/>
            <a:miter lim="800000"/>
            <a:headEnd/>
            <a:tailEnd/>
          </a:ln>
          <a:effectLst/>
        </p:spPr>
        <p:txBody>
          <a:bodyPr>
            <a:spAutoFit/>
          </a:bodyPr>
          <a:lstStyle/>
          <a:p>
            <a:pPr algn="r" rtl="1">
              <a:spcBef>
                <a:spcPct val="50000"/>
              </a:spcBef>
            </a:pPr>
            <a:r>
              <a:rPr lang="ar-SA" altLang="fr-FR" sz="2000" dirty="0">
                <a:solidFill>
                  <a:srgbClr val="000066"/>
                </a:solidFill>
                <a:cs typeface="Times New Roman (Arabic)" pitchFamily="26" charset="0"/>
              </a:rPr>
              <a:t>رقم 29</a:t>
            </a:r>
            <a:r>
              <a:rPr lang="en-US" altLang="fr-FR" sz="2000" dirty="0">
                <a:solidFill>
                  <a:srgbClr val="000066"/>
                </a:solidFill>
                <a:cs typeface="Times New Roman (Arabic)" pitchFamily="26" charset="0"/>
              </a:rPr>
              <a:t>            *          *          *         *          *                      *          *         *          *</a:t>
            </a:r>
          </a:p>
          <a:p>
            <a:pPr algn="r" rtl="1">
              <a:spcBef>
                <a:spcPct val="50000"/>
              </a:spcBef>
            </a:pPr>
            <a:r>
              <a:rPr lang="ar-SA" altLang="fr-FR" sz="2000" dirty="0">
                <a:solidFill>
                  <a:srgbClr val="000066"/>
                </a:solidFill>
                <a:cs typeface="Times New Roman (Arabic)" pitchFamily="26" charset="0"/>
              </a:rPr>
              <a:t>رقم  87</a:t>
            </a:r>
            <a:r>
              <a:rPr lang="en-US" altLang="fr-FR" sz="2000" dirty="0">
                <a:solidFill>
                  <a:srgbClr val="000066"/>
                </a:solidFill>
                <a:cs typeface="Times New Roman (Arabic)" pitchFamily="26" charset="0"/>
              </a:rPr>
              <a:t>                                   *         *          *          *                      *         *          *           </a:t>
            </a:r>
          </a:p>
          <a:p>
            <a:pPr algn="r" rtl="1">
              <a:spcBef>
                <a:spcPct val="50000"/>
              </a:spcBef>
            </a:pPr>
            <a:r>
              <a:rPr lang="ar-SA" altLang="fr-FR" sz="2000" dirty="0">
                <a:solidFill>
                  <a:srgbClr val="000066"/>
                </a:solidFill>
                <a:cs typeface="Times New Roman (Arabic)" pitchFamily="26" charset="0"/>
              </a:rPr>
              <a:t>رقم  98</a:t>
            </a:r>
            <a:r>
              <a:rPr lang="en-US" altLang="fr-FR" sz="2000" dirty="0">
                <a:solidFill>
                  <a:srgbClr val="000066"/>
                </a:solidFill>
                <a:cs typeface="Times New Roman (Arabic)" pitchFamily="26" charset="0"/>
              </a:rPr>
              <a:t>           *                      *         *          *          *         *           *                     *</a:t>
            </a:r>
          </a:p>
          <a:p>
            <a:pPr algn="r" rtl="1">
              <a:spcBef>
                <a:spcPct val="50000"/>
              </a:spcBef>
            </a:pPr>
            <a:r>
              <a:rPr lang="ar-SA" altLang="fr-FR" sz="2000" dirty="0">
                <a:solidFill>
                  <a:srgbClr val="000066"/>
                </a:solidFill>
                <a:cs typeface="Times New Roman (Arabic)" pitchFamily="26" charset="0"/>
              </a:rPr>
              <a:t>رقم 100</a:t>
            </a:r>
            <a:r>
              <a:rPr lang="en-US" altLang="fr-FR" sz="2000" dirty="0">
                <a:solidFill>
                  <a:srgbClr val="000066"/>
                </a:solidFill>
                <a:cs typeface="Times New Roman (Arabic)" pitchFamily="26" charset="0"/>
              </a:rPr>
              <a:t>          *                      *        *           *          *         *           *                    *</a:t>
            </a:r>
          </a:p>
          <a:p>
            <a:pPr algn="r" rtl="1">
              <a:spcBef>
                <a:spcPct val="50000"/>
              </a:spcBef>
            </a:pPr>
            <a:r>
              <a:rPr lang="ar-SA" altLang="fr-FR" sz="2000" dirty="0">
                <a:solidFill>
                  <a:srgbClr val="000066"/>
                </a:solidFill>
                <a:cs typeface="Times New Roman (Arabic)" pitchFamily="26" charset="0"/>
              </a:rPr>
              <a:t>رقم 105</a:t>
            </a:r>
            <a:r>
              <a:rPr lang="en-US" altLang="fr-FR" sz="2000" dirty="0">
                <a:solidFill>
                  <a:srgbClr val="000066"/>
                </a:solidFill>
                <a:cs typeface="Times New Roman (Arabic)" pitchFamily="26" charset="0"/>
              </a:rPr>
              <a:t>          *          *          *        *           *          *         *           *         *         *</a:t>
            </a:r>
          </a:p>
          <a:p>
            <a:pPr algn="r" rtl="1">
              <a:spcBef>
                <a:spcPct val="50000"/>
              </a:spcBef>
            </a:pPr>
            <a:r>
              <a:rPr lang="ar-SA" altLang="fr-FR" sz="2000" dirty="0">
                <a:solidFill>
                  <a:srgbClr val="000066"/>
                </a:solidFill>
                <a:cs typeface="Times New Roman (Arabic)" pitchFamily="26" charset="0"/>
              </a:rPr>
              <a:t>رقم 111</a:t>
            </a:r>
            <a:r>
              <a:rPr lang="en-US" altLang="fr-FR" sz="2000" dirty="0">
                <a:solidFill>
                  <a:srgbClr val="000066"/>
                </a:solidFill>
                <a:cs typeface="Times New Roman (Arabic)" pitchFamily="26" charset="0"/>
              </a:rPr>
              <a:t>          *          *          *        *           *          *        *            *         *         *</a:t>
            </a:r>
          </a:p>
          <a:p>
            <a:pPr algn="r" rtl="1">
              <a:spcBef>
                <a:spcPct val="50000"/>
              </a:spcBef>
            </a:pPr>
            <a:r>
              <a:rPr lang="ar-SA" altLang="fr-FR" sz="2000" dirty="0">
                <a:solidFill>
                  <a:srgbClr val="000066"/>
                </a:solidFill>
                <a:cs typeface="Times New Roman (Arabic)" pitchFamily="26" charset="0"/>
              </a:rPr>
              <a:t>رقم 138</a:t>
            </a:r>
            <a:r>
              <a:rPr lang="en-US" altLang="fr-FR" sz="2000" dirty="0">
                <a:solidFill>
                  <a:srgbClr val="000066"/>
                </a:solidFill>
                <a:cs typeface="Times New Roman (Arabic)" pitchFamily="26" charset="0"/>
              </a:rPr>
              <a:t>          *                      *        *           *                    *            *         *         *</a:t>
            </a:r>
          </a:p>
          <a:p>
            <a:pPr algn="r" rtl="1">
              <a:spcBef>
                <a:spcPct val="50000"/>
              </a:spcBef>
            </a:pPr>
            <a:r>
              <a:rPr lang="ar-SA" altLang="fr-FR" sz="2000" dirty="0">
                <a:solidFill>
                  <a:srgbClr val="000066"/>
                </a:solidFill>
                <a:cs typeface="Times New Roman (Arabic)" pitchFamily="26" charset="0"/>
              </a:rPr>
              <a:t>رقم 182</a:t>
            </a:r>
            <a:r>
              <a:rPr lang="en-US" altLang="fr-FR" sz="2000" dirty="0">
                <a:solidFill>
                  <a:srgbClr val="000066"/>
                </a:solidFill>
                <a:cs typeface="Times New Roman (Arabic)" pitchFamily="26" charset="0"/>
              </a:rPr>
              <a:t>          *          *          *        *           *                    *            *         *         *</a:t>
            </a:r>
          </a:p>
          <a:p>
            <a:pPr algn="r" rtl="1">
              <a:spcBef>
                <a:spcPct val="50000"/>
              </a:spcBef>
            </a:pPr>
            <a:r>
              <a:rPr lang="ar-SA" altLang="fr-FR" sz="2000" dirty="0">
                <a:solidFill>
                  <a:srgbClr val="000066"/>
                </a:solidFill>
                <a:cs typeface="Times New Roman (Arabic)" pitchFamily="26" charset="0"/>
              </a:rPr>
              <a:t>رقم 156</a:t>
            </a:r>
            <a:r>
              <a:rPr lang="en-US" altLang="fr-FR" sz="2000" dirty="0">
                <a:solidFill>
                  <a:srgbClr val="000066"/>
                </a:solidFill>
                <a:cs typeface="Times New Roman (Arabic)" pitchFamily="26" charset="0"/>
              </a:rPr>
              <a:t>                                                                                                                   *        </a:t>
            </a:r>
          </a:p>
          <a:p>
            <a:pPr algn="r" rtl="1">
              <a:spcBef>
                <a:spcPct val="50000"/>
              </a:spcBef>
            </a:pPr>
            <a:r>
              <a:rPr lang="ar-SA" altLang="fr-FR" sz="2000" dirty="0">
                <a:solidFill>
                  <a:srgbClr val="000066"/>
                </a:solidFill>
                <a:cs typeface="Times New Roman (Arabic)" pitchFamily="26" charset="0"/>
              </a:rPr>
              <a:t>رقم 183</a:t>
            </a:r>
            <a:r>
              <a:rPr lang="en-US" altLang="fr-FR" sz="2000" dirty="0">
                <a:solidFill>
                  <a:srgbClr val="000066"/>
                </a:solidFill>
                <a:cs typeface="Times New Roman (Arabic)" pitchFamily="26" charset="0"/>
              </a:rPr>
              <a:t>                                                                                                                </a:t>
            </a:r>
          </a:p>
        </p:txBody>
      </p:sp>
      <p:sp>
        <p:nvSpPr>
          <p:cNvPr id="55333" name="Text Box 37"/>
          <p:cNvSpPr txBox="1">
            <a:spLocks noChangeArrowheads="1"/>
          </p:cNvSpPr>
          <p:nvPr/>
        </p:nvSpPr>
        <p:spPr bwMode="auto">
          <a:xfrm>
            <a:off x="457200" y="1905000"/>
            <a:ext cx="8686800" cy="457200"/>
          </a:xfrm>
          <a:prstGeom prst="rect">
            <a:avLst/>
          </a:prstGeom>
          <a:solidFill>
            <a:schemeClr val="accent1"/>
          </a:solidFill>
          <a:ln w="9525">
            <a:noFill/>
            <a:miter lim="800000"/>
            <a:headEnd/>
            <a:tailEnd/>
          </a:ln>
          <a:effectLst/>
        </p:spPr>
        <p:txBody>
          <a:bodyPr>
            <a:spAutoFit/>
          </a:bodyPr>
          <a:lstStyle/>
          <a:p>
            <a:pPr algn="r" rtl="1">
              <a:spcBef>
                <a:spcPct val="50000"/>
              </a:spcBef>
            </a:pPr>
            <a:r>
              <a:rPr lang="ar-SA" altLang="fr-FR" sz="2400" dirty="0">
                <a:solidFill>
                  <a:srgbClr val="000066"/>
                </a:solidFill>
                <a:cs typeface="Times New Roman (Arabic)" pitchFamily="26" charset="0"/>
              </a:rPr>
              <a:t>تصديقات      21     8       56     53     28      37      41     39      18     28</a:t>
            </a:r>
            <a:r>
              <a:rPr lang="en-US" altLang="fr-FR" sz="2400" dirty="0">
                <a:solidFill>
                  <a:srgbClr val="000066"/>
                </a:solidFill>
                <a:cs typeface="Times New Roman (Arabic)" pitchFamily="26" charset="0"/>
              </a:rPr>
              <a:t>     </a:t>
            </a:r>
          </a:p>
        </p:txBody>
      </p:sp>
      <p:sp>
        <p:nvSpPr>
          <p:cNvPr id="55334" name="Line 38"/>
          <p:cNvSpPr>
            <a:spLocks noChangeShapeType="1"/>
          </p:cNvSpPr>
          <p:nvPr/>
        </p:nvSpPr>
        <p:spPr bwMode="auto">
          <a:xfrm>
            <a:off x="228600" y="2362200"/>
            <a:ext cx="8915400" cy="0"/>
          </a:xfrm>
          <a:prstGeom prst="line">
            <a:avLst/>
          </a:prstGeom>
          <a:noFill/>
          <a:ln w="9525">
            <a:solidFill>
              <a:schemeClr val="tx1"/>
            </a:solidFill>
            <a:round/>
            <a:headEnd/>
            <a:tailEnd/>
          </a:ln>
          <a:effectLst/>
        </p:spPr>
        <p:txBody>
          <a:bodyPr wrap="none" anchor="ctr"/>
          <a:lstStyle/>
          <a:p>
            <a:endParaRPr lang="en-US"/>
          </a:p>
        </p:txBody>
      </p:sp>
      <p:sp>
        <p:nvSpPr>
          <p:cNvPr id="34" name="Date Placeholder 33"/>
          <p:cNvSpPr>
            <a:spLocks noGrp="1"/>
          </p:cNvSpPr>
          <p:nvPr>
            <p:ph type="dt" sz="half" idx="10"/>
          </p:nvPr>
        </p:nvSpPr>
        <p:spPr/>
        <p:txBody>
          <a:bodyPr/>
          <a:lstStyle/>
          <a:p>
            <a:fld id="{B2196C4E-37C5-41C7-A838-632CD04DD142}" type="datetime1">
              <a:rPr lang="en-US" altLang="en-US" smtClean="0"/>
              <a:pPr/>
              <a:t>11/2/2009</a:t>
            </a:fld>
            <a:endParaRPr lang="en-US" altLang="en-US"/>
          </a:p>
        </p:txBody>
      </p:sp>
      <p:sp>
        <p:nvSpPr>
          <p:cNvPr id="35" name="Footer Placeholder 34"/>
          <p:cNvSpPr>
            <a:spLocks noGrp="1"/>
          </p:cNvSpPr>
          <p:nvPr>
            <p:ph type="ftr" sz="quarter" idx="11"/>
          </p:nvPr>
        </p:nvSpPr>
        <p:spPr>
          <a:xfrm>
            <a:off x="3000364" y="6400800"/>
            <a:ext cx="4286280" cy="457200"/>
          </a:xfrm>
        </p:spPr>
        <p:txBody>
          <a:bodyPr/>
          <a:lstStyle/>
          <a:p>
            <a:r>
              <a:rPr lang="ar-SA" altLang="en-US" dirty="0" smtClean="0"/>
              <a:t>د/ كاسر نصر المنصور - جامعة الملك عبد العزيز- كلية الإقتصاد والإدارة</a:t>
            </a:r>
            <a:endParaRPr lang="en-US" alt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0" y="152400"/>
            <a:ext cx="9144000" cy="914400"/>
          </a:xfrm>
        </p:spPr>
        <p:txBody>
          <a:bodyPr>
            <a:normAutofit/>
          </a:bodyPr>
          <a:lstStyle/>
          <a:p>
            <a:pPr algn="ctr" rtl="1"/>
            <a:r>
              <a:rPr lang="ar-SA" altLang="fr-FR" sz="3600" b="1" dirty="0" smtClean="0">
                <a:latin typeface="Arial" charset="0"/>
              </a:rPr>
              <a:t>الحقوق </a:t>
            </a:r>
            <a:r>
              <a:rPr lang="ar-SA" altLang="fr-FR" sz="3600" b="1" dirty="0">
                <a:latin typeface="Arial" charset="0"/>
              </a:rPr>
              <a:t>الأساسية للنساء </a:t>
            </a:r>
            <a:r>
              <a:rPr lang="ar-SA" altLang="fr-FR" sz="3600" b="1" dirty="0" smtClean="0">
                <a:latin typeface="Arial" charset="0"/>
              </a:rPr>
              <a:t>العاملات</a:t>
            </a:r>
            <a:r>
              <a:rPr lang="en-US" altLang="fr-FR" sz="3600" b="1" dirty="0" smtClean="0">
                <a:latin typeface="Arial" charset="0"/>
              </a:rPr>
              <a:t>...</a:t>
            </a:r>
            <a:endParaRPr lang="en-US" altLang="fr-FR" sz="3600" b="1" dirty="0">
              <a:latin typeface="Arial" charset="0"/>
            </a:endParaRPr>
          </a:p>
        </p:txBody>
      </p:sp>
      <p:sp>
        <p:nvSpPr>
          <p:cNvPr id="4" name="Slide Number Placeholder 5"/>
          <p:cNvSpPr>
            <a:spLocks noGrp="1"/>
          </p:cNvSpPr>
          <p:nvPr>
            <p:ph type="sldNum" sz="quarter" idx="12"/>
          </p:nvPr>
        </p:nvSpPr>
        <p:spPr/>
        <p:txBody>
          <a:bodyPr>
            <a:normAutofit fontScale="85000" lnSpcReduction="20000"/>
          </a:bodyPr>
          <a:lstStyle/>
          <a:p>
            <a:fld id="{9B5CD89B-CF79-4C3B-BE86-2D4977CAC0DC}" type="slidenum">
              <a:rPr lang="en-US" altLang="en-US"/>
              <a:pPr/>
              <a:t>69</a:t>
            </a:fld>
            <a:endParaRPr lang="en-US" altLang="en-US"/>
          </a:p>
        </p:txBody>
      </p:sp>
      <p:sp>
        <p:nvSpPr>
          <p:cNvPr id="58371" name="Rectangle 3"/>
          <p:cNvSpPr>
            <a:spLocks noGrp="1" noChangeArrowheads="1"/>
          </p:cNvSpPr>
          <p:nvPr>
            <p:ph sz="quarter" idx="1"/>
          </p:nvPr>
        </p:nvSpPr>
        <p:spPr>
          <a:xfrm>
            <a:off x="0" y="1500174"/>
            <a:ext cx="9144000" cy="5357826"/>
          </a:xfrm>
        </p:spPr>
        <p:txBody>
          <a:bodyPr/>
          <a:lstStyle/>
          <a:p>
            <a:pPr algn="r" rtl="1"/>
            <a:r>
              <a:rPr lang="ar-SA" altLang="fr-FR" dirty="0">
                <a:latin typeface="Arial" charset="0"/>
              </a:rPr>
              <a:t>تعد اتفاقية الأمم المتحدة بشأن القضاء على كل أشكال التمييز ضد النساء</a:t>
            </a:r>
            <a:r>
              <a:rPr lang="en-US" altLang="fr-FR" dirty="0">
                <a:latin typeface="Arial" charset="0"/>
              </a:rPr>
              <a:t> </a:t>
            </a:r>
            <a:r>
              <a:rPr lang="en-US" altLang="fr-FR" b="1" dirty="0">
                <a:latin typeface="Arial" charset="0"/>
              </a:rPr>
              <a:t>(</a:t>
            </a:r>
            <a:r>
              <a:rPr lang="fr-FR" altLang="ar-SA" b="1" dirty="0">
                <a:latin typeface="Arial" charset="0"/>
              </a:rPr>
              <a:t>CEDAW</a:t>
            </a:r>
            <a:r>
              <a:rPr lang="fr-FR" altLang="ar-SA" dirty="0">
                <a:latin typeface="Arial" charset="0"/>
              </a:rPr>
              <a:t>) </a:t>
            </a:r>
            <a:r>
              <a:rPr lang="ar-SA" altLang="fr-FR" dirty="0">
                <a:latin typeface="Arial" charset="0"/>
              </a:rPr>
              <a:t>أساس آلية الأمم المتحدة لترويج/ النهوض بالمساواة  في النوع الاجتماعي </a:t>
            </a:r>
            <a:r>
              <a:rPr lang="ar-SA" altLang="fr-FR" dirty="0" smtClean="0">
                <a:latin typeface="Arial" charset="0"/>
              </a:rPr>
              <a:t>1979</a:t>
            </a:r>
            <a:r>
              <a:rPr lang="en-US" altLang="fr-FR" dirty="0" smtClean="0">
                <a:latin typeface="Arial" charset="0"/>
              </a:rPr>
              <a:t>.</a:t>
            </a:r>
            <a:endParaRPr lang="en-US" altLang="fr-FR" dirty="0">
              <a:latin typeface="Arial" charset="0"/>
            </a:endParaRPr>
          </a:p>
          <a:p>
            <a:pPr algn="r" rtl="1"/>
            <a:r>
              <a:rPr lang="ar-SA" altLang="fr-FR" dirty="0">
                <a:latin typeface="Arial" charset="0"/>
              </a:rPr>
              <a:t>من أشكال التمييز التي تستهدفها اتفاقية كوبنهاجن، نذكر التمييز في الحقوق السياسية، والتمييز في مسائل الزواج والعائلة، والاستخدام</a:t>
            </a:r>
            <a:r>
              <a:rPr lang="en-US" altLang="fr-FR" dirty="0" smtClean="0">
                <a:latin typeface="Arial" charset="0"/>
              </a:rPr>
              <a:t>.</a:t>
            </a:r>
            <a:endParaRPr lang="en-US" altLang="fr-FR" dirty="0">
              <a:latin typeface="Arial" charset="0"/>
            </a:endParaRPr>
          </a:p>
          <a:p>
            <a:pPr algn="r" rtl="1"/>
            <a:r>
              <a:rPr lang="ar-SA" altLang="fr-FR" dirty="0">
                <a:latin typeface="Arial" charset="0"/>
              </a:rPr>
              <a:t>حددت هذه الاتفاقية أهدافا خاصة وتدابير للنهوض بمجتمع عالمي تتمتع فيه النساء بالتساوي الكامل للرجال، وبحقوقهن البشرية</a:t>
            </a:r>
            <a:r>
              <a:rPr lang="en-US" altLang="fr-FR" dirty="0">
                <a:latin typeface="Arial" charset="0"/>
              </a:rPr>
              <a:t>. </a:t>
            </a:r>
          </a:p>
        </p:txBody>
      </p:sp>
      <p:sp>
        <p:nvSpPr>
          <p:cNvPr id="5" name="Date Placeholder 4"/>
          <p:cNvSpPr>
            <a:spLocks noGrp="1"/>
          </p:cNvSpPr>
          <p:nvPr>
            <p:ph type="dt" sz="half" idx="10"/>
          </p:nvPr>
        </p:nvSpPr>
        <p:spPr/>
        <p:txBody>
          <a:bodyPr/>
          <a:lstStyle/>
          <a:p>
            <a:fld id="{A93A94FD-C75F-4DB1-B833-8EE7ED63C1A6}" type="datetime1">
              <a:rPr lang="en-US" altLang="en-US" smtClean="0"/>
              <a:pPr/>
              <a:t>11/2/2009</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Productivity </a:t>
            </a:r>
            <a:r>
              <a:rPr lang="ar-SA" b="1" dirty="0" smtClean="0"/>
              <a:t>أ - الإنتاجية</a:t>
            </a:r>
            <a:br>
              <a:rPr lang="ar-SA" b="1" dirty="0" smtClean="0"/>
            </a:br>
            <a:endParaRPr lang="en-US" dirty="0"/>
          </a:p>
        </p:txBody>
      </p:sp>
      <p:sp>
        <p:nvSpPr>
          <p:cNvPr id="3" name="Content Placeholder 2"/>
          <p:cNvSpPr>
            <a:spLocks noGrp="1"/>
          </p:cNvSpPr>
          <p:nvPr>
            <p:ph idx="1"/>
          </p:nvPr>
        </p:nvSpPr>
        <p:spPr/>
        <p:txBody>
          <a:bodyPr>
            <a:normAutofit/>
          </a:bodyPr>
          <a:lstStyle/>
          <a:p>
            <a:pPr algn="just" rtl="1">
              <a:buNone/>
            </a:pPr>
            <a:r>
              <a:rPr lang="ar-SA" sz="3200" dirty="0" smtClean="0"/>
              <a:t>تعني توفير ظروف للبشر لزيادة إنتاجهم وإشراكهم مشاركة فاعلة في عملية توليد الدخل . ويمثل هذا عنصر النمو الإقتصادي.</a:t>
            </a:r>
          </a:p>
          <a:p>
            <a:pPr algn="r" rtl="1"/>
            <a:endParaRPr lang="en-US" sz="3200" dirty="0"/>
          </a:p>
        </p:txBody>
      </p:sp>
      <p:sp>
        <p:nvSpPr>
          <p:cNvPr id="4" name="Date Placeholder 3"/>
          <p:cNvSpPr>
            <a:spLocks noGrp="1"/>
          </p:cNvSpPr>
          <p:nvPr>
            <p:ph type="dt" sz="half" idx="10"/>
          </p:nvPr>
        </p:nvSpPr>
        <p:spPr/>
        <p:txBody>
          <a:bodyPr/>
          <a:lstStyle/>
          <a:p>
            <a:fld id="{84744C35-BB4C-475C-AD73-CC22ACC63E21}" type="datetime1">
              <a:rPr lang="en-US" altLang="en-US" smtClean="0"/>
              <a:pPr/>
              <a:t>11/2/2009</a:t>
            </a:fld>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7</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Grp="1" noChangeArrowheads="1"/>
          </p:cNvSpPr>
          <p:nvPr>
            <p:ph type="title"/>
          </p:nvPr>
        </p:nvSpPr>
        <p:spPr>
          <a:xfrm>
            <a:off x="685800" y="457200"/>
            <a:ext cx="7772400" cy="900098"/>
          </a:xfrm>
          <a:noFill/>
          <a:ln/>
        </p:spPr>
        <p:txBody>
          <a:bodyPr>
            <a:normAutofit/>
          </a:bodyPr>
          <a:lstStyle/>
          <a:p>
            <a:pPr rtl="1"/>
            <a:r>
              <a:rPr lang="ar-SA" altLang="fr-FR" sz="3200" b="1" dirty="0">
                <a:latin typeface="Arial" charset="0"/>
              </a:rPr>
              <a:t>الحقوق الأساسية للنساء </a:t>
            </a:r>
            <a:r>
              <a:rPr lang="ar-SA" altLang="fr-FR" sz="3200" b="1" dirty="0" smtClean="0">
                <a:latin typeface="Arial" charset="0"/>
              </a:rPr>
              <a:t>العاملات</a:t>
            </a:r>
            <a:endParaRPr lang="en-US" altLang="fr-FR" sz="3200" b="1" dirty="0">
              <a:latin typeface="Arial" charset="0"/>
            </a:endParaRPr>
          </a:p>
        </p:txBody>
      </p:sp>
      <p:sp>
        <p:nvSpPr>
          <p:cNvPr id="4" name="Slide Number Placeholder 5"/>
          <p:cNvSpPr>
            <a:spLocks noGrp="1"/>
          </p:cNvSpPr>
          <p:nvPr>
            <p:ph type="sldNum" sz="quarter" idx="12"/>
          </p:nvPr>
        </p:nvSpPr>
        <p:spPr/>
        <p:txBody>
          <a:bodyPr>
            <a:normAutofit fontScale="85000" lnSpcReduction="20000"/>
          </a:bodyPr>
          <a:lstStyle/>
          <a:p>
            <a:fld id="{0EECEBCA-7010-48DD-B015-610246FBA091}" type="slidenum">
              <a:rPr lang="en-US" altLang="en-US"/>
              <a:pPr/>
              <a:t>70</a:t>
            </a:fld>
            <a:endParaRPr lang="en-US" altLang="en-US"/>
          </a:p>
        </p:txBody>
      </p:sp>
      <p:sp>
        <p:nvSpPr>
          <p:cNvPr id="70659" name="Rectangle 3"/>
          <p:cNvSpPr>
            <a:spLocks noGrp="1" noChangeArrowheads="1"/>
          </p:cNvSpPr>
          <p:nvPr>
            <p:ph sz="quarter" idx="1"/>
          </p:nvPr>
        </p:nvSpPr>
        <p:spPr>
          <a:xfrm>
            <a:off x="685800" y="2057400"/>
            <a:ext cx="8077200" cy="3733800"/>
          </a:xfrm>
        </p:spPr>
        <p:txBody>
          <a:bodyPr/>
          <a:lstStyle/>
          <a:p>
            <a:pPr algn="r" rtl="1">
              <a:buFontTx/>
              <a:buNone/>
            </a:pPr>
            <a:r>
              <a:rPr lang="ar-SA" altLang="fr-FR" b="1" dirty="0">
                <a:solidFill>
                  <a:srgbClr val="000066"/>
                </a:solidFill>
                <a:latin typeface="Arial" charset="0"/>
              </a:rPr>
              <a:t>على مستوى منظمة العمل الدولية: أضيف للاتفاقيات الاساسية الثمانية معيارين للحد من التمييز/ القيود التي تواجهها العاملات</a:t>
            </a:r>
            <a:r>
              <a:rPr lang="en-US" altLang="fr-FR" b="1" dirty="0" smtClean="0">
                <a:solidFill>
                  <a:srgbClr val="000066"/>
                </a:solidFill>
                <a:latin typeface="Arial" charset="0"/>
              </a:rPr>
              <a:t>:</a:t>
            </a:r>
            <a:endParaRPr lang="en-US" altLang="fr-FR" dirty="0">
              <a:solidFill>
                <a:srgbClr val="000066"/>
              </a:solidFill>
              <a:latin typeface="Arial" charset="0"/>
            </a:endParaRPr>
          </a:p>
          <a:p>
            <a:pPr algn="r" rtl="1">
              <a:buFontTx/>
              <a:buNone/>
            </a:pPr>
            <a:r>
              <a:rPr lang="en-US" altLang="fr-FR" dirty="0">
                <a:solidFill>
                  <a:srgbClr val="000066"/>
                </a:solidFill>
                <a:latin typeface="Arial" charset="0"/>
              </a:rPr>
              <a:t>  </a:t>
            </a:r>
            <a:r>
              <a:rPr lang="en-US" altLang="fr-FR" b="1" dirty="0">
                <a:solidFill>
                  <a:srgbClr val="000066"/>
                </a:solidFill>
                <a:latin typeface="Arial" charset="0"/>
              </a:rPr>
              <a:t>- </a:t>
            </a:r>
            <a:r>
              <a:rPr lang="ar-SA" altLang="fr-FR" dirty="0">
                <a:solidFill>
                  <a:srgbClr val="000066"/>
                </a:solidFill>
                <a:latin typeface="Arial" charset="0"/>
              </a:rPr>
              <a:t>الاتفاقية رقم 156 والتوصية 165 بشأن العمال ذوي المسئوليات العائلية </a:t>
            </a:r>
            <a:r>
              <a:rPr lang="ar-SA" altLang="fr-FR" dirty="0" smtClean="0">
                <a:solidFill>
                  <a:srgbClr val="000066"/>
                </a:solidFill>
                <a:latin typeface="Arial" charset="0"/>
              </a:rPr>
              <a:t>1981</a:t>
            </a:r>
            <a:endParaRPr lang="en-US" altLang="fr-FR" dirty="0">
              <a:solidFill>
                <a:srgbClr val="000066"/>
              </a:solidFill>
              <a:latin typeface="Arial" charset="0"/>
            </a:endParaRPr>
          </a:p>
          <a:p>
            <a:pPr algn="r" rtl="1">
              <a:buFontTx/>
              <a:buNone/>
            </a:pPr>
            <a:r>
              <a:rPr lang="ar-SA" altLang="fr-FR" dirty="0" smtClean="0">
                <a:solidFill>
                  <a:srgbClr val="000066"/>
                </a:solidFill>
                <a:latin typeface="Arial" charset="0"/>
              </a:rPr>
              <a:t> </a:t>
            </a:r>
            <a:r>
              <a:rPr lang="en-US" altLang="fr-FR" dirty="0" smtClean="0">
                <a:solidFill>
                  <a:srgbClr val="000066"/>
                </a:solidFill>
                <a:latin typeface="Arial" charset="0"/>
              </a:rPr>
              <a:t>   -</a:t>
            </a:r>
            <a:r>
              <a:rPr lang="ar-SA" altLang="fr-FR" dirty="0" smtClean="0">
                <a:solidFill>
                  <a:srgbClr val="000066"/>
                </a:solidFill>
                <a:latin typeface="Arial" charset="0"/>
              </a:rPr>
              <a:t>الاتفاقيات </a:t>
            </a:r>
            <a:r>
              <a:rPr lang="ar-SA" altLang="fr-FR" dirty="0">
                <a:solidFill>
                  <a:srgbClr val="000066"/>
                </a:solidFill>
                <a:latin typeface="Arial" charset="0"/>
              </a:rPr>
              <a:t>رقم 103 و 183 والتوصية رقم 191 بشأن حماية الأمومة </a:t>
            </a:r>
            <a:r>
              <a:rPr lang="ar-SA" altLang="fr-FR" dirty="0" smtClean="0">
                <a:solidFill>
                  <a:srgbClr val="000066"/>
                </a:solidFill>
                <a:latin typeface="Arial" charset="0"/>
              </a:rPr>
              <a:t>2000</a:t>
            </a:r>
            <a:r>
              <a:rPr lang="en-US" altLang="fr-FR" dirty="0" smtClean="0">
                <a:solidFill>
                  <a:srgbClr val="000066"/>
                </a:solidFill>
                <a:latin typeface="Arial" charset="0"/>
              </a:rPr>
              <a:t>.</a:t>
            </a:r>
            <a:endParaRPr lang="en-US" altLang="fr-FR" dirty="0">
              <a:solidFill>
                <a:srgbClr val="000066"/>
              </a:solidFill>
              <a:latin typeface="Arial" charset="0"/>
            </a:endParaRPr>
          </a:p>
          <a:p>
            <a:pPr algn="r" rtl="1">
              <a:buFontTx/>
              <a:buNone/>
            </a:pPr>
            <a:endParaRPr lang="en-US" altLang="fr-FR" b="1" dirty="0">
              <a:solidFill>
                <a:srgbClr val="000066"/>
              </a:solidFill>
              <a:latin typeface="Arial" charset="0"/>
            </a:endParaRPr>
          </a:p>
        </p:txBody>
      </p:sp>
      <p:sp>
        <p:nvSpPr>
          <p:cNvPr id="5" name="Date Placeholder 4"/>
          <p:cNvSpPr>
            <a:spLocks noGrp="1"/>
          </p:cNvSpPr>
          <p:nvPr>
            <p:ph type="dt" sz="half" idx="10"/>
          </p:nvPr>
        </p:nvSpPr>
        <p:spPr/>
        <p:txBody>
          <a:bodyPr/>
          <a:lstStyle/>
          <a:p>
            <a:fld id="{09C81FDF-D321-4636-908B-736C73BB7D42}" type="datetime1">
              <a:rPr lang="en-US" altLang="en-US" smtClean="0"/>
              <a:pPr/>
              <a:t>11/2/2009</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grpSp>
        <p:nvGrpSpPr>
          <p:cNvPr id="7" name="Group 1029"/>
          <p:cNvGrpSpPr>
            <a:grpSpLocks/>
          </p:cNvGrpSpPr>
          <p:nvPr/>
        </p:nvGrpSpPr>
        <p:grpSpPr bwMode="auto">
          <a:xfrm>
            <a:off x="7215206" y="0"/>
            <a:ext cx="1700194" cy="1466850"/>
            <a:chOff x="1510" y="1250"/>
            <a:chExt cx="2739" cy="1819"/>
          </a:xfrm>
        </p:grpSpPr>
        <p:grpSp>
          <p:nvGrpSpPr>
            <p:cNvPr id="8" name="Group 1030"/>
            <p:cNvGrpSpPr>
              <a:grpSpLocks/>
            </p:cNvGrpSpPr>
            <p:nvPr/>
          </p:nvGrpSpPr>
          <p:grpSpPr bwMode="auto">
            <a:xfrm>
              <a:off x="1926" y="1250"/>
              <a:ext cx="1400" cy="1819"/>
              <a:chOff x="1926" y="1250"/>
              <a:chExt cx="1400" cy="1819"/>
            </a:xfrm>
          </p:grpSpPr>
          <p:sp>
            <p:nvSpPr>
              <p:cNvPr id="18" name="Freeform 1031"/>
              <p:cNvSpPr>
                <a:spLocks/>
              </p:cNvSpPr>
              <p:nvPr/>
            </p:nvSpPr>
            <p:spPr bwMode="auto">
              <a:xfrm>
                <a:off x="2510" y="1427"/>
                <a:ext cx="338" cy="316"/>
              </a:xfrm>
              <a:custGeom>
                <a:avLst/>
                <a:gdLst>
                  <a:gd name="T0" fmla="*/ 263 w 338"/>
                  <a:gd name="T1" fmla="*/ 166 h 316"/>
                  <a:gd name="T2" fmla="*/ 246 w 338"/>
                  <a:gd name="T3" fmla="*/ 110 h 316"/>
                  <a:gd name="T4" fmla="*/ 230 w 338"/>
                  <a:gd name="T5" fmla="*/ 81 h 316"/>
                  <a:gd name="T6" fmla="*/ 213 w 338"/>
                  <a:gd name="T7" fmla="*/ 57 h 316"/>
                  <a:gd name="T8" fmla="*/ 192 w 338"/>
                  <a:gd name="T9" fmla="*/ 33 h 316"/>
                  <a:gd name="T10" fmla="*/ 170 w 338"/>
                  <a:gd name="T11" fmla="*/ 17 h 316"/>
                  <a:gd name="T12" fmla="*/ 149 w 338"/>
                  <a:gd name="T13" fmla="*/ 5 h 316"/>
                  <a:gd name="T14" fmla="*/ 125 w 338"/>
                  <a:gd name="T15" fmla="*/ 0 h 316"/>
                  <a:gd name="T16" fmla="*/ 96 w 338"/>
                  <a:gd name="T17" fmla="*/ 0 h 316"/>
                  <a:gd name="T18" fmla="*/ 66 w 338"/>
                  <a:gd name="T19" fmla="*/ 8 h 316"/>
                  <a:gd name="T20" fmla="*/ 44 w 338"/>
                  <a:gd name="T21" fmla="*/ 21 h 316"/>
                  <a:gd name="T22" fmla="*/ 24 w 338"/>
                  <a:gd name="T23" fmla="*/ 44 h 316"/>
                  <a:gd name="T24" fmla="*/ 9 w 338"/>
                  <a:gd name="T25" fmla="*/ 71 h 316"/>
                  <a:gd name="T26" fmla="*/ 0 w 338"/>
                  <a:gd name="T27" fmla="*/ 102 h 316"/>
                  <a:gd name="T28" fmla="*/ 0 w 338"/>
                  <a:gd name="T29" fmla="*/ 135 h 316"/>
                  <a:gd name="T30" fmla="*/ 6 w 338"/>
                  <a:gd name="T31" fmla="*/ 166 h 316"/>
                  <a:gd name="T32" fmla="*/ 21 w 338"/>
                  <a:gd name="T33" fmla="*/ 208 h 316"/>
                  <a:gd name="T34" fmla="*/ 44 w 338"/>
                  <a:gd name="T35" fmla="*/ 241 h 316"/>
                  <a:gd name="T36" fmla="*/ 68 w 338"/>
                  <a:gd name="T37" fmla="*/ 267 h 316"/>
                  <a:gd name="T38" fmla="*/ 101 w 338"/>
                  <a:gd name="T39" fmla="*/ 291 h 316"/>
                  <a:gd name="T40" fmla="*/ 128 w 338"/>
                  <a:gd name="T41" fmla="*/ 306 h 316"/>
                  <a:gd name="T42" fmla="*/ 158 w 338"/>
                  <a:gd name="T43" fmla="*/ 313 h 316"/>
                  <a:gd name="T44" fmla="*/ 185 w 338"/>
                  <a:gd name="T45" fmla="*/ 316 h 316"/>
                  <a:gd name="T46" fmla="*/ 206 w 338"/>
                  <a:gd name="T47" fmla="*/ 312 h 316"/>
                  <a:gd name="T48" fmla="*/ 225 w 338"/>
                  <a:gd name="T49" fmla="*/ 300 h 316"/>
                  <a:gd name="T50" fmla="*/ 240 w 338"/>
                  <a:gd name="T51" fmla="*/ 286 h 316"/>
                  <a:gd name="T52" fmla="*/ 248 w 338"/>
                  <a:gd name="T53" fmla="*/ 268 h 316"/>
                  <a:gd name="T54" fmla="*/ 251 w 338"/>
                  <a:gd name="T55" fmla="*/ 246 h 316"/>
                  <a:gd name="T56" fmla="*/ 254 w 338"/>
                  <a:gd name="T57" fmla="*/ 216 h 316"/>
                  <a:gd name="T58" fmla="*/ 290 w 338"/>
                  <a:gd name="T59" fmla="*/ 234 h 316"/>
                  <a:gd name="T60" fmla="*/ 323 w 338"/>
                  <a:gd name="T61" fmla="*/ 240 h 316"/>
                  <a:gd name="T62" fmla="*/ 338 w 338"/>
                  <a:gd name="T63" fmla="*/ 232 h 316"/>
                  <a:gd name="T64" fmla="*/ 337 w 338"/>
                  <a:gd name="T65" fmla="*/ 216 h 316"/>
                  <a:gd name="T66" fmla="*/ 329 w 338"/>
                  <a:gd name="T67" fmla="*/ 199 h 316"/>
                  <a:gd name="T68" fmla="*/ 310 w 338"/>
                  <a:gd name="T69" fmla="*/ 187 h 316"/>
                  <a:gd name="T70" fmla="*/ 284 w 338"/>
                  <a:gd name="T71" fmla="*/ 181 h 316"/>
                  <a:gd name="T72" fmla="*/ 264 w 338"/>
                  <a:gd name="T73" fmla="*/ 172 h 316"/>
                  <a:gd name="T74" fmla="*/ 263 w 338"/>
                  <a:gd name="T75" fmla="*/ 166 h 31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38"/>
                  <a:gd name="T115" fmla="*/ 0 h 316"/>
                  <a:gd name="T116" fmla="*/ 338 w 338"/>
                  <a:gd name="T117" fmla="*/ 316 h 31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38" h="316">
                    <a:moveTo>
                      <a:pt x="263" y="166"/>
                    </a:moveTo>
                    <a:lnTo>
                      <a:pt x="246" y="110"/>
                    </a:lnTo>
                    <a:lnTo>
                      <a:pt x="230" y="81"/>
                    </a:lnTo>
                    <a:lnTo>
                      <a:pt x="213" y="57"/>
                    </a:lnTo>
                    <a:lnTo>
                      <a:pt x="192" y="33"/>
                    </a:lnTo>
                    <a:lnTo>
                      <a:pt x="170" y="17"/>
                    </a:lnTo>
                    <a:lnTo>
                      <a:pt x="149" y="5"/>
                    </a:lnTo>
                    <a:lnTo>
                      <a:pt x="125" y="0"/>
                    </a:lnTo>
                    <a:lnTo>
                      <a:pt x="96" y="0"/>
                    </a:lnTo>
                    <a:lnTo>
                      <a:pt x="66" y="8"/>
                    </a:lnTo>
                    <a:lnTo>
                      <a:pt x="44" y="21"/>
                    </a:lnTo>
                    <a:lnTo>
                      <a:pt x="24" y="44"/>
                    </a:lnTo>
                    <a:lnTo>
                      <a:pt x="9" y="71"/>
                    </a:lnTo>
                    <a:lnTo>
                      <a:pt x="0" y="102"/>
                    </a:lnTo>
                    <a:lnTo>
                      <a:pt x="0" y="135"/>
                    </a:lnTo>
                    <a:lnTo>
                      <a:pt x="6" y="166"/>
                    </a:lnTo>
                    <a:lnTo>
                      <a:pt x="21" y="208"/>
                    </a:lnTo>
                    <a:lnTo>
                      <a:pt x="44" y="241"/>
                    </a:lnTo>
                    <a:lnTo>
                      <a:pt x="68" y="267"/>
                    </a:lnTo>
                    <a:lnTo>
                      <a:pt x="101" y="291"/>
                    </a:lnTo>
                    <a:lnTo>
                      <a:pt x="128" y="306"/>
                    </a:lnTo>
                    <a:lnTo>
                      <a:pt x="158" y="313"/>
                    </a:lnTo>
                    <a:lnTo>
                      <a:pt x="185" y="316"/>
                    </a:lnTo>
                    <a:lnTo>
                      <a:pt x="206" y="312"/>
                    </a:lnTo>
                    <a:lnTo>
                      <a:pt x="225" y="300"/>
                    </a:lnTo>
                    <a:lnTo>
                      <a:pt x="240" y="286"/>
                    </a:lnTo>
                    <a:lnTo>
                      <a:pt x="248" y="268"/>
                    </a:lnTo>
                    <a:lnTo>
                      <a:pt x="251" y="246"/>
                    </a:lnTo>
                    <a:lnTo>
                      <a:pt x="254" y="216"/>
                    </a:lnTo>
                    <a:lnTo>
                      <a:pt x="290" y="234"/>
                    </a:lnTo>
                    <a:lnTo>
                      <a:pt x="323" y="240"/>
                    </a:lnTo>
                    <a:lnTo>
                      <a:pt x="338" y="232"/>
                    </a:lnTo>
                    <a:lnTo>
                      <a:pt x="337" y="216"/>
                    </a:lnTo>
                    <a:lnTo>
                      <a:pt x="329" y="199"/>
                    </a:lnTo>
                    <a:lnTo>
                      <a:pt x="310" y="187"/>
                    </a:lnTo>
                    <a:lnTo>
                      <a:pt x="284" y="181"/>
                    </a:lnTo>
                    <a:lnTo>
                      <a:pt x="264" y="172"/>
                    </a:lnTo>
                    <a:lnTo>
                      <a:pt x="263" y="166"/>
                    </a:lnTo>
                    <a:close/>
                  </a:path>
                </a:pathLst>
              </a:custGeom>
              <a:solidFill>
                <a:srgbClr val="000000"/>
              </a:solidFill>
              <a:ln w="9525">
                <a:noFill/>
                <a:round/>
                <a:headEnd/>
                <a:tailEnd/>
              </a:ln>
            </p:spPr>
            <p:txBody>
              <a:bodyPr/>
              <a:lstStyle/>
              <a:p>
                <a:endParaRPr lang="ar-SA"/>
              </a:p>
            </p:txBody>
          </p:sp>
          <p:sp>
            <p:nvSpPr>
              <p:cNvPr id="19" name="Freeform 1032"/>
              <p:cNvSpPr>
                <a:spLocks/>
              </p:cNvSpPr>
              <p:nvPr/>
            </p:nvSpPr>
            <p:spPr bwMode="auto">
              <a:xfrm>
                <a:off x="2641" y="1833"/>
                <a:ext cx="370" cy="686"/>
              </a:xfrm>
              <a:custGeom>
                <a:avLst/>
                <a:gdLst>
                  <a:gd name="T0" fmla="*/ 13 w 370"/>
                  <a:gd name="T1" fmla="*/ 50 h 686"/>
                  <a:gd name="T2" fmla="*/ 28 w 370"/>
                  <a:gd name="T3" fmla="*/ 27 h 686"/>
                  <a:gd name="T4" fmla="*/ 48 w 370"/>
                  <a:gd name="T5" fmla="*/ 11 h 686"/>
                  <a:gd name="T6" fmla="*/ 73 w 370"/>
                  <a:gd name="T7" fmla="*/ 0 h 686"/>
                  <a:gd name="T8" fmla="*/ 106 w 370"/>
                  <a:gd name="T9" fmla="*/ 0 h 686"/>
                  <a:gd name="T10" fmla="*/ 138 w 370"/>
                  <a:gd name="T11" fmla="*/ 0 h 686"/>
                  <a:gd name="T12" fmla="*/ 170 w 370"/>
                  <a:gd name="T13" fmla="*/ 8 h 686"/>
                  <a:gd name="T14" fmla="*/ 201 w 370"/>
                  <a:gd name="T15" fmla="*/ 24 h 686"/>
                  <a:gd name="T16" fmla="*/ 228 w 370"/>
                  <a:gd name="T17" fmla="*/ 48 h 686"/>
                  <a:gd name="T18" fmla="*/ 258 w 370"/>
                  <a:gd name="T19" fmla="*/ 81 h 686"/>
                  <a:gd name="T20" fmla="*/ 283 w 370"/>
                  <a:gd name="T21" fmla="*/ 122 h 686"/>
                  <a:gd name="T22" fmla="*/ 304 w 370"/>
                  <a:gd name="T23" fmla="*/ 161 h 686"/>
                  <a:gd name="T24" fmla="*/ 322 w 370"/>
                  <a:gd name="T25" fmla="*/ 203 h 686"/>
                  <a:gd name="T26" fmla="*/ 334 w 370"/>
                  <a:gd name="T27" fmla="*/ 247 h 686"/>
                  <a:gd name="T28" fmla="*/ 343 w 370"/>
                  <a:gd name="T29" fmla="*/ 287 h 686"/>
                  <a:gd name="T30" fmla="*/ 355 w 370"/>
                  <a:gd name="T31" fmla="*/ 333 h 686"/>
                  <a:gd name="T32" fmla="*/ 364 w 370"/>
                  <a:gd name="T33" fmla="*/ 377 h 686"/>
                  <a:gd name="T34" fmla="*/ 369 w 370"/>
                  <a:gd name="T35" fmla="*/ 422 h 686"/>
                  <a:gd name="T36" fmla="*/ 370 w 370"/>
                  <a:gd name="T37" fmla="*/ 465 h 686"/>
                  <a:gd name="T38" fmla="*/ 370 w 370"/>
                  <a:gd name="T39" fmla="*/ 506 h 686"/>
                  <a:gd name="T40" fmla="*/ 364 w 370"/>
                  <a:gd name="T41" fmla="*/ 546 h 686"/>
                  <a:gd name="T42" fmla="*/ 357 w 370"/>
                  <a:gd name="T43" fmla="*/ 582 h 686"/>
                  <a:gd name="T44" fmla="*/ 343 w 370"/>
                  <a:gd name="T45" fmla="*/ 612 h 686"/>
                  <a:gd name="T46" fmla="*/ 327 w 370"/>
                  <a:gd name="T47" fmla="*/ 635 h 686"/>
                  <a:gd name="T48" fmla="*/ 307 w 370"/>
                  <a:gd name="T49" fmla="*/ 653 h 686"/>
                  <a:gd name="T50" fmla="*/ 285 w 370"/>
                  <a:gd name="T51" fmla="*/ 668 h 686"/>
                  <a:gd name="T52" fmla="*/ 256 w 370"/>
                  <a:gd name="T53" fmla="*/ 678 h 686"/>
                  <a:gd name="T54" fmla="*/ 225 w 370"/>
                  <a:gd name="T55" fmla="*/ 686 h 686"/>
                  <a:gd name="T56" fmla="*/ 195 w 370"/>
                  <a:gd name="T57" fmla="*/ 686 h 686"/>
                  <a:gd name="T58" fmla="*/ 166 w 370"/>
                  <a:gd name="T59" fmla="*/ 683 h 686"/>
                  <a:gd name="T60" fmla="*/ 141 w 370"/>
                  <a:gd name="T61" fmla="*/ 675 h 686"/>
                  <a:gd name="T62" fmla="*/ 123 w 370"/>
                  <a:gd name="T63" fmla="*/ 666 h 686"/>
                  <a:gd name="T64" fmla="*/ 108 w 370"/>
                  <a:gd name="T65" fmla="*/ 651 h 686"/>
                  <a:gd name="T66" fmla="*/ 100 w 370"/>
                  <a:gd name="T67" fmla="*/ 632 h 686"/>
                  <a:gd name="T68" fmla="*/ 91 w 370"/>
                  <a:gd name="T69" fmla="*/ 605 h 686"/>
                  <a:gd name="T70" fmla="*/ 88 w 370"/>
                  <a:gd name="T71" fmla="*/ 582 h 686"/>
                  <a:gd name="T72" fmla="*/ 90 w 370"/>
                  <a:gd name="T73" fmla="*/ 545 h 686"/>
                  <a:gd name="T74" fmla="*/ 94 w 370"/>
                  <a:gd name="T75" fmla="*/ 516 h 686"/>
                  <a:gd name="T76" fmla="*/ 105 w 370"/>
                  <a:gd name="T77" fmla="*/ 489 h 686"/>
                  <a:gd name="T78" fmla="*/ 115 w 370"/>
                  <a:gd name="T79" fmla="*/ 462 h 686"/>
                  <a:gd name="T80" fmla="*/ 118 w 370"/>
                  <a:gd name="T81" fmla="*/ 432 h 686"/>
                  <a:gd name="T82" fmla="*/ 120 w 370"/>
                  <a:gd name="T83" fmla="*/ 398 h 686"/>
                  <a:gd name="T84" fmla="*/ 112 w 370"/>
                  <a:gd name="T85" fmla="*/ 359 h 686"/>
                  <a:gd name="T86" fmla="*/ 93 w 370"/>
                  <a:gd name="T87" fmla="*/ 320 h 686"/>
                  <a:gd name="T88" fmla="*/ 69 w 370"/>
                  <a:gd name="T89" fmla="*/ 284 h 686"/>
                  <a:gd name="T90" fmla="*/ 39 w 370"/>
                  <a:gd name="T91" fmla="*/ 253 h 686"/>
                  <a:gd name="T92" fmla="*/ 22 w 370"/>
                  <a:gd name="T93" fmla="*/ 226 h 686"/>
                  <a:gd name="T94" fmla="*/ 9 w 370"/>
                  <a:gd name="T95" fmla="*/ 191 h 686"/>
                  <a:gd name="T96" fmla="*/ 1 w 370"/>
                  <a:gd name="T97" fmla="*/ 153 h 686"/>
                  <a:gd name="T98" fmla="*/ 0 w 370"/>
                  <a:gd name="T99" fmla="*/ 116 h 686"/>
                  <a:gd name="T100" fmla="*/ 1 w 370"/>
                  <a:gd name="T101" fmla="*/ 80 h 686"/>
                  <a:gd name="T102" fmla="*/ 13 w 370"/>
                  <a:gd name="T103" fmla="*/ 50 h 68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70"/>
                  <a:gd name="T157" fmla="*/ 0 h 686"/>
                  <a:gd name="T158" fmla="*/ 370 w 370"/>
                  <a:gd name="T159" fmla="*/ 686 h 68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70" h="686">
                    <a:moveTo>
                      <a:pt x="13" y="50"/>
                    </a:moveTo>
                    <a:lnTo>
                      <a:pt x="28" y="27"/>
                    </a:lnTo>
                    <a:lnTo>
                      <a:pt x="48" y="11"/>
                    </a:lnTo>
                    <a:lnTo>
                      <a:pt x="73" y="0"/>
                    </a:lnTo>
                    <a:lnTo>
                      <a:pt x="106" y="0"/>
                    </a:lnTo>
                    <a:lnTo>
                      <a:pt x="138" y="0"/>
                    </a:lnTo>
                    <a:lnTo>
                      <a:pt x="170" y="8"/>
                    </a:lnTo>
                    <a:lnTo>
                      <a:pt x="201" y="24"/>
                    </a:lnTo>
                    <a:lnTo>
                      <a:pt x="228" y="48"/>
                    </a:lnTo>
                    <a:lnTo>
                      <a:pt x="258" y="81"/>
                    </a:lnTo>
                    <a:lnTo>
                      <a:pt x="283" y="122"/>
                    </a:lnTo>
                    <a:lnTo>
                      <a:pt x="304" y="161"/>
                    </a:lnTo>
                    <a:lnTo>
                      <a:pt x="322" y="203"/>
                    </a:lnTo>
                    <a:lnTo>
                      <a:pt x="334" y="247"/>
                    </a:lnTo>
                    <a:lnTo>
                      <a:pt x="343" y="287"/>
                    </a:lnTo>
                    <a:lnTo>
                      <a:pt x="355" y="333"/>
                    </a:lnTo>
                    <a:lnTo>
                      <a:pt x="364" y="377"/>
                    </a:lnTo>
                    <a:lnTo>
                      <a:pt x="369" y="422"/>
                    </a:lnTo>
                    <a:lnTo>
                      <a:pt x="370" y="465"/>
                    </a:lnTo>
                    <a:lnTo>
                      <a:pt x="370" y="506"/>
                    </a:lnTo>
                    <a:lnTo>
                      <a:pt x="364" y="546"/>
                    </a:lnTo>
                    <a:lnTo>
                      <a:pt x="357" y="582"/>
                    </a:lnTo>
                    <a:lnTo>
                      <a:pt x="343" y="612"/>
                    </a:lnTo>
                    <a:lnTo>
                      <a:pt x="327" y="635"/>
                    </a:lnTo>
                    <a:lnTo>
                      <a:pt x="307" y="653"/>
                    </a:lnTo>
                    <a:lnTo>
                      <a:pt x="285" y="668"/>
                    </a:lnTo>
                    <a:lnTo>
                      <a:pt x="256" y="678"/>
                    </a:lnTo>
                    <a:lnTo>
                      <a:pt x="225" y="686"/>
                    </a:lnTo>
                    <a:lnTo>
                      <a:pt x="195" y="686"/>
                    </a:lnTo>
                    <a:lnTo>
                      <a:pt x="166" y="683"/>
                    </a:lnTo>
                    <a:lnTo>
                      <a:pt x="141" y="675"/>
                    </a:lnTo>
                    <a:lnTo>
                      <a:pt x="123" y="666"/>
                    </a:lnTo>
                    <a:lnTo>
                      <a:pt x="108" y="651"/>
                    </a:lnTo>
                    <a:lnTo>
                      <a:pt x="100" y="632"/>
                    </a:lnTo>
                    <a:lnTo>
                      <a:pt x="91" y="605"/>
                    </a:lnTo>
                    <a:lnTo>
                      <a:pt x="88" y="582"/>
                    </a:lnTo>
                    <a:lnTo>
                      <a:pt x="90" y="545"/>
                    </a:lnTo>
                    <a:lnTo>
                      <a:pt x="94" y="516"/>
                    </a:lnTo>
                    <a:lnTo>
                      <a:pt x="105" y="489"/>
                    </a:lnTo>
                    <a:lnTo>
                      <a:pt x="115" y="462"/>
                    </a:lnTo>
                    <a:lnTo>
                      <a:pt x="118" y="432"/>
                    </a:lnTo>
                    <a:lnTo>
                      <a:pt x="120" y="398"/>
                    </a:lnTo>
                    <a:lnTo>
                      <a:pt x="112" y="359"/>
                    </a:lnTo>
                    <a:lnTo>
                      <a:pt x="93" y="320"/>
                    </a:lnTo>
                    <a:lnTo>
                      <a:pt x="69" y="284"/>
                    </a:lnTo>
                    <a:lnTo>
                      <a:pt x="39" y="253"/>
                    </a:lnTo>
                    <a:lnTo>
                      <a:pt x="22" y="226"/>
                    </a:lnTo>
                    <a:lnTo>
                      <a:pt x="9" y="191"/>
                    </a:lnTo>
                    <a:lnTo>
                      <a:pt x="1" y="153"/>
                    </a:lnTo>
                    <a:lnTo>
                      <a:pt x="0" y="116"/>
                    </a:lnTo>
                    <a:lnTo>
                      <a:pt x="1" y="80"/>
                    </a:lnTo>
                    <a:lnTo>
                      <a:pt x="13" y="50"/>
                    </a:lnTo>
                    <a:close/>
                  </a:path>
                </a:pathLst>
              </a:custGeom>
              <a:solidFill>
                <a:srgbClr val="000000"/>
              </a:solidFill>
              <a:ln w="9525">
                <a:noFill/>
                <a:round/>
                <a:headEnd/>
                <a:tailEnd/>
              </a:ln>
            </p:spPr>
            <p:txBody>
              <a:bodyPr/>
              <a:lstStyle/>
              <a:p>
                <a:endParaRPr lang="ar-SA"/>
              </a:p>
            </p:txBody>
          </p:sp>
          <p:sp>
            <p:nvSpPr>
              <p:cNvPr id="20" name="Freeform 1033"/>
              <p:cNvSpPr>
                <a:spLocks/>
              </p:cNvSpPr>
              <p:nvPr/>
            </p:nvSpPr>
            <p:spPr bwMode="auto">
              <a:xfrm>
                <a:off x="2743" y="1250"/>
                <a:ext cx="583" cy="631"/>
              </a:xfrm>
              <a:custGeom>
                <a:avLst/>
                <a:gdLst>
                  <a:gd name="T0" fmla="*/ 69 w 583"/>
                  <a:gd name="T1" fmla="*/ 544 h 631"/>
                  <a:gd name="T2" fmla="*/ 216 w 583"/>
                  <a:gd name="T3" fmla="*/ 480 h 631"/>
                  <a:gd name="T4" fmla="*/ 315 w 583"/>
                  <a:gd name="T5" fmla="*/ 453 h 631"/>
                  <a:gd name="T6" fmla="*/ 328 w 583"/>
                  <a:gd name="T7" fmla="*/ 381 h 631"/>
                  <a:gd name="T8" fmla="*/ 352 w 583"/>
                  <a:gd name="T9" fmla="*/ 267 h 631"/>
                  <a:gd name="T10" fmla="*/ 417 w 583"/>
                  <a:gd name="T11" fmla="*/ 167 h 631"/>
                  <a:gd name="T12" fmla="*/ 432 w 583"/>
                  <a:gd name="T13" fmla="*/ 99 h 631"/>
                  <a:gd name="T14" fmla="*/ 432 w 583"/>
                  <a:gd name="T15" fmla="*/ 86 h 631"/>
                  <a:gd name="T16" fmla="*/ 427 w 583"/>
                  <a:gd name="T17" fmla="*/ 72 h 631"/>
                  <a:gd name="T18" fmla="*/ 415 w 583"/>
                  <a:gd name="T19" fmla="*/ 62 h 631"/>
                  <a:gd name="T20" fmla="*/ 402 w 583"/>
                  <a:gd name="T21" fmla="*/ 56 h 631"/>
                  <a:gd name="T22" fmla="*/ 390 w 583"/>
                  <a:gd name="T23" fmla="*/ 47 h 631"/>
                  <a:gd name="T24" fmla="*/ 379 w 583"/>
                  <a:gd name="T25" fmla="*/ 35 h 631"/>
                  <a:gd name="T26" fmla="*/ 379 w 583"/>
                  <a:gd name="T27" fmla="*/ 21 h 631"/>
                  <a:gd name="T28" fmla="*/ 385 w 583"/>
                  <a:gd name="T29" fmla="*/ 8 h 631"/>
                  <a:gd name="T30" fmla="*/ 400 w 583"/>
                  <a:gd name="T31" fmla="*/ 0 h 631"/>
                  <a:gd name="T32" fmla="*/ 414 w 583"/>
                  <a:gd name="T33" fmla="*/ 2 h 631"/>
                  <a:gd name="T34" fmla="*/ 427 w 583"/>
                  <a:gd name="T35" fmla="*/ 9 h 631"/>
                  <a:gd name="T36" fmla="*/ 436 w 583"/>
                  <a:gd name="T37" fmla="*/ 21 h 631"/>
                  <a:gd name="T38" fmla="*/ 442 w 583"/>
                  <a:gd name="T39" fmla="*/ 35 h 631"/>
                  <a:gd name="T40" fmla="*/ 448 w 583"/>
                  <a:gd name="T41" fmla="*/ 48 h 631"/>
                  <a:gd name="T42" fmla="*/ 454 w 583"/>
                  <a:gd name="T43" fmla="*/ 60 h 631"/>
                  <a:gd name="T44" fmla="*/ 468 w 583"/>
                  <a:gd name="T45" fmla="*/ 68 h 631"/>
                  <a:gd name="T46" fmla="*/ 480 w 583"/>
                  <a:gd name="T47" fmla="*/ 57 h 631"/>
                  <a:gd name="T48" fmla="*/ 484 w 583"/>
                  <a:gd name="T49" fmla="*/ 44 h 631"/>
                  <a:gd name="T50" fmla="*/ 489 w 583"/>
                  <a:gd name="T51" fmla="*/ 30 h 631"/>
                  <a:gd name="T52" fmla="*/ 501 w 583"/>
                  <a:gd name="T53" fmla="*/ 17 h 631"/>
                  <a:gd name="T54" fmla="*/ 516 w 583"/>
                  <a:gd name="T55" fmla="*/ 14 h 631"/>
                  <a:gd name="T56" fmla="*/ 529 w 583"/>
                  <a:gd name="T57" fmla="*/ 15 h 631"/>
                  <a:gd name="T58" fmla="*/ 540 w 583"/>
                  <a:gd name="T59" fmla="*/ 26 h 631"/>
                  <a:gd name="T60" fmla="*/ 541 w 583"/>
                  <a:gd name="T61" fmla="*/ 39 h 631"/>
                  <a:gd name="T62" fmla="*/ 532 w 583"/>
                  <a:gd name="T63" fmla="*/ 51 h 631"/>
                  <a:gd name="T64" fmla="*/ 520 w 583"/>
                  <a:gd name="T65" fmla="*/ 63 h 631"/>
                  <a:gd name="T66" fmla="*/ 507 w 583"/>
                  <a:gd name="T67" fmla="*/ 75 h 631"/>
                  <a:gd name="T68" fmla="*/ 499 w 583"/>
                  <a:gd name="T69" fmla="*/ 89 h 631"/>
                  <a:gd name="T70" fmla="*/ 504 w 583"/>
                  <a:gd name="T71" fmla="*/ 99 h 631"/>
                  <a:gd name="T72" fmla="*/ 519 w 583"/>
                  <a:gd name="T73" fmla="*/ 99 h 631"/>
                  <a:gd name="T74" fmla="*/ 535 w 583"/>
                  <a:gd name="T75" fmla="*/ 95 h 631"/>
                  <a:gd name="T76" fmla="*/ 550 w 583"/>
                  <a:gd name="T77" fmla="*/ 92 h 631"/>
                  <a:gd name="T78" fmla="*/ 565 w 583"/>
                  <a:gd name="T79" fmla="*/ 93 h 631"/>
                  <a:gd name="T80" fmla="*/ 580 w 583"/>
                  <a:gd name="T81" fmla="*/ 102 h 631"/>
                  <a:gd name="T82" fmla="*/ 582 w 583"/>
                  <a:gd name="T83" fmla="*/ 117 h 631"/>
                  <a:gd name="T84" fmla="*/ 573 w 583"/>
                  <a:gd name="T85" fmla="*/ 131 h 631"/>
                  <a:gd name="T86" fmla="*/ 558 w 583"/>
                  <a:gd name="T87" fmla="*/ 137 h 631"/>
                  <a:gd name="T88" fmla="*/ 544 w 583"/>
                  <a:gd name="T89" fmla="*/ 140 h 631"/>
                  <a:gd name="T90" fmla="*/ 526 w 583"/>
                  <a:gd name="T91" fmla="*/ 141 h 631"/>
                  <a:gd name="T92" fmla="*/ 513 w 583"/>
                  <a:gd name="T93" fmla="*/ 140 h 631"/>
                  <a:gd name="T94" fmla="*/ 499 w 583"/>
                  <a:gd name="T95" fmla="*/ 138 h 631"/>
                  <a:gd name="T96" fmla="*/ 486 w 583"/>
                  <a:gd name="T97" fmla="*/ 146 h 631"/>
                  <a:gd name="T98" fmla="*/ 454 w 583"/>
                  <a:gd name="T99" fmla="*/ 165 h 631"/>
                  <a:gd name="T100" fmla="*/ 393 w 583"/>
                  <a:gd name="T101" fmla="*/ 287 h 631"/>
                  <a:gd name="T102" fmla="*/ 382 w 583"/>
                  <a:gd name="T103" fmla="*/ 445 h 631"/>
                  <a:gd name="T104" fmla="*/ 360 w 583"/>
                  <a:gd name="T105" fmla="*/ 496 h 631"/>
                  <a:gd name="T106" fmla="*/ 262 w 583"/>
                  <a:gd name="T107" fmla="*/ 543 h 631"/>
                  <a:gd name="T108" fmla="*/ 153 w 583"/>
                  <a:gd name="T109" fmla="*/ 588 h 631"/>
                  <a:gd name="T110" fmla="*/ 54 w 583"/>
                  <a:gd name="T111" fmla="*/ 631 h 631"/>
                  <a:gd name="T112" fmla="*/ 0 w 583"/>
                  <a:gd name="T113" fmla="*/ 616 h 63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583"/>
                  <a:gd name="T172" fmla="*/ 0 h 631"/>
                  <a:gd name="T173" fmla="*/ 583 w 583"/>
                  <a:gd name="T174" fmla="*/ 631 h 63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583" h="631">
                    <a:moveTo>
                      <a:pt x="3" y="601"/>
                    </a:moveTo>
                    <a:lnTo>
                      <a:pt x="36" y="570"/>
                    </a:lnTo>
                    <a:lnTo>
                      <a:pt x="69" y="544"/>
                    </a:lnTo>
                    <a:lnTo>
                      <a:pt x="120" y="514"/>
                    </a:lnTo>
                    <a:lnTo>
                      <a:pt x="172" y="495"/>
                    </a:lnTo>
                    <a:lnTo>
                      <a:pt x="216" y="480"/>
                    </a:lnTo>
                    <a:lnTo>
                      <a:pt x="268" y="466"/>
                    </a:lnTo>
                    <a:lnTo>
                      <a:pt x="298" y="459"/>
                    </a:lnTo>
                    <a:lnTo>
                      <a:pt x="315" y="453"/>
                    </a:lnTo>
                    <a:lnTo>
                      <a:pt x="322" y="442"/>
                    </a:lnTo>
                    <a:lnTo>
                      <a:pt x="325" y="424"/>
                    </a:lnTo>
                    <a:lnTo>
                      <a:pt x="328" y="381"/>
                    </a:lnTo>
                    <a:lnTo>
                      <a:pt x="333" y="342"/>
                    </a:lnTo>
                    <a:lnTo>
                      <a:pt x="343" y="300"/>
                    </a:lnTo>
                    <a:lnTo>
                      <a:pt x="352" y="267"/>
                    </a:lnTo>
                    <a:lnTo>
                      <a:pt x="373" y="228"/>
                    </a:lnTo>
                    <a:lnTo>
                      <a:pt x="391" y="201"/>
                    </a:lnTo>
                    <a:lnTo>
                      <a:pt x="417" y="167"/>
                    </a:lnTo>
                    <a:lnTo>
                      <a:pt x="432" y="140"/>
                    </a:lnTo>
                    <a:lnTo>
                      <a:pt x="433" y="119"/>
                    </a:lnTo>
                    <a:lnTo>
                      <a:pt x="432" y="99"/>
                    </a:lnTo>
                    <a:lnTo>
                      <a:pt x="433" y="95"/>
                    </a:lnTo>
                    <a:lnTo>
                      <a:pt x="433" y="90"/>
                    </a:lnTo>
                    <a:lnTo>
                      <a:pt x="432" y="86"/>
                    </a:lnTo>
                    <a:lnTo>
                      <a:pt x="430" y="81"/>
                    </a:lnTo>
                    <a:lnTo>
                      <a:pt x="427" y="77"/>
                    </a:lnTo>
                    <a:lnTo>
                      <a:pt x="427" y="72"/>
                    </a:lnTo>
                    <a:lnTo>
                      <a:pt x="423" y="69"/>
                    </a:lnTo>
                    <a:lnTo>
                      <a:pt x="418" y="66"/>
                    </a:lnTo>
                    <a:lnTo>
                      <a:pt x="415" y="62"/>
                    </a:lnTo>
                    <a:lnTo>
                      <a:pt x="411" y="60"/>
                    </a:lnTo>
                    <a:lnTo>
                      <a:pt x="406" y="59"/>
                    </a:lnTo>
                    <a:lnTo>
                      <a:pt x="402" y="56"/>
                    </a:lnTo>
                    <a:lnTo>
                      <a:pt x="397" y="54"/>
                    </a:lnTo>
                    <a:lnTo>
                      <a:pt x="393" y="51"/>
                    </a:lnTo>
                    <a:lnTo>
                      <a:pt x="390" y="47"/>
                    </a:lnTo>
                    <a:lnTo>
                      <a:pt x="385" y="44"/>
                    </a:lnTo>
                    <a:lnTo>
                      <a:pt x="379" y="39"/>
                    </a:lnTo>
                    <a:lnTo>
                      <a:pt x="379" y="35"/>
                    </a:lnTo>
                    <a:lnTo>
                      <a:pt x="379" y="30"/>
                    </a:lnTo>
                    <a:lnTo>
                      <a:pt x="379" y="26"/>
                    </a:lnTo>
                    <a:lnTo>
                      <a:pt x="379" y="21"/>
                    </a:lnTo>
                    <a:lnTo>
                      <a:pt x="379" y="17"/>
                    </a:lnTo>
                    <a:lnTo>
                      <a:pt x="382" y="12"/>
                    </a:lnTo>
                    <a:lnTo>
                      <a:pt x="385" y="8"/>
                    </a:lnTo>
                    <a:lnTo>
                      <a:pt x="391" y="5"/>
                    </a:lnTo>
                    <a:lnTo>
                      <a:pt x="396" y="2"/>
                    </a:lnTo>
                    <a:lnTo>
                      <a:pt x="400" y="0"/>
                    </a:lnTo>
                    <a:lnTo>
                      <a:pt x="405" y="0"/>
                    </a:lnTo>
                    <a:lnTo>
                      <a:pt x="409" y="0"/>
                    </a:lnTo>
                    <a:lnTo>
                      <a:pt x="414" y="2"/>
                    </a:lnTo>
                    <a:lnTo>
                      <a:pt x="418" y="3"/>
                    </a:lnTo>
                    <a:lnTo>
                      <a:pt x="423" y="6"/>
                    </a:lnTo>
                    <a:lnTo>
                      <a:pt x="427" y="9"/>
                    </a:lnTo>
                    <a:lnTo>
                      <a:pt x="430" y="14"/>
                    </a:lnTo>
                    <a:lnTo>
                      <a:pt x="435" y="17"/>
                    </a:lnTo>
                    <a:lnTo>
                      <a:pt x="436" y="21"/>
                    </a:lnTo>
                    <a:lnTo>
                      <a:pt x="439" y="26"/>
                    </a:lnTo>
                    <a:lnTo>
                      <a:pt x="441" y="30"/>
                    </a:lnTo>
                    <a:lnTo>
                      <a:pt x="442" y="35"/>
                    </a:lnTo>
                    <a:lnTo>
                      <a:pt x="445" y="39"/>
                    </a:lnTo>
                    <a:lnTo>
                      <a:pt x="447" y="44"/>
                    </a:lnTo>
                    <a:lnTo>
                      <a:pt x="448" y="48"/>
                    </a:lnTo>
                    <a:lnTo>
                      <a:pt x="448" y="53"/>
                    </a:lnTo>
                    <a:lnTo>
                      <a:pt x="450" y="57"/>
                    </a:lnTo>
                    <a:lnTo>
                      <a:pt x="454" y="60"/>
                    </a:lnTo>
                    <a:lnTo>
                      <a:pt x="459" y="63"/>
                    </a:lnTo>
                    <a:lnTo>
                      <a:pt x="463" y="66"/>
                    </a:lnTo>
                    <a:lnTo>
                      <a:pt x="468" y="68"/>
                    </a:lnTo>
                    <a:lnTo>
                      <a:pt x="472" y="65"/>
                    </a:lnTo>
                    <a:lnTo>
                      <a:pt x="477" y="63"/>
                    </a:lnTo>
                    <a:lnTo>
                      <a:pt x="480" y="57"/>
                    </a:lnTo>
                    <a:lnTo>
                      <a:pt x="483" y="53"/>
                    </a:lnTo>
                    <a:lnTo>
                      <a:pt x="484" y="48"/>
                    </a:lnTo>
                    <a:lnTo>
                      <a:pt x="484" y="44"/>
                    </a:lnTo>
                    <a:lnTo>
                      <a:pt x="486" y="39"/>
                    </a:lnTo>
                    <a:lnTo>
                      <a:pt x="487" y="35"/>
                    </a:lnTo>
                    <a:lnTo>
                      <a:pt x="489" y="30"/>
                    </a:lnTo>
                    <a:lnTo>
                      <a:pt x="492" y="26"/>
                    </a:lnTo>
                    <a:lnTo>
                      <a:pt x="496" y="21"/>
                    </a:lnTo>
                    <a:lnTo>
                      <a:pt x="501" y="17"/>
                    </a:lnTo>
                    <a:lnTo>
                      <a:pt x="505" y="15"/>
                    </a:lnTo>
                    <a:lnTo>
                      <a:pt x="510" y="14"/>
                    </a:lnTo>
                    <a:lnTo>
                      <a:pt x="516" y="14"/>
                    </a:lnTo>
                    <a:lnTo>
                      <a:pt x="520" y="14"/>
                    </a:lnTo>
                    <a:lnTo>
                      <a:pt x="525" y="14"/>
                    </a:lnTo>
                    <a:lnTo>
                      <a:pt x="529" y="15"/>
                    </a:lnTo>
                    <a:lnTo>
                      <a:pt x="534" y="17"/>
                    </a:lnTo>
                    <a:lnTo>
                      <a:pt x="538" y="21"/>
                    </a:lnTo>
                    <a:lnTo>
                      <a:pt x="540" y="26"/>
                    </a:lnTo>
                    <a:lnTo>
                      <a:pt x="540" y="30"/>
                    </a:lnTo>
                    <a:lnTo>
                      <a:pt x="541" y="35"/>
                    </a:lnTo>
                    <a:lnTo>
                      <a:pt x="541" y="39"/>
                    </a:lnTo>
                    <a:lnTo>
                      <a:pt x="540" y="44"/>
                    </a:lnTo>
                    <a:lnTo>
                      <a:pt x="537" y="48"/>
                    </a:lnTo>
                    <a:lnTo>
                      <a:pt x="532" y="51"/>
                    </a:lnTo>
                    <a:lnTo>
                      <a:pt x="528" y="56"/>
                    </a:lnTo>
                    <a:lnTo>
                      <a:pt x="523" y="59"/>
                    </a:lnTo>
                    <a:lnTo>
                      <a:pt x="520" y="63"/>
                    </a:lnTo>
                    <a:lnTo>
                      <a:pt x="516" y="68"/>
                    </a:lnTo>
                    <a:lnTo>
                      <a:pt x="511" y="72"/>
                    </a:lnTo>
                    <a:lnTo>
                      <a:pt x="507" y="75"/>
                    </a:lnTo>
                    <a:lnTo>
                      <a:pt x="505" y="80"/>
                    </a:lnTo>
                    <a:lnTo>
                      <a:pt x="502" y="84"/>
                    </a:lnTo>
                    <a:lnTo>
                      <a:pt x="499" y="89"/>
                    </a:lnTo>
                    <a:lnTo>
                      <a:pt x="499" y="93"/>
                    </a:lnTo>
                    <a:lnTo>
                      <a:pt x="499" y="98"/>
                    </a:lnTo>
                    <a:lnTo>
                      <a:pt x="504" y="99"/>
                    </a:lnTo>
                    <a:lnTo>
                      <a:pt x="508" y="101"/>
                    </a:lnTo>
                    <a:lnTo>
                      <a:pt x="514" y="99"/>
                    </a:lnTo>
                    <a:lnTo>
                      <a:pt x="519" y="99"/>
                    </a:lnTo>
                    <a:lnTo>
                      <a:pt x="523" y="98"/>
                    </a:lnTo>
                    <a:lnTo>
                      <a:pt x="529" y="96"/>
                    </a:lnTo>
                    <a:lnTo>
                      <a:pt x="535" y="95"/>
                    </a:lnTo>
                    <a:lnTo>
                      <a:pt x="540" y="93"/>
                    </a:lnTo>
                    <a:lnTo>
                      <a:pt x="544" y="92"/>
                    </a:lnTo>
                    <a:lnTo>
                      <a:pt x="550" y="92"/>
                    </a:lnTo>
                    <a:lnTo>
                      <a:pt x="555" y="92"/>
                    </a:lnTo>
                    <a:lnTo>
                      <a:pt x="559" y="92"/>
                    </a:lnTo>
                    <a:lnTo>
                      <a:pt x="565" y="93"/>
                    </a:lnTo>
                    <a:lnTo>
                      <a:pt x="573" y="95"/>
                    </a:lnTo>
                    <a:lnTo>
                      <a:pt x="576" y="99"/>
                    </a:lnTo>
                    <a:lnTo>
                      <a:pt x="580" y="102"/>
                    </a:lnTo>
                    <a:lnTo>
                      <a:pt x="582" y="107"/>
                    </a:lnTo>
                    <a:lnTo>
                      <a:pt x="583" y="113"/>
                    </a:lnTo>
                    <a:lnTo>
                      <a:pt x="582" y="117"/>
                    </a:lnTo>
                    <a:lnTo>
                      <a:pt x="580" y="122"/>
                    </a:lnTo>
                    <a:lnTo>
                      <a:pt x="576" y="126"/>
                    </a:lnTo>
                    <a:lnTo>
                      <a:pt x="573" y="131"/>
                    </a:lnTo>
                    <a:lnTo>
                      <a:pt x="568" y="131"/>
                    </a:lnTo>
                    <a:lnTo>
                      <a:pt x="562" y="135"/>
                    </a:lnTo>
                    <a:lnTo>
                      <a:pt x="558" y="137"/>
                    </a:lnTo>
                    <a:lnTo>
                      <a:pt x="553" y="138"/>
                    </a:lnTo>
                    <a:lnTo>
                      <a:pt x="549" y="140"/>
                    </a:lnTo>
                    <a:lnTo>
                      <a:pt x="544" y="140"/>
                    </a:lnTo>
                    <a:lnTo>
                      <a:pt x="538" y="140"/>
                    </a:lnTo>
                    <a:lnTo>
                      <a:pt x="532" y="141"/>
                    </a:lnTo>
                    <a:lnTo>
                      <a:pt x="526" y="141"/>
                    </a:lnTo>
                    <a:lnTo>
                      <a:pt x="522" y="141"/>
                    </a:lnTo>
                    <a:lnTo>
                      <a:pt x="517" y="141"/>
                    </a:lnTo>
                    <a:lnTo>
                      <a:pt x="513" y="140"/>
                    </a:lnTo>
                    <a:lnTo>
                      <a:pt x="508" y="140"/>
                    </a:lnTo>
                    <a:lnTo>
                      <a:pt x="504" y="140"/>
                    </a:lnTo>
                    <a:lnTo>
                      <a:pt x="499" y="138"/>
                    </a:lnTo>
                    <a:lnTo>
                      <a:pt x="495" y="141"/>
                    </a:lnTo>
                    <a:lnTo>
                      <a:pt x="490" y="143"/>
                    </a:lnTo>
                    <a:lnTo>
                      <a:pt x="486" y="146"/>
                    </a:lnTo>
                    <a:lnTo>
                      <a:pt x="481" y="149"/>
                    </a:lnTo>
                    <a:lnTo>
                      <a:pt x="478" y="153"/>
                    </a:lnTo>
                    <a:lnTo>
                      <a:pt x="454" y="165"/>
                    </a:lnTo>
                    <a:lnTo>
                      <a:pt x="430" y="198"/>
                    </a:lnTo>
                    <a:lnTo>
                      <a:pt x="411" y="233"/>
                    </a:lnTo>
                    <a:lnTo>
                      <a:pt x="393" y="287"/>
                    </a:lnTo>
                    <a:lnTo>
                      <a:pt x="387" y="337"/>
                    </a:lnTo>
                    <a:lnTo>
                      <a:pt x="384" y="405"/>
                    </a:lnTo>
                    <a:lnTo>
                      <a:pt x="382" y="445"/>
                    </a:lnTo>
                    <a:lnTo>
                      <a:pt x="379" y="466"/>
                    </a:lnTo>
                    <a:lnTo>
                      <a:pt x="370" y="484"/>
                    </a:lnTo>
                    <a:lnTo>
                      <a:pt x="360" y="496"/>
                    </a:lnTo>
                    <a:lnTo>
                      <a:pt x="340" y="510"/>
                    </a:lnTo>
                    <a:lnTo>
                      <a:pt x="303" y="528"/>
                    </a:lnTo>
                    <a:lnTo>
                      <a:pt x="262" y="543"/>
                    </a:lnTo>
                    <a:lnTo>
                      <a:pt x="226" y="558"/>
                    </a:lnTo>
                    <a:lnTo>
                      <a:pt x="195" y="570"/>
                    </a:lnTo>
                    <a:lnTo>
                      <a:pt x="153" y="588"/>
                    </a:lnTo>
                    <a:lnTo>
                      <a:pt x="117" y="603"/>
                    </a:lnTo>
                    <a:lnTo>
                      <a:pt x="87" y="621"/>
                    </a:lnTo>
                    <a:lnTo>
                      <a:pt x="54" y="631"/>
                    </a:lnTo>
                    <a:lnTo>
                      <a:pt x="28" y="630"/>
                    </a:lnTo>
                    <a:lnTo>
                      <a:pt x="10" y="624"/>
                    </a:lnTo>
                    <a:lnTo>
                      <a:pt x="0" y="616"/>
                    </a:lnTo>
                    <a:lnTo>
                      <a:pt x="3" y="601"/>
                    </a:lnTo>
                    <a:close/>
                  </a:path>
                </a:pathLst>
              </a:custGeom>
              <a:solidFill>
                <a:srgbClr val="000000"/>
              </a:solidFill>
              <a:ln w="9525">
                <a:noFill/>
                <a:round/>
                <a:headEnd/>
                <a:tailEnd/>
              </a:ln>
            </p:spPr>
            <p:txBody>
              <a:bodyPr/>
              <a:lstStyle/>
              <a:p>
                <a:endParaRPr lang="ar-SA"/>
              </a:p>
            </p:txBody>
          </p:sp>
          <p:sp>
            <p:nvSpPr>
              <p:cNvPr id="21" name="Freeform 1034"/>
              <p:cNvSpPr>
                <a:spLocks/>
              </p:cNvSpPr>
              <p:nvPr/>
            </p:nvSpPr>
            <p:spPr bwMode="auto">
              <a:xfrm>
                <a:off x="1926" y="1620"/>
                <a:ext cx="794" cy="348"/>
              </a:xfrm>
              <a:custGeom>
                <a:avLst/>
                <a:gdLst>
                  <a:gd name="T0" fmla="*/ 770 w 794"/>
                  <a:gd name="T1" fmla="*/ 231 h 348"/>
                  <a:gd name="T2" fmla="*/ 761 w 794"/>
                  <a:gd name="T3" fmla="*/ 305 h 348"/>
                  <a:gd name="T4" fmla="*/ 580 w 794"/>
                  <a:gd name="T5" fmla="*/ 330 h 348"/>
                  <a:gd name="T6" fmla="*/ 451 w 794"/>
                  <a:gd name="T7" fmla="*/ 348 h 348"/>
                  <a:gd name="T8" fmla="*/ 379 w 794"/>
                  <a:gd name="T9" fmla="*/ 260 h 348"/>
                  <a:gd name="T10" fmla="*/ 256 w 794"/>
                  <a:gd name="T11" fmla="*/ 182 h 348"/>
                  <a:gd name="T12" fmla="*/ 171 w 794"/>
                  <a:gd name="T13" fmla="*/ 168 h 348"/>
                  <a:gd name="T14" fmla="*/ 150 w 794"/>
                  <a:gd name="T15" fmla="*/ 174 h 348"/>
                  <a:gd name="T16" fmla="*/ 130 w 794"/>
                  <a:gd name="T17" fmla="*/ 189 h 348"/>
                  <a:gd name="T18" fmla="*/ 114 w 794"/>
                  <a:gd name="T19" fmla="*/ 207 h 348"/>
                  <a:gd name="T20" fmla="*/ 96 w 794"/>
                  <a:gd name="T21" fmla="*/ 224 h 348"/>
                  <a:gd name="T22" fmla="*/ 73 w 794"/>
                  <a:gd name="T23" fmla="*/ 230 h 348"/>
                  <a:gd name="T24" fmla="*/ 52 w 794"/>
                  <a:gd name="T25" fmla="*/ 222 h 348"/>
                  <a:gd name="T26" fmla="*/ 42 w 794"/>
                  <a:gd name="T27" fmla="*/ 204 h 348"/>
                  <a:gd name="T28" fmla="*/ 55 w 794"/>
                  <a:gd name="T29" fmla="*/ 188 h 348"/>
                  <a:gd name="T30" fmla="*/ 78 w 794"/>
                  <a:gd name="T31" fmla="*/ 179 h 348"/>
                  <a:gd name="T32" fmla="*/ 97 w 794"/>
                  <a:gd name="T33" fmla="*/ 168 h 348"/>
                  <a:gd name="T34" fmla="*/ 115 w 794"/>
                  <a:gd name="T35" fmla="*/ 159 h 348"/>
                  <a:gd name="T36" fmla="*/ 111 w 794"/>
                  <a:gd name="T37" fmla="*/ 143 h 348"/>
                  <a:gd name="T38" fmla="*/ 93 w 794"/>
                  <a:gd name="T39" fmla="*/ 140 h 348"/>
                  <a:gd name="T40" fmla="*/ 73 w 794"/>
                  <a:gd name="T41" fmla="*/ 140 h 348"/>
                  <a:gd name="T42" fmla="*/ 55 w 794"/>
                  <a:gd name="T43" fmla="*/ 140 h 348"/>
                  <a:gd name="T44" fmla="*/ 33 w 794"/>
                  <a:gd name="T45" fmla="*/ 140 h 348"/>
                  <a:gd name="T46" fmla="*/ 12 w 794"/>
                  <a:gd name="T47" fmla="*/ 135 h 348"/>
                  <a:gd name="T48" fmla="*/ 0 w 794"/>
                  <a:gd name="T49" fmla="*/ 119 h 348"/>
                  <a:gd name="T50" fmla="*/ 4 w 794"/>
                  <a:gd name="T51" fmla="*/ 99 h 348"/>
                  <a:gd name="T52" fmla="*/ 28 w 794"/>
                  <a:gd name="T53" fmla="*/ 89 h 348"/>
                  <a:gd name="T54" fmla="*/ 49 w 794"/>
                  <a:gd name="T55" fmla="*/ 86 h 348"/>
                  <a:gd name="T56" fmla="*/ 72 w 794"/>
                  <a:gd name="T57" fmla="*/ 86 h 348"/>
                  <a:gd name="T58" fmla="*/ 91 w 794"/>
                  <a:gd name="T59" fmla="*/ 92 h 348"/>
                  <a:gd name="T60" fmla="*/ 111 w 794"/>
                  <a:gd name="T61" fmla="*/ 102 h 348"/>
                  <a:gd name="T62" fmla="*/ 130 w 794"/>
                  <a:gd name="T63" fmla="*/ 110 h 348"/>
                  <a:gd name="T64" fmla="*/ 148 w 794"/>
                  <a:gd name="T65" fmla="*/ 110 h 348"/>
                  <a:gd name="T66" fmla="*/ 157 w 794"/>
                  <a:gd name="T67" fmla="*/ 93 h 348"/>
                  <a:gd name="T68" fmla="*/ 154 w 794"/>
                  <a:gd name="T69" fmla="*/ 74 h 348"/>
                  <a:gd name="T70" fmla="*/ 148 w 794"/>
                  <a:gd name="T71" fmla="*/ 54 h 348"/>
                  <a:gd name="T72" fmla="*/ 147 w 794"/>
                  <a:gd name="T73" fmla="*/ 35 h 348"/>
                  <a:gd name="T74" fmla="*/ 156 w 794"/>
                  <a:gd name="T75" fmla="*/ 14 h 348"/>
                  <a:gd name="T76" fmla="*/ 172 w 794"/>
                  <a:gd name="T77" fmla="*/ 2 h 348"/>
                  <a:gd name="T78" fmla="*/ 190 w 794"/>
                  <a:gd name="T79" fmla="*/ 0 h 348"/>
                  <a:gd name="T80" fmla="*/ 208 w 794"/>
                  <a:gd name="T81" fmla="*/ 9 h 348"/>
                  <a:gd name="T82" fmla="*/ 214 w 794"/>
                  <a:gd name="T83" fmla="*/ 29 h 348"/>
                  <a:gd name="T84" fmla="*/ 214 w 794"/>
                  <a:gd name="T85" fmla="*/ 48 h 348"/>
                  <a:gd name="T86" fmla="*/ 211 w 794"/>
                  <a:gd name="T87" fmla="*/ 68 h 348"/>
                  <a:gd name="T88" fmla="*/ 202 w 794"/>
                  <a:gd name="T89" fmla="*/ 86 h 348"/>
                  <a:gd name="T90" fmla="*/ 196 w 794"/>
                  <a:gd name="T91" fmla="*/ 105 h 348"/>
                  <a:gd name="T92" fmla="*/ 205 w 794"/>
                  <a:gd name="T93" fmla="*/ 123 h 348"/>
                  <a:gd name="T94" fmla="*/ 321 w 794"/>
                  <a:gd name="T95" fmla="*/ 162 h 348"/>
                  <a:gd name="T96" fmla="*/ 464 w 794"/>
                  <a:gd name="T97" fmla="*/ 266 h 348"/>
                  <a:gd name="T98" fmla="*/ 572 w 794"/>
                  <a:gd name="T99" fmla="*/ 287 h 34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94"/>
                  <a:gd name="T151" fmla="*/ 0 h 348"/>
                  <a:gd name="T152" fmla="*/ 794 w 794"/>
                  <a:gd name="T153" fmla="*/ 348 h 34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94" h="348">
                    <a:moveTo>
                      <a:pt x="641" y="263"/>
                    </a:moveTo>
                    <a:lnTo>
                      <a:pt x="691" y="243"/>
                    </a:lnTo>
                    <a:lnTo>
                      <a:pt x="739" y="233"/>
                    </a:lnTo>
                    <a:lnTo>
                      <a:pt x="770" y="231"/>
                    </a:lnTo>
                    <a:lnTo>
                      <a:pt x="785" y="242"/>
                    </a:lnTo>
                    <a:lnTo>
                      <a:pt x="794" y="263"/>
                    </a:lnTo>
                    <a:lnTo>
                      <a:pt x="788" y="285"/>
                    </a:lnTo>
                    <a:lnTo>
                      <a:pt x="761" y="305"/>
                    </a:lnTo>
                    <a:lnTo>
                      <a:pt x="728" y="314"/>
                    </a:lnTo>
                    <a:lnTo>
                      <a:pt x="688" y="320"/>
                    </a:lnTo>
                    <a:lnTo>
                      <a:pt x="638" y="323"/>
                    </a:lnTo>
                    <a:lnTo>
                      <a:pt x="580" y="330"/>
                    </a:lnTo>
                    <a:lnTo>
                      <a:pt x="530" y="336"/>
                    </a:lnTo>
                    <a:lnTo>
                      <a:pt x="485" y="345"/>
                    </a:lnTo>
                    <a:lnTo>
                      <a:pt x="455" y="347"/>
                    </a:lnTo>
                    <a:lnTo>
                      <a:pt x="451" y="348"/>
                    </a:lnTo>
                    <a:lnTo>
                      <a:pt x="431" y="339"/>
                    </a:lnTo>
                    <a:lnTo>
                      <a:pt x="419" y="321"/>
                    </a:lnTo>
                    <a:lnTo>
                      <a:pt x="403" y="297"/>
                    </a:lnTo>
                    <a:lnTo>
                      <a:pt x="379" y="260"/>
                    </a:lnTo>
                    <a:lnTo>
                      <a:pt x="352" y="236"/>
                    </a:lnTo>
                    <a:lnTo>
                      <a:pt x="324" y="212"/>
                    </a:lnTo>
                    <a:lnTo>
                      <a:pt x="286" y="194"/>
                    </a:lnTo>
                    <a:lnTo>
                      <a:pt x="256" y="182"/>
                    </a:lnTo>
                    <a:lnTo>
                      <a:pt x="252" y="182"/>
                    </a:lnTo>
                    <a:lnTo>
                      <a:pt x="205" y="168"/>
                    </a:lnTo>
                    <a:lnTo>
                      <a:pt x="175" y="165"/>
                    </a:lnTo>
                    <a:lnTo>
                      <a:pt x="171" y="168"/>
                    </a:lnTo>
                    <a:lnTo>
                      <a:pt x="166" y="168"/>
                    </a:lnTo>
                    <a:lnTo>
                      <a:pt x="160" y="168"/>
                    </a:lnTo>
                    <a:lnTo>
                      <a:pt x="154" y="170"/>
                    </a:lnTo>
                    <a:lnTo>
                      <a:pt x="150" y="174"/>
                    </a:lnTo>
                    <a:lnTo>
                      <a:pt x="145" y="177"/>
                    </a:lnTo>
                    <a:lnTo>
                      <a:pt x="141" y="182"/>
                    </a:lnTo>
                    <a:lnTo>
                      <a:pt x="135" y="188"/>
                    </a:lnTo>
                    <a:lnTo>
                      <a:pt x="130" y="189"/>
                    </a:lnTo>
                    <a:lnTo>
                      <a:pt x="127" y="194"/>
                    </a:lnTo>
                    <a:lnTo>
                      <a:pt x="124" y="198"/>
                    </a:lnTo>
                    <a:lnTo>
                      <a:pt x="118" y="201"/>
                    </a:lnTo>
                    <a:lnTo>
                      <a:pt x="114" y="207"/>
                    </a:lnTo>
                    <a:lnTo>
                      <a:pt x="109" y="212"/>
                    </a:lnTo>
                    <a:lnTo>
                      <a:pt x="105" y="216"/>
                    </a:lnTo>
                    <a:lnTo>
                      <a:pt x="102" y="221"/>
                    </a:lnTo>
                    <a:lnTo>
                      <a:pt x="96" y="224"/>
                    </a:lnTo>
                    <a:lnTo>
                      <a:pt x="90" y="227"/>
                    </a:lnTo>
                    <a:lnTo>
                      <a:pt x="85" y="228"/>
                    </a:lnTo>
                    <a:lnTo>
                      <a:pt x="79" y="228"/>
                    </a:lnTo>
                    <a:lnTo>
                      <a:pt x="73" y="230"/>
                    </a:lnTo>
                    <a:lnTo>
                      <a:pt x="69" y="230"/>
                    </a:lnTo>
                    <a:lnTo>
                      <a:pt x="63" y="228"/>
                    </a:lnTo>
                    <a:lnTo>
                      <a:pt x="55" y="227"/>
                    </a:lnTo>
                    <a:lnTo>
                      <a:pt x="52" y="222"/>
                    </a:lnTo>
                    <a:lnTo>
                      <a:pt x="46" y="218"/>
                    </a:lnTo>
                    <a:lnTo>
                      <a:pt x="43" y="213"/>
                    </a:lnTo>
                    <a:lnTo>
                      <a:pt x="42" y="209"/>
                    </a:lnTo>
                    <a:lnTo>
                      <a:pt x="42" y="204"/>
                    </a:lnTo>
                    <a:lnTo>
                      <a:pt x="43" y="200"/>
                    </a:lnTo>
                    <a:lnTo>
                      <a:pt x="46" y="195"/>
                    </a:lnTo>
                    <a:lnTo>
                      <a:pt x="51" y="194"/>
                    </a:lnTo>
                    <a:lnTo>
                      <a:pt x="55" y="188"/>
                    </a:lnTo>
                    <a:lnTo>
                      <a:pt x="63" y="183"/>
                    </a:lnTo>
                    <a:lnTo>
                      <a:pt x="67" y="183"/>
                    </a:lnTo>
                    <a:lnTo>
                      <a:pt x="72" y="182"/>
                    </a:lnTo>
                    <a:lnTo>
                      <a:pt x="78" y="179"/>
                    </a:lnTo>
                    <a:lnTo>
                      <a:pt x="82" y="176"/>
                    </a:lnTo>
                    <a:lnTo>
                      <a:pt x="87" y="174"/>
                    </a:lnTo>
                    <a:lnTo>
                      <a:pt x="91" y="171"/>
                    </a:lnTo>
                    <a:lnTo>
                      <a:pt x="97" y="168"/>
                    </a:lnTo>
                    <a:lnTo>
                      <a:pt x="102" y="167"/>
                    </a:lnTo>
                    <a:lnTo>
                      <a:pt x="106" y="164"/>
                    </a:lnTo>
                    <a:lnTo>
                      <a:pt x="111" y="161"/>
                    </a:lnTo>
                    <a:lnTo>
                      <a:pt x="115" y="159"/>
                    </a:lnTo>
                    <a:lnTo>
                      <a:pt x="118" y="155"/>
                    </a:lnTo>
                    <a:lnTo>
                      <a:pt x="118" y="150"/>
                    </a:lnTo>
                    <a:lnTo>
                      <a:pt x="115" y="146"/>
                    </a:lnTo>
                    <a:lnTo>
                      <a:pt x="111" y="143"/>
                    </a:lnTo>
                    <a:lnTo>
                      <a:pt x="106" y="141"/>
                    </a:lnTo>
                    <a:lnTo>
                      <a:pt x="102" y="140"/>
                    </a:lnTo>
                    <a:lnTo>
                      <a:pt x="97" y="140"/>
                    </a:lnTo>
                    <a:lnTo>
                      <a:pt x="93" y="140"/>
                    </a:lnTo>
                    <a:lnTo>
                      <a:pt x="88" y="140"/>
                    </a:lnTo>
                    <a:lnTo>
                      <a:pt x="84" y="140"/>
                    </a:lnTo>
                    <a:lnTo>
                      <a:pt x="79" y="140"/>
                    </a:lnTo>
                    <a:lnTo>
                      <a:pt x="73" y="140"/>
                    </a:lnTo>
                    <a:lnTo>
                      <a:pt x="69" y="140"/>
                    </a:lnTo>
                    <a:lnTo>
                      <a:pt x="64" y="140"/>
                    </a:lnTo>
                    <a:lnTo>
                      <a:pt x="60" y="140"/>
                    </a:lnTo>
                    <a:lnTo>
                      <a:pt x="55" y="140"/>
                    </a:lnTo>
                    <a:lnTo>
                      <a:pt x="49" y="140"/>
                    </a:lnTo>
                    <a:lnTo>
                      <a:pt x="43" y="140"/>
                    </a:lnTo>
                    <a:lnTo>
                      <a:pt x="37" y="140"/>
                    </a:lnTo>
                    <a:lnTo>
                      <a:pt x="33" y="140"/>
                    </a:lnTo>
                    <a:lnTo>
                      <a:pt x="28" y="140"/>
                    </a:lnTo>
                    <a:lnTo>
                      <a:pt x="24" y="140"/>
                    </a:lnTo>
                    <a:lnTo>
                      <a:pt x="16" y="137"/>
                    </a:lnTo>
                    <a:lnTo>
                      <a:pt x="12" y="135"/>
                    </a:lnTo>
                    <a:lnTo>
                      <a:pt x="7" y="134"/>
                    </a:lnTo>
                    <a:lnTo>
                      <a:pt x="6" y="129"/>
                    </a:lnTo>
                    <a:lnTo>
                      <a:pt x="1" y="123"/>
                    </a:lnTo>
                    <a:lnTo>
                      <a:pt x="0" y="119"/>
                    </a:lnTo>
                    <a:lnTo>
                      <a:pt x="0" y="114"/>
                    </a:lnTo>
                    <a:lnTo>
                      <a:pt x="1" y="108"/>
                    </a:lnTo>
                    <a:lnTo>
                      <a:pt x="3" y="104"/>
                    </a:lnTo>
                    <a:lnTo>
                      <a:pt x="4" y="99"/>
                    </a:lnTo>
                    <a:lnTo>
                      <a:pt x="9" y="96"/>
                    </a:lnTo>
                    <a:lnTo>
                      <a:pt x="13" y="93"/>
                    </a:lnTo>
                    <a:lnTo>
                      <a:pt x="19" y="92"/>
                    </a:lnTo>
                    <a:lnTo>
                      <a:pt x="28" y="89"/>
                    </a:lnTo>
                    <a:lnTo>
                      <a:pt x="34" y="89"/>
                    </a:lnTo>
                    <a:lnTo>
                      <a:pt x="39" y="87"/>
                    </a:lnTo>
                    <a:lnTo>
                      <a:pt x="43" y="86"/>
                    </a:lnTo>
                    <a:lnTo>
                      <a:pt x="49" y="86"/>
                    </a:lnTo>
                    <a:lnTo>
                      <a:pt x="55" y="86"/>
                    </a:lnTo>
                    <a:lnTo>
                      <a:pt x="61" y="86"/>
                    </a:lnTo>
                    <a:lnTo>
                      <a:pt x="67" y="86"/>
                    </a:lnTo>
                    <a:lnTo>
                      <a:pt x="72" y="86"/>
                    </a:lnTo>
                    <a:lnTo>
                      <a:pt x="76" y="86"/>
                    </a:lnTo>
                    <a:lnTo>
                      <a:pt x="82" y="89"/>
                    </a:lnTo>
                    <a:lnTo>
                      <a:pt x="87" y="90"/>
                    </a:lnTo>
                    <a:lnTo>
                      <a:pt x="91" y="92"/>
                    </a:lnTo>
                    <a:lnTo>
                      <a:pt x="97" y="95"/>
                    </a:lnTo>
                    <a:lnTo>
                      <a:pt x="102" y="96"/>
                    </a:lnTo>
                    <a:lnTo>
                      <a:pt x="106" y="99"/>
                    </a:lnTo>
                    <a:lnTo>
                      <a:pt x="111" y="102"/>
                    </a:lnTo>
                    <a:lnTo>
                      <a:pt x="115" y="104"/>
                    </a:lnTo>
                    <a:lnTo>
                      <a:pt x="120" y="107"/>
                    </a:lnTo>
                    <a:lnTo>
                      <a:pt x="124" y="108"/>
                    </a:lnTo>
                    <a:lnTo>
                      <a:pt x="130" y="110"/>
                    </a:lnTo>
                    <a:lnTo>
                      <a:pt x="135" y="113"/>
                    </a:lnTo>
                    <a:lnTo>
                      <a:pt x="139" y="113"/>
                    </a:lnTo>
                    <a:lnTo>
                      <a:pt x="144" y="113"/>
                    </a:lnTo>
                    <a:lnTo>
                      <a:pt x="148" y="110"/>
                    </a:lnTo>
                    <a:lnTo>
                      <a:pt x="153" y="107"/>
                    </a:lnTo>
                    <a:lnTo>
                      <a:pt x="156" y="102"/>
                    </a:lnTo>
                    <a:lnTo>
                      <a:pt x="157" y="98"/>
                    </a:lnTo>
                    <a:lnTo>
                      <a:pt x="157" y="93"/>
                    </a:lnTo>
                    <a:lnTo>
                      <a:pt x="157" y="89"/>
                    </a:lnTo>
                    <a:lnTo>
                      <a:pt x="157" y="83"/>
                    </a:lnTo>
                    <a:lnTo>
                      <a:pt x="157" y="78"/>
                    </a:lnTo>
                    <a:lnTo>
                      <a:pt x="154" y="74"/>
                    </a:lnTo>
                    <a:lnTo>
                      <a:pt x="151" y="68"/>
                    </a:lnTo>
                    <a:lnTo>
                      <a:pt x="151" y="63"/>
                    </a:lnTo>
                    <a:lnTo>
                      <a:pt x="150" y="59"/>
                    </a:lnTo>
                    <a:lnTo>
                      <a:pt x="148" y="54"/>
                    </a:lnTo>
                    <a:lnTo>
                      <a:pt x="147" y="50"/>
                    </a:lnTo>
                    <a:lnTo>
                      <a:pt x="147" y="44"/>
                    </a:lnTo>
                    <a:lnTo>
                      <a:pt x="147" y="39"/>
                    </a:lnTo>
                    <a:lnTo>
                      <a:pt x="147" y="35"/>
                    </a:lnTo>
                    <a:lnTo>
                      <a:pt x="148" y="30"/>
                    </a:lnTo>
                    <a:lnTo>
                      <a:pt x="150" y="24"/>
                    </a:lnTo>
                    <a:lnTo>
                      <a:pt x="151" y="18"/>
                    </a:lnTo>
                    <a:lnTo>
                      <a:pt x="156" y="14"/>
                    </a:lnTo>
                    <a:lnTo>
                      <a:pt x="160" y="12"/>
                    </a:lnTo>
                    <a:lnTo>
                      <a:pt x="163" y="8"/>
                    </a:lnTo>
                    <a:lnTo>
                      <a:pt x="168" y="5"/>
                    </a:lnTo>
                    <a:lnTo>
                      <a:pt x="172" y="2"/>
                    </a:lnTo>
                    <a:lnTo>
                      <a:pt x="177" y="0"/>
                    </a:lnTo>
                    <a:lnTo>
                      <a:pt x="181" y="0"/>
                    </a:lnTo>
                    <a:lnTo>
                      <a:pt x="186" y="0"/>
                    </a:lnTo>
                    <a:lnTo>
                      <a:pt x="190" y="0"/>
                    </a:lnTo>
                    <a:lnTo>
                      <a:pt x="195" y="3"/>
                    </a:lnTo>
                    <a:lnTo>
                      <a:pt x="199" y="5"/>
                    </a:lnTo>
                    <a:lnTo>
                      <a:pt x="204" y="8"/>
                    </a:lnTo>
                    <a:lnTo>
                      <a:pt x="208" y="9"/>
                    </a:lnTo>
                    <a:lnTo>
                      <a:pt x="208" y="14"/>
                    </a:lnTo>
                    <a:lnTo>
                      <a:pt x="211" y="18"/>
                    </a:lnTo>
                    <a:lnTo>
                      <a:pt x="213" y="24"/>
                    </a:lnTo>
                    <a:lnTo>
                      <a:pt x="214" y="29"/>
                    </a:lnTo>
                    <a:lnTo>
                      <a:pt x="214" y="35"/>
                    </a:lnTo>
                    <a:lnTo>
                      <a:pt x="214" y="39"/>
                    </a:lnTo>
                    <a:lnTo>
                      <a:pt x="214" y="44"/>
                    </a:lnTo>
                    <a:lnTo>
                      <a:pt x="214" y="48"/>
                    </a:lnTo>
                    <a:lnTo>
                      <a:pt x="214" y="53"/>
                    </a:lnTo>
                    <a:lnTo>
                      <a:pt x="214" y="57"/>
                    </a:lnTo>
                    <a:lnTo>
                      <a:pt x="213" y="63"/>
                    </a:lnTo>
                    <a:lnTo>
                      <a:pt x="211" y="68"/>
                    </a:lnTo>
                    <a:lnTo>
                      <a:pt x="210" y="72"/>
                    </a:lnTo>
                    <a:lnTo>
                      <a:pt x="207" y="77"/>
                    </a:lnTo>
                    <a:lnTo>
                      <a:pt x="205" y="81"/>
                    </a:lnTo>
                    <a:lnTo>
                      <a:pt x="202" y="86"/>
                    </a:lnTo>
                    <a:lnTo>
                      <a:pt x="199" y="92"/>
                    </a:lnTo>
                    <a:lnTo>
                      <a:pt x="196" y="96"/>
                    </a:lnTo>
                    <a:lnTo>
                      <a:pt x="196" y="101"/>
                    </a:lnTo>
                    <a:lnTo>
                      <a:pt x="196" y="105"/>
                    </a:lnTo>
                    <a:lnTo>
                      <a:pt x="196" y="110"/>
                    </a:lnTo>
                    <a:lnTo>
                      <a:pt x="196" y="114"/>
                    </a:lnTo>
                    <a:lnTo>
                      <a:pt x="201" y="119"/>
                    </a:lnTo>
                    <a:lnTo>
                      <a:pt x="205" y="123"/>
                    </a:lnTo>
                    <a:lnTo>
                      <a:pt x="210" y="126"/>
                    </a:lnTo>
                    <a:lnTo>
                      <a:pt x="235" y="137"/>
                    </a:lnTo>
                    <a:lnTo>
                      <a:pt x="283" y="147"/>
                    </a:lnTo>
                    <a:lnTo>
                      <a:pt x="321" y="162"/>
                    </a:lnTo>
                    <a:lnTo>
                      <a:pt x="358" y="183"/>
                    </a:lnTo>
                    <a:lnTo>
                      <a:pt x="394" y="210"/>
                    </a:lnTo>
                    <a:lnTo>
                      <a:pt x="430" y="237"/>
                    </a:lnTo>
                    <a:lnTo>
                      <a:pt x="464" y="266"/>
                    </a:lnTo>
                    <a:lnTo>
                      <a:pt x="488" y="281"/>
                    </a:lnTo>
                    <a:lnTo>
                      <a:pt x="508" y="290"/>
                    </a:lnTo>
                    <a:lnTo>
                      <a:pt x="529" y="291"/>
                    </a:lnTo>
                    <a:lnTo>
                      <a:pt x="572" y="287"/>
                    </a:lnTo>
                    <a:lnTo>
                      <a:pt x="608" y="278"/>
                    </a:lnTo>
                    <a:lnTo>
                      <a:pt x="641" y="263"/>
                    </a:lnTo>
                    <a:close/>
                  </a:path>
                </a:pathLst>
              </a:custGeom>
              <a:solidFill>
                <a:srgbClr val="000000"/>
              </a:solidFill>
              <a:ln w="9525">
                <a:noFill/>
                <a:round/>
                <a:headEnd/>
                <a:tailEnd/>
              </a:ln>
            </p:spPr>
            <p:txBody>
              <a:bodyPr/>
              <a:lstStyle/>
              <a:p>
                <a:endParaRPr lang="ar-SA"/>
              </a:p>
            </p:txBody>
          </p:sp>
          <p:sp>
            <p:nvSpPr>
              <p:cNvPr id="22" name="Freeform 1035"/>
              <p:cNvSpPr>
                <a:spLocks/>
              </p:cNvSpPr>
              <p:nvPr/>
            </p:nvSpPr>
            <p:spPr bwMode="auto">
              <a:xfrm>
                <a:off x="2423" y="2415"/>
                <a:ext cx="442" cy="438"/>
              </a:xfrm>
              <a:custGeom>
                <a:avLst/>
                <a:gdLst>
                  <a:gd name="T0" fmla="*/ 333 w 442"/>
                  <a:gd name="T1" fmla="*/ 66 h 438"/>
                  <a:gd name="T2" fmla="*/ 345 w 442"/>
                  <a:gd name="T3" fmla="*/ 14 h 438"/>
                  <a:gd name="T4" fmla="*/ 395 w 442"/>
                  <a:gd name="T5" fmla="*/ 0 h 438"/>
                  <a:gd name="T6" fmla="*/ 431 w 442"/>
                  <a:gd name="T7" fmla="*/ 17 h 438"/>
                  <a:gd name="T8" fmla="*/ 442 w 442"/>
                  <a:gd name="T9" fmla="*/ 86 h 438"/>
                  <a:gd name="T10" fmla="*/ 431 w 442"/>
                  <a:gd name="T11" fmla="*/ 197 h 438"/>
                  <a:gd name="T12" fmla="*/ 413 w 442"/>
                  <a:gd name="T13" fmla="*/ 302 h 438"/>
                  <a:gd name="T14" fmla="*/ 391 w 442"/>
                  <a:gd name="T15" fmla="*/ 378 h 438"/>
                  <a:gd name="T16" fmla="*/ 350 w 442"/>
                  <a:gd name="T17" fmla="*/ 426 h 438"/>
                  <a:gd name="T18" fmla="*/ 306 w 442"/>
                  <a:gd name="T19" fmla="*/ 438 h 438"/>
                  <a:gd name="T20" fmla="*/ 252 w 442"/>
                  <a:gd name="T21" fmla="*/ 421 h 438"/>
                  <a:gd name="T22" fmla="*/ 206 w 442"/>
                  <a:gd name="T23" fmla="*/ 364 h 438"/>
                  <a:gd name="T24" fmla="*/ 168 w 442"/>
                  <a:gd name="T25" fmla="*/ 296 h 438"/>
                  <a:gd name="T26" fmla="*/ 132 w 442"/>
                  <a:gd name="T27" fmla="*/ 219 h 438"/>
                  <a:gd name="T28" fmla="*/ 90 w 442"/>
                  <a:gd name="T29" fmla="*/ 167 h 438"/>
                  <a:gd name="T30" fmla="*/ 65 w 442"/>
                  <a:gd name="T31" fmla="*/ 161 h 438"/>
                  <a:gd name="T32" fmla="*/ 80 w 442"/>
                  <a:gd name="T33" fmla="*/ 248 h 438"/>
                  <a:gd name="T34" fmla="*/ 98 w 442"/>
                  <a:gd name="T35" fmla="*/ 279 h 438"/>
                  <a:gd name="T36" fmla="*/ 60 w 442"/>
                  <a:gd name="T37" fmla="*/ 309 h 438"/>
                  <a:gd name="T38" fmla="*/ 9 w 442"/>
                  <a:gd name="T39" fmla="*/ 305 h 438"/>
                  <a:gd name="T40" fmla="*/ 2 w 442"/>
                  <a:gd name="T41" fmla="*/ 243 h 438"/>
                  <a:gd name="T42" fmla="*/ 15 w 442"/>
                  <a:gd name="T43" fmla="*/ 150 h 438"/>
                  <a:gd name="T44" fmla="*/ 12 w 442"/>
                  <a:gd name="T45" fmla="*/ 69 h 438"/>
                  <a:gd name="T46" fmla="*/ 50 w 442"/>
                  <a:gd name="T47" fmla="*/ 42 h 438"/>
                  <a:gd name="T48" fmla="*/ 80 w 442"/>
                  <a:gd name="T49" fmla="*/ 63 h 438"/>
                  <a:gd name="T50" fmla="*/ 108 w 442"/>
                  <a:gd name="T51" fmla="*/ 113 h 438"/>
                  <a:gd name="T52" fmla="*/ 156 w 442"/>
                  <a:gd name="T53" fmla="*/ 165 h 438"/>
                  <a:gd name="T54" fmla="*/ 198 w 442"/>
                  <a:gd name="T55" fmla="*/ 222 h 438"/>
                  <a:gd name="T56" fmla="*/ 248 w 442"/>
                  <a:gd name="T57" fmla="*/ 290 h 438"/>
                  <a:gd name="T58" fmla="*/ 290 w 442"/>
                  <a:gd name="T59" fmla="*/ 339 h 438"/>
                  <a:gd name="T60" fmla="*/ 318 w 442"/>
                  <a:gd name="T61" fmla="*/ 348 h 438"/>
                  <a:gd name="T62" fmla="*/ 339 w 442"/>
                  <a:gd name="T63" fmla="*/ 311 h 438"/>
                  <a:gd name="T64" fmla="*/ 339 w 442"/>
                  <a:gd name="T65" fmla="*/ 228 h 438"/>
                  <a:gd name="T66" fmla="*/ 339 w 442"/>
                  <a:gd name="T67" fmla="*/ 167 h 43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42"/>
                  <a:gd name="T103" fmla="*/ 0 h 438"/>
                  <a:gd name="T104" fmla="*/ 442 w 442"/>
                  <a:gd name="T105" fmla="*/ 438 h 43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42" h="438">
                    <a:moveTo>
                      <a:pt x="339" y="167"/>
                    </a:moveTo>
                    <a:lnTo>
                      <a:pt x="333" y="66"/>
                    </a:lnTo>
                    <a:lnTo>
                      <a:pt x="335" y="35"/>
                    </a:lnTo>
                    <a:lnTo>
                      <a:pt x="345" y="14"/>
                    </a:lnTo>
                    <a:lnTo>
                      <a:pt x="366" y="2"/>
                    </a:lnTo>
                    <a:lnTo>
                      <a:pt x="395" y="0"/>
                    </a:lnTo>
                    <a:lnTo>
                      <a:pt x="418" y="5"/>
                    </a:lnTo>
                    <a:lnTo>
                      <a:pt x="431" y="17"/>
                    </a:lnTo>
                    <a:lnTo>
                      <a:pt x="442" y="45"/>
                    </a:lnTo>
                    <a:lnTo>
                      <a:pt x="442" y="86"/>
                    </a:lnTo>
                    <a:lnTo>
                      <a:pt x="437" y="138"/>
                    </a:lnTo>
                    <a:lnTo>
                      <a:pt x="431" y="197"/>
                    </a:lnTo>
                    <a:lnTo>
                      <a:pt x="421" y="249"/>
                    </a:lnTo>
                    <a:lnTo>
                      <a:pt x="413" y="302"/>
                    </a:lnTo>
                    <a:lnTo>
                      <a:pt x="404" y="342"/>
                    </a:lnTo>
                    <a:lnTo>
                      <a:pt x="391" y="378"/>
                    </a:lnTo>
                    <a:lnTo>
                      <a:pt x="372" y="403"/>
                    </a:lnTo>
                    <a:lnTo>
                      <a:pt x="350" y="426"/>
                    </a:lnTo>
                    <a:lnTo>
                      <a:pt x="330" y="433"/>
                    </a:lnTo>
                    <a:lnTo>
                      <a:pt x="306" y="438"/>
                    </a:lnTo>
                    <a:lnTo>
                      <a:pt x="279" y="435"/>
                    </a:lnTo>
                    <a:lnTo>
                      <a:pt x="252" y="421"/>
                    </a:lnTo>
                    <a:lnTo>
                      <a:pt x="228" y="396"/>
                    </a:lnTo>
                    <a:lnTo>
                      <a:pt x="206" y="364"/>
                    </a:lnTo>
                    <a:lnTo>
                      <a:pt x="186" y="333"/>
                    </a:lnTo>
                    <a:lnTo>
                      <a:pt x="168" y="296"/>
                    </a:lnTo>
                    <a:lnTo>
                      <a:pt x="150" y="249"/>
                    </a:lnTo>
                    <a:lnTo>
                      <a:pt x="132" y="219"/>
                    </a:lnTo>
                    <a:lnTo>
                      <a:pt x="116" y="192"/>
                    </a:lnTo>
                    <a:lnTo>
                      <a:pt x="90" y="167"/>
                    </a:lnTo>
                    <a:lnTo>
                      <a:pt x="72" y="156"/>
                    </a:lnTo>
                    <a:lnTo>
                      <a:pt x="65" y="161"/>
                    </a:lnTo>
                    <a:lnTo>
                      <a:pt x="69" y="210"/>
                    </a:lnTo>
                    <a:lnTo>
                      <a:pt x="80" y="248"/>
                    </a:lnTo>
                    <a:lnTo>
                      <a:pt x="95" y="266"/>
                    </a:lnTo>
                    <a:lnTo>
                      <a:pt x="98" y="279"/>
                    </a:lnTo>
                    <a:lnTo>
                      <a:pt x="92" y="294"/>
                    </a:lnTo>
                    <a:lnTo>
                      <a:pt x="60" y="309"/>
                    </a:lnTo>
                    <a:lnTo>
                      <a:pt x="35" y="311"/>
                    </a:lnTo>
                    <a:lnTo>
                      <a:pt x="9" y="305"/>
                    </a:lnTo>
                    <a:lnTo>
                      <a:pt x="0" y="284"/>
                    </a:lnTo>
                    <a:lnTo>
                      <a:pt x="2" y="243"/>
                    </a:lnTo>
                    <a:lnTo>
                      <a:pt x="12" y="191"/>
                    </a:lnTo>
                    <a:lnTo>
                      <a:pt x="15" y="150"/>
                    </a:lnTo>
                    <a:lnTo>
                      <a:pt x="14" y="110"/>
                    </a:lnTo>
                    <a:lnTo>
                      <a:pt x="12" y="69"/>
                    </a:lnTo>
                    <a:lnTo>
                      <a:pt x="26" y="48"/>
                    </a:lnTo>
                    <a:lnTo>
                      <a:pt x="50" y="42"/>
                    </a:lnTo>
                    <a:lnTo>
                      <a:pt x="69" y="48"/>
                    </a:lnTo>
                    <a:lnTo>
                      <a:pt x="80" y="63"/>
                    </a:lnTo>
                    <a:lnTo>
                      <a:pt x="95" y="93"/>
                    </a:lnTo>
                    <a:lnTo>
                      <a:pt x="108" y="113"/>
                    </a:lnTo>
                    <a:lnTo>
                      <a:pt x="131" y="141"/>
                    </a:lnTo>
                    <a:lnTo>
                      <a:pt x="156" y="165"/>
                    </a:lnTo>
                    <a:lnTo>
                      <a:pt x="177" y="192"/>
                    </a:lnTo>
                    <a:lnTo>
                      <a:pt x="198" y="222"/>
                    </a:lnTo>
                    <a:lnTo>
                      <a:pt x="224" y="260"/>
                    </a:lnTo>
                    <a:lnTo>
                      <a:pt x="248" y="290"/>
                    </a:lnTo>
                    <a:lnTo>
                      <a:pt x="270" y="320"/>
                    </a:lnTo>
                    <a:lnTo>
                      <a:pt x="290" y="339"/>
                    </a:lnTo>
                    <a:lnTo>
                      <a:pt x="308" y="348"/>
                    </a:lnTo>
                    <a:lnTo>
                      <a:pt x="318" y="348"/>
                    </a:lnTo>
                    <a:lnTo>
                      <a:pt x="332" y="338"/>
                    </a:lnTo>
                    <a:lnTo>
                      <a:pt x="339" y="311"/>
                    </a:lnTo>
                    <a:lnTo>
                      <a:pt x="341" y="267"/>
                    </a:lnTo>
                    <a:lnTo>
                      <a:pt x="339" y="228"/>
                    </a:lnTo>
                    <a:lnTo>
                      <a:pt x="339" y="191"/>
                    </a:lnTo>
                    <a:lnTo>
                      <a:pt x="339" y="167"/>
                    </a:lnTo>
                    <a:close/>
                  </a:path>
                </a:pathLst>
              </a:custGeom>
              <a:solidFill>
                <a:srgbClr val="000000"/>
              </a:solidFill>
              <a:ln w="9525">
                <a:noFill/>
                <a:round/>
                <a:headEnd/>
                <a:tailEnd/>
              </a:ln>
            </p:spPr>
            <p:txBody>
              <a:bodyPr/>
              <a:lstStyle/>
              <a:p>
                <a:endParaRPr lang="ar-SA"/>
              </a:p>
            </p:txBody>
          </p:sp>
          <p:sp>
            <p:nvSpPr>
              <p:cNvPr id="23" name="Freeform 1036"/>
              <p:cNvSpPr>
                <a:spLocks/>
              </p:cNvSpPr>
              <p:nvPr/>
            </p:nvSpPr>
            <p:spPr bwMode="auto">
              <a:xfrm>
                <a:off x="2817" y="2412"/>
                <a:ext cx="379" cy="657"/>
              </a:xfrm>
              <a:custGeom>
                <a:avLst/>
                <a:gdLst>
                  <a:gd name="T0" fmla="*/ 86 w 379"/>
                  <a:gd name="T1" fmla="*/ 5 h 657"/>
                  <a:gd name="T2" fmla="*/ 133 w 379"/>
                  <a:gd name="T3" fmla="*/ 12 h 657"/>
                  <a:gd name="T4" fmla="*/ 209 w 379"/>
                  <a:gd name="T5" fmla="*/ 26 h 657"/>
                  <a:gd name="T6" fmla="*/ 269 w 379"/>
                  <a:gd name="T7" fmla="*/ 42 h 657"/>
                  <a:gd name="T8" fmla="*/ 317 w 379"/>
                  <a:gd name="T9" fmla="*/ 60 h 657"/>
                  <a:gd name="T10" fmla="*/ 356 w 379"/>
                  <a:gd name="T11" fmla="*/ 84 h 657"/>
                  <a:gd name="T12" fmla="*/ 370 w 379"/>
                  <a:gd name="T13" fmla="*/ 99 h 657"/>
                  <a:gd name="T14" fmla="*/ 377 w 379"/>
                  <a:gd name="T15" fmla="*/ 116 h 657"/>
                  <a:gd name="T16" fmla="*/ 379 w 379"/>
                  <a:gd name="T17" fmla="*/ 137 h 657"/>
                  <a:gd name="T18" fmla="*/ 373 w 379"/>
                  <a:gd name="T19" fmla="*/ 161 h 657"/>
                  <a:gd name="T20" fmla="*/ 359 w 379"/>
                  <a:gd name="T21" fmla="*/ 186 h 657"/>
                  <a:gd name="T22" fmla="*/ 337 w 379"/>
                  <a:gd name="T23" fmla="*/ 215 h 657"/>
                  <a:gd name="T24" fmla="*/ 307 w 379"/>
                  <a:gd name="T25" fmla="*/ 257 h 657"/>
                  <a:gd name="T26" fmla="*/ 278 w 379"/>
                  <a:gd name="T27" fmla="*/ 294 h 657"/>
                  <a:gd name="T28" fmla="*/ 263 w 379"/>
                  <a:gd name="T29" fmla="*/ 329 h 657"/>
                  <a:gd name="T30" fmla="*/ 245 w 379"/>
                  <a:gd name="T31" fmla="*/ 372 h 657"/>
                  <a:gd name="T32" fmla="*/ 232 w 379"/>
                  <a:gd name="T33" fmla="*/ 415 h 657"/>
                  <a:gd name="T34" fmla="*/ 227 w 379"/>
                  <a:gd name="T35" fmla="*/ 454 h 657"/>
                  <a:gd name="T36" fmla="*/ 226 w 379"/>
                  <a:gd name="T37" fmla="*/ 486 h 657"/>
                  <a:gd name="T38" fmla="*/ 232 w 379"/>
                  <a:gd name="T39" fmla="*/ 502 h 657"/>
                  <a:gd name="T40" fmla="*/ 254 w 379"/>
                  <a:gd name="T41" fmla="*/ 519 h 657"/>
                  <a:gd name="T42" fmla="*/ 290 w 379"/>
                  <a:gd name="T43" fmla="*/ 534 h 657"/>
                  <a:gd name="T44" fmla="*/ 322 w 379"/>
                  <a:gd name="T45" fmla="*/ 553 h 657"/>
                  <a:gd name="T46" fmla="*/ 346 w 379"/>
                  <a:gd name="T47" fmla="*/ 582 h 657"/>
                  <a:gd name="T48" fmla="*/ 353 w 379"/>
                  <a:gd name="T49" fmla="*/ 606 h 657"/>
                  <a:gd name="T50" fmla="*/ 350 w 379"/>
                  <a:gd name="T51" fmla="*/ 621 h 657"/>
                  <a:gd name="T52" fmla="*/ 337 w 379"/>
                  <a:gd name="T53" fmla="*/ 634 h 657"/>
                  <a:gd name="T54" fmla="*/ 302 w 379"/>
                  <a:gd name="T55" fmla="*/ 657 h 657"/>
                  <a:gd name="T56" fmla="*/ 284 w 379"/>
                  <a:gd name="T57" fmla="*/ 654 h 657"/>
                  <a:gd name="T58" fmla="*/ 275 w 379"/>
                  <a:gd name="T59" fmla="*/ 636 h 657"/>
                  <a:gd name="T60" fmla="*/ 272 w 379"/>
                  <a:gd name="T61" fmla="*/ 612 h 657"/>
                  <a:gd name="T62" fmla="*/ 253 w 379"/>
                  <a:gd name="T63" fmla="*/ 582 h 657"/>
                  <a:gd name="T64" fmla="*/ 224 w 379"/>
                  <a:gd name="T65" fmla="*/ 559 h 657"/>
                  <a:gd name="T66" fmla="*/ 199 w 379"/>
                  <a:gd name="T67" fmla="*/ 547 h 657"/>
                  <a:gd name="T68" fmla="*/ 167 w 379"/>
                  <a:gd name="T69" fmla="*/ 543 h 657"/>
                  <a:gd name="T70" fmla="*/ 149 w 379"/>
                  <a:gd name="T71" fmla="*/ 528 h 657"/>
                  <a:gd name="T72" fmla="*/ 143 w 379"/>
                  <a:gd name="T73" fmla="*/ 510 h 657"/>
                  <a:gd name="T74" fmla="*/ 145 w 379"/>
                  <a:gd name="T75" fmla="*/ 487 h 657"/>
                  <a:gd name="T76" fmla="*/ 161 w 379"/>
                  <a:gd name="T77" fmla="*/ 465 h 657"/>
                  <a:gd name="T78" fmla="*/ 176 w 379"/>
                  <a:gd name="T79" fmla="*/ 442 h 657"/>
                  <a:gd name="T80" fmla="*/ 188 w 379"/>
                  <a:gd name="T81" fmla="*/ 408 h 657"/>
                  <a:gd name="T82" fmla="*/ 197 w 379"/>
                  <a:gd name="T83" fmla="*/ 363 h 657"/>
                  <a:gd name="T84" fmla="*/ 203 w 379"/>
                  <a:gd name="T85" fmla="*/ 314 h 657"/>
                  <a:gd name="T86" fmla="*/ 212 w 379"/>
                  <a:gd name="T87" fmla="*/ 272 h 657"/>
                  <a:gd name="T88" fmla="*/ 224 w 379"/>
                  <a:gd name="T89" fmla="*/ 233 h 657"/>
                  <a:gd name="T90" fmla="*/ 239 w 379"/>
                  <a:gd name="T91" fmla="*/ 201 h 657"/>
                  <a:gd name="T92" fmla="*/ 260 w 379"/>
                  <a:gd name="T93" fmla="*/ 167 h 657"/>
                  <a:gd name="T94" fmla="*/ 275 w 379"/>
                  <a:gd name="T95" fmla="*/ 144 h 657"/>
                  <a:gd name="T96" fmla="*/ 275 w 379"/>
                  <a:gd name="T97" fmla="*/ 132 h 657"/>
                  <a:gd name="T98" fmla="*/ 260 w 379"/>
                  <a:gd name="T99" fmla="*/ 120 h 657"/>
                  <a:gd name="T100" fmla="*/ 197 w 379"/>
                  <a:gd name="T101" fmla="*/ 119 h 657"/>
                  <a:gd name="T102" fmla="*/ 137 w 379"/>
                  <a:gd name="T103" fmla="*/ 108 h 657"/>
                  <a:gd name="T104" fmla="*/ 91 w 379"/>
                  <a:gd name="T105" fmla="*/ 99 h 657"/>
                  <a:gd name="T106" fmla="*/ 49 w 379"/>
                  <a:gd name="T107" fmla="*/ 90 h 657"/>
                  <a:gd name="T108" fmla="*/ 19 w 379"/>
                  <a:gd name="T109" fmla="*/ 77 h 657"/>
                  <a:gd name="T110" fmla="*/ 1 w 379"/>
                  <a:gd name="T111" fmla="*/ 54 h 657"/>
                  <a:gd name="T112" fmla="*/ 0 w 379"/>
                  <a:gd name="T113" fmla="*/ 26 h 657"/>
                  <a:gd name="T114" fmla="*/ 13 w 379"/>
                  <a:gd name="T115" fmla="*/ 3 h 657"/>
                  <a:gd name="T116" fmla="*/ 40 w 379"/>
                  <a:gd name="T117" fmla="*/ 0 h 657"/>
                  <a:gd name="T118" fmla="*/ 86 w 379"/>
                  <a:gd name="T119" fmla="*/ 5 h 65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79"/>
                  <a:gd name="T181" fmla="*/ 0 h 657"/>
                  <a:gd name="T182" fmla="*/ 379 w 379"/>
                  <a:gd name="T183" fmla="*/ 657 h 65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79" h="657">
                    <a:moveTo>
                      <a:pt x="86" y="5"/>
                    </a:moveTo>
                    <a:lnTo>
                      <a:pt x="133" y="12"/>
                    </a:lnTo>
                    <a:lnTo>
                      <a:pt x="209" y="26"/>
                    </a:lnTo>
                    <a:lnTo>
                      <a:pt x="269" y="42"/>
                    </a:lnTo>
                    <a:lnTo>
                      <a:pt x="317" y="60"/>
                    </a:lnTo>
                    <a:lnTo>
                      <a:pt x="356" y="84"/>
                    </a:lnTo>
                    <a:lnTo>
                      <a:pt x="370" y="99"/>
                    </a:lnTo>
                    <a:lnTo>
                      <a:pt x="377" y="116"/>
                    </a:lnTo>
                    <a:lnTo>
                      <a:pt x="379" y="137"/>
                    </a:lnTo>
                    <a:lnTo>
                      <a:pt x="373" y="161"/>
                    </a:lnTo>
                    <a:lnTo>
                      <a:pt x="359" y="186"/>
                    </a:lnTo>
                    <a:lnTo>
                      <a:pt x="337" y="215"/>
                    </a:lnTo>
                    <a:lnTo>
                      <a:pt x="307" y="257"/>
                    </a:lnTo>
                    <a:lnTo>
                      <a:pt x="278" y="294"/>
                    </a:lnTo>
                    <a:lnTo>
                      <a:pt x="263" y="329"/>
                    </a:lnTo>
                    <a:lnTo>
                      <a:pt x="245" y="372"/>
                    </a:lnTo>
                    <a:lnTo>
                      <a:pt x="232" y="415"/>
                    </a:lnTo>
                    <a:lnTo>
                      <a:pt x="227" y="454"/>
                    </a:lnTo>
                    <a:lnTo>
                      <a:pt x="226" y="486"/>
                    </a:lnTo>
                    <a:lnTo>
                      <a:pt x="232" y="502"/>
                    </a:lnTo>
                    <a:lnTo>
                      <a:pt x="254" y="519"/>
                    </a:lnTo>
                    <a:lnTo>
                      <a:pt x="290" y="534"/>
                    </a:lnTo>
                    <a:lnTo>
                      <a:pt x="322" y="553"/>
                    </a:lnTo>
                    <a:lnTo>
                      <a:pt x="346" y="582"/>
                    </a:lnTo>
                    <a:lnTo>
                      <a:pt x="353" y="606"/>
                    </a:lnTo>
                    <a:lnTo>
                      <a:pt x="350" y="621"/>
                    </a:lnTo>
                    <a:lnTo>
                      <a:pt x="337" y="634"/>
                    </a:lnTo>
                    <a:lnTo>
                      <a:pt x="302" y="657"/>
                    </a:lnTo>
                    <a:lnTo>
                      <a:pt x="284" y="654"/>
                    </a:lnTo>
                    <a:lnTo>
                      <a:pt x="275" y="636"/>
                    </a:lnTo>
                    <a:lnTo>
                      <a:pt x="272" y="612"/>
                    </a:lnTo>
                    <a:lnTo>
                      <a:pt x="253" y="582"/>
                    </a:lnTo>
                    <a:lnTo>
                      <a:pt x="224" y="559"/>
                    </a:lnTo>
                    <a:lnTo>
                      <a:pt x="199" y="547"/>
                    </a:lnTo>
                    <a:lnTo>
                      <a:pt x="167" y="543"/>
                    </a:lnTo>
                    <a:lnTo>
                      <a:pt x="149" y="528"/>
                    </a:lnTo>
                    <a:lnTo>
                      <a:pt x="143" y="510"/>
                    </a:lnTo>
                    <a:lnTo>
                      <a:pt x="145" y="487"/>
                    </a:lnTo>
                    <a:lnTo>
                      <a:pt x="161" y="465"/>
                    </a:lnTo>
                    <a:lnTo>
                      <a:pt x="176" y="442"/>
                    </a:lnTo>
                    <a:lnTo>
                      <a:pt x="188" y="408"/>
                    </a:lnTo>
                    <a:lnTo>
                      <a:pt x="197" y="363"/>
                    </a:lnTo>
                    <a:lnTo>
                      <a:pt x="203" y="314"/>
                    </a:lnTo>
                    <a:lnTo>
                      <a:pt x="212" y="272"/>
                    </a:lnTo>
                    <a:lnTo>
                      <a:pt x="224" y="233"/>
                    </a:lnTo>
                    <a:lnTo>
                      <a:pt x="239" y="201"/>
                    </a:lnTo>
                    <a:lnTo>
                      <a:pt x="260" y="167"/>
                    </a:lnTo>
                    <a:lnTo>
                      <a:pt x="275" y="144"/>
                    </a:lnTo>
                    <a:lnTo>
                      <a:pt x="275" y="132"/>
                    </a:lnTo>
                    <a:lnTo>
                      <a:pt x="260" y="120"/>
                    </a:lnTo>
                    <a:lnTo>
                      <a:pt x="197" y="119"/>
                    </a:lnTo>
                    <a:lnTo>
                      <a:pt x="137" y="108"/>
                    </a:lnTo>
                    <a:lnTo>
                      <a:pt x="91" y="99"/>
                    </a:lnTo>
                    <a:lnTo>
                      <a:pt x="49" y="90"/>
                    </a:lnTo>
                    <a:lnTo>
                      <a:pt x="19" y="77"/>
                    </a:lnTo>
                    <a:lnTo>
                      <a:pt x="1" y="54"/>
                    </a:lnTo>
                    <a:lnTo>
                      <a:pt x="0" y="26"/>
                    </a:lnTo>
                    <a:lnTo>
                      <a:pt x="13" y="3"/>
                    </a:lnTo>
                    <a:lnTo>
                      <a:pt x="40" y="0"/>
                    </a:lnTo>
                    <a:lnTo>
                      <a:pt x="86" y="5"/>
                    </a:lnTo>
                    <a:close/>
                  </a:path>
                </a:pathLst>
              </a:custGeom>
              <a:solidFill>
                <a:srgbClr val="000000"/>
              </a:solidFill>
              <a:ln w="9525">
                <a:noFill/>
                <a:round/>
                <a:headEnd/>
                <a:tailEnd/>
              </a:ln>
            </p:spPr>
            <p:txBody>
              <a:bodyPr/>
              <a:lstStyle/>
              <a:p>
                <a:endParaRPr lang="ar-SA"/>
              </a:p>
            </p:txBody>
          </p:sp>
        </p:grpSp>
        <p:grpSp>
          <p:nvGrpSpPr>
            <p:cNvPr id="9" name="Group 1037"/>
            <p:cNvGrpSpPr>
              <a:grpSpLocks/>
            </p:cNvGrpSpPr>
            <p:nvPr/>
          </p:nvGrpSpPr>
          <p:grpSpPr bwMode="auto">
            <a:xfrm>
              <a:off x="1529" y="2143"/>
              <a:ext cx="2720" cy="413"/>
              <a:chOff x="1529" y="2143"/>
              <a:chExt cx="2720" cy="413"/>
            </a:xfrm>
          </p:grpSpPr>
          <p:sp>
            <p:nvSpPr>
              <p:cNvPr id="15" name="Freeform 1038"/>
              <p:cNvSpPr>
                <a:spLocks/>
              </p:cNvSpPr>
              <p:nvPr/>
            </p:nvSpPr>
            <p:spPr bwMode="auto">
              <a:xfrm>
                <a:off x="1577" y="2152"/>
                <a:ext cx="2641" cy="394"/>
              </a:xfrm>
              <a:custGeom>
                <a:avLst/>
                <a:gdLst>
                  <a:gd name="T0" fmla="*/ 1736 w 2641"/>
                  <a:gd name="T1" fmla="*/ 106 h 394"/>
                  <a:gd name="T2" fmla="*/ 1890 w 2641"/>
                  <a:gd name="T3" fmla="*/ 155 h 394"/>
                  <a:gd name="T4" fmla="*/ 2083 w 2641"/>
                  <a:gd name="T5" fmla="*/ 149 h 394"/>
                  <a:gd name="T6" fmla="*/ 2229 w 2641"/>
                  <a:gd name="T7" fmla="*/ 119 h 394"/>
                  <a:gd name="T8" fmla="*/ 2385 w 2641"/>
                  <a:gd name="T9" fmla="*/ 77 h 394"/>
                  <a:gd name="T10" fmla="*/ 2506 w 2641"/>
                  <a:gd name="T11" fmla="*/ 79 h 394"/>
                  <a:gd name="T12" fmla="*/ 2641 w 2641"/>
                  <a:gd name="T13" fmla="*/ 136 h 394"/>
                  <a:gd name="T14" fmla="*/ 2554 w 2641"/>
                  <a:gd name="T15" fmla="*/ 143 h 394"/>
                  <a:gd name="T16" fmla="*/ 2395 w 2641"/>
                  <a:gd name="T17" fmla="*/ 148 h 394"/>
                  <a:gd name="T18" fmla="*/ 2202 w 2641"/>
                  <a:gd name="T19" fmla="*/ 202 h 394"/>
                  <a:gd name="T20" fmla="*/ 2055 w 2641"/>
                  <a:gd name="T21" fmla="*/ 247 h 394"/>
                  <a:gd name="T22" fmla="*/ 1852 w 2641"/>
                  <a:gd name="T23" fmla="*/ 254 h 394"/>
                  <a:gd name="T24" fmla="*/ 1691 w 2641"/>
                  <a:gd name="T25" fmla="*/ 238 h 394"/>
                  <a:gd name="T26" fmla="*/ 1548 w 2641"/>
                  <a:gd name="T27" fmla="*/ 190 h 394"/>
                  <a:gd name="T28" fmla="*/ 1394 w 2641"/>
                  <a:gd name="T29" fmla="*/ 152 h 394"/>
                  <a:gd name="T30" fmla="*/ 1218 w 2641"/>
                  <a:gd name="T31" fmla="*/ 137 h 394"/>
                  <a:gd name="T32" fmla="*/ 1058 w 2641"/>
                  <a:gd name="T33" fmla="*/ 139 h 394"/>
                  <a:gd name="T34" fmla="*/ 899 w 2641"/>
                  <a:gd name="T35" fmla="*/ 172 h 394"/>
                  <a:gd name="T36" fmla="*/ 751 w 2641"/>
                  <a:gd name="T37" fmla="*/ 220 h 394"/>
                  <a:gd name="T38" fmla="*/ 559 w 2641"/>
                  <a:gd name="T39" fmla="*/ 283 h 394"/>
                  <a:gd name="T40" fmla="*/ 421 w 2641"/>
                  <a:gd name="T41" fmla="*/ 359 h 394"/>
                  <a:gd name="T42" fmla="*/ 368 w 2641"/>
                  <a:gd name="T43" fmla="*/ 382 h 394"/>
                  <a:gd name="T44" fmla="*/ 311 w 2641"/>
                  <a:gd name="T45" fmla="*/ 392 h 394"/>
                  <a:gd name="T46" fmla="*/ 169 w 2641"/>
                  <a:gd name="T47" fmla="*/ 392 h 394"/>
                  <a:gd name="T48" fmla="*/ 66 w 2641"/>
                  <a:gd name="T49" fmla="*/ 376 h 394"/>
                  <a:gd name="T50" fmla="*/ 19 w 2641"/>
                  <a:gd name="T51" fmla="*/ 355 h 394"/>
                  <a:gd name="T52" fmla="*/ 61 w 2641"/>
                  <a:gd name="T53" fmla="*/ 338 h 394"/>
                  <a:gd name="T54" fmla="*/ 212 w 2641"/>
                  <a:gd name="T55" fmla="*/ 308 h 394"/>
                  <a:gd name="T56" fmla="*/ 338 w 2641"/>
                  <a:gd name="T57" fmla="*/ 266 h 394"/>
                  <a:gd name="T58" fmla="*/ 509 w 2641"/>
                  <a:gd name="T59" fmla="*/ 187 h 394"/>
                  <a:gd name="T60" fmla="*/ 644 w 2641"/>
                  <a:gd name="T61" fmla="*/ 130 h 394"/>
                  <a:gd name="T62" fmla="*/ 825 w 2641"/>
                  <a:gd name="T63" fmla="*/ 73 h 394"/>
                  <a:gd name="T64" fmla="*/ 966 w 2641"/>
                  <a:gd name="T65" fmla="*/ 35 h 394"/>
                  <a:gd name="T66" fmla="*/ 1136 w 2641"/>
                  <a:gd name="T67" fmla="*/ 11 h 394"/>
                  <a:gd name="T68" fmla="*/ 1286 w 2641"/>
                  <a:gd name="T69" fmla="*/ 0 h 394"/>
                  <a:gd name="T70" fmla="*/ 1431 w 2641"/>
                  <a:gd name="T71" fmla="*/ 10 h 394"/>
                  <a:gd name="T72" fmla="*/ 1560 w 2641"/>
                  <a:gd name="T73" fmla="*/ 32 h 39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41"/>
                  <a:gd name="T112" fmla="*/ 0 h 394"/>
                  <a:gd name="T113" fmla="*/ 2641 w 2641"/>
                  <a:gd name="T114" fmla="*/ 394 h 39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41" h="394">
                    <a:moveTo>
                      <a:pt x="1613" y="50"/>
                    </a:moveTo>
                    <a:lnTo>
                      <a:pt x="1736" y="106"/>
                    </a:lnTo>
                    <a:lnTo>
                      <a:pt x="1826" y="143"/>
                    </a:lnTo>
                    <a:lnTo>
                      <a:pt x="1890" y="155"/>
                    </a:lnTo>
                    <a:lnTo>
                      <a:pt x="1983" y="158"/>
                    </a:lnTo>
                    <a:lnTo>
                      <a:pt x="2083" y="149"/>
                    </a:lnTo>
                    <a:lnTo>
                      <a:pt x="2158" y="133"/>
                    </a:lnTo>
                    <a:lnTo>
                      <a:pt x="2229" y="119"/>
                    </a:lnTo>
                    <a:lnTo>
                      <a:pt x="2310" y="98"/>
                    </a:lnTo>
                    <a:lnTo>
                      <a:pt x="2385" y="77"/>
                    </a:lnTo>
                    <a:lnTo>
                      <a:pt x="2444" y="73"/>
                    </a:lnTo>
                    <a:lnTo>
                      <a:pt x="2506" y="79"/>
                    </a:lnTo>
                    <a:lnTo>
                      <a:pt x="2573" y="103"/>
                    </a:lnTo>
                    <a:lnTo>
                      <a:pt x="2641" y="136"/>
                    </a:lnTo>
                    <a:lnTo>
                      <a:pt x="2621" y="146"/>
                    </a:lnTo>
                    <a:lnTo>
                      <a:pt x="2554" y="143"/>
                    </a:lnTo>
                    <a:lnTo>
                      <a:pt x="2459" y="139"/>
                    </a:lnTo>
                    <a:lnTo>
                      <a:pt x="2395" y="148"/>
                    </a:lnTo>
                    <a:lnTo>
                      <a:pt x="2304" y="172"/>
                    </a:lnTo>
                    <a:lnTo>
                      <a:pt x="2202" y="202"/>
                    </a:lnTo>
                    <a:lnTo>
                      <a:pt x="2127" y="227"/>
                    </a:lnTo>
                    <a:lnTo>
                      <a:pt x="2055" y="247"/>
                    </a:lnTo>
                    <a:lnTo>
                      <a:pt x="1972" y="251"/>
                    </a:lnTo>
                    <a:lnTo>
                      <a:pt x="1852" y="254"/>
                    </a:lnTo>
                    <a:lnTo>
                      <a:pt x="1766" y="248"/>
                    </a:lnTo>
                    <a:lnTo>
                      <a:pt x="1691" y="238"/>
                    </a:lnTo>
                    <a:lnTo>
                      <a:pt x="1617" y="218"/>
                    </a:lnTo>
                    <a:lnTo>
                      <a:pt x="1548" y="190"/>
                    </a:lnTo>
                    <a:lnTo>
                      <a:pt x="1476" y="169"/>
                    </a:lnTo>
                    <a:lnTo>
                      <a:pt x="1394" y="152"/>
                    </a:lnTo>
                    <a:lnTo>
                      <a:pt x="1316" y="142"/>
                    </a:lnTo>
                    <a:lnTo>
                      <a:pt x="1218" y="137"/>
                    </a:lnTo>
                    <a:lnTo>
                      <a:pt x="1127" y="139"/>
                    </a:lnTo>
                    <a:lnTo>
                      <a:pt x="1058" y="139"/>
                    </a:lnTo>
                    <a:lnTo>
                      <a:pt x="980" y="152"/>
                    </a:lnTo>
                    <a:lnTo>
                      <a:pt x="899" y="172"/>
                    </a:lnTo>
                    <a:lnTo>
                      <a:pt x="815" y="196"/>
                    </a:lnTo>
                    <a:lnTo>
                      <a:pt x="751" y="220"/>
                    </a:lnTo>
                    <a:lnTo>
                      <a:pt x="649" y="250"/>
                    </a:lnTo>
                    <a:lnTo>
                      <a:pt x="559" y="283"/>
                    </a:lnTo>
                    <a:lnTo>
                      <a:pt x="481" y="325"/>
                    </a:lnTo>
                    <a:lnTo>
                      <a:pt x="421" y="359"/>
                    </a:lnTo>
                    <a:lnTo>
                      <a:pt x="373" y="380"/>
                    </a:lnTo>
                    <a:lnTo>
                      <a:pt x="368" y="382"/>
                    </a:lnTo>
                    <a:lnTo>
                      <a:pt x="316" y="391"/>
                    </a:lnTo>
                    <a:lnTo>
                      <a:pt x="311" y="392"/>
                    </a:lnTo>
                    <a:lnTo>
                      <a:pt x="241" y="394"/>
                    </a:lnTo>
                    <a:lnTo>
                      <a:pt x="169" y="392"/>
                    </a:lnTo>
                    <a:lnTo>
                      <a:pt x="109" y="386"/>
                    </a:lnTo>
                    <a:lnTo>
                      <a:pt x="66" y="376"/>
                    </a:lnTo>
                    <a:lnTo>
                      <a:pt x="24" y="355"/>
                    </a:lnTo>
                    <a:lnTo>
                      <a:pt x="19" y="355"/>
                    </a:lnTo>
                    <a:lnTo>
                      <a:pt x="0" y="338"/>
                    </a:lnTo>
                    <a:lnTo>
                      <a:pt x="61" y="338"/>
                    </a:lnTo>
                    <a:lnTo>
                      <a:pt x="139" y="326"/>
                    </a:lnTo>
                    <a:lnTo>
                      <a:pt x="212" y="308"/>
                    </a:lnTo>
                    <a:lnTo>
                      <a:pt x="269" y="290"/>
                    </a:lnTo>
                    <a:lnTo>
                      <a:pt x="338" y="266"/>
                    </a:lnTo>
                    <a:lnTo>
                      <a:pt x="418" y="232"/>
                    </a:lnTo>
                    <a:lnTo>
                      <a:pt x="509" y="187"/>
                    </a:lnTo>
                    <a:lnTo>
                      <a:pt x="575" y="157"/>
                    </a:lnTo>
                    <a:lnTo>
                      <a:pt x="644" y="130"/>
                    </a:lnTo>
                    <a:lnTo>
                      <a:pt x="727" y="103"/>
                    </a:lnTo>
                    <a:lnTo>
                      <a:pt x="825" y="73"/>
                    </a:lnTo>
                    <a:lnTo>
                      <a:pt x="905" y="50"/>
                    </a:lnTo>
                    <a:lnTo>
                      <a:pt x="966" y="35"/>
                    </a:lnTo>
                    <a:lnTo>
                      <a:pt x="1044" y="20"/>
                    </a:lnTo>
                    <a:lnTo>
                      <a:pt x="1136" y="11"/>
                    </a:lnTo>
                    <a:lnTo>
                      <a:pt x="1199" y="1"/>
                    </a:lnTo>
                    <a:lnTo>
                      <a:pt x="1286" y="0"/>
                    </a:lnTo>
                    <a:lnTo>
                      <a:pt x="1371" y="1"/>
                    </a:lnTo>
                    <a:lnTo>
                      <a:pt x="1431" y="10"/>
                    </a:lnTo>
                    <a:lnTo>
                      <a:pt x="1502" y="19"/>
                    </a:lnTo>
                    <a:lnTo>
                      <a:pt x="1560" y="32"/>
                    </a:lnTo>
                    <a:lnTo>
                      <a:pt x="1613" y="50"/>
                    </a:lnTo>
                    <a:close/>
                  </a:path>
                </a:pathLst>
              </a:custGeom>
              <a:solidFill>
                <a:srgbClr val="029ACA"/>
              </a:solidFill>
              <a:ln w="9525">
                <a:noFill/>
                <a:round/>
                <a:headEnd/>
                <a:tailEnd/>
              </a:ln>
            </p:spPr>
            <p:txBody>
              <a:bodyPr/>
              <a:lstStyle/>
              <a:p>
                <a:endParaRPr lang="ar-SA"/>
              </a:p>
            </p:txBody>
          </p:sp>
          <p:sp>
            <p:nvSpPr>
              <p:cNvPr id="16" name="Freeform 1039"/>
              <p:cNvSpPr>
                <a:spLocks/>
              </p:cNvSpPr>
              <p:nvPr/>
            </p:nvSpPr>
            <p:spPr bwMode="auto">
              <a:xfrm>
                <a:off x="1529" y="2143"/>
                <a:ext cx="2720" cy="367"/>
              </a:xfrm>
              <a:custGeom>
                <a:avLst/>
                <a:gdLst>
                  <a:gd name="T0" fmla="*/ 2542 w 2720"/>
                  <a:gd name="T1" fmla="*/ 97 h 367"/>
                  <a:gd name="T2" fmla="*/ 2416 w 2720"/>
                  <a:gd name="T3" fmla="*/ 101 h 367"/>
                  <a:gd name="T4" fmla="*/ 2281 w 2720"/>
                  <a:gd name="T5" fmla="*/ 137 h 367"/>
                  <a:gd name="T6" fmla="*/ 2170 w 2720"/>
                  <a:gd name="T7" fmla="*/ 161 h 367"/>
                  <a:gd name="T8" fmla="*/ 2061 w 2720"/>
                  <a:gd name="T9" fmla="*/ 179 h 367"/>
                  <a:gd name="T10" fmla="*/ 1963 w 2720"/>
                  <a:gd name="T11" fmla="*/ 181 h 367"/>
                  <a:gd name="T12" fmla="*/ 1868 w 2720"/>
                  <a:gd name="T13" fmla="*/ 167 h 367"/>
                  <a:gd name="T14" fmla="*/ 1766 w 2720"/>
                  <a:gd name="T15" fmla="*/ 118 h 367"/>
                  <a:gd name="T16" fmla="*/ 1661 w 2720"/>
                  <a:gd name="T17" fmla="*/ 73 h 367"/>
                  <a:gd name="T18" fmla="*/ 1520 w 2720"/>
                  <a:gd name="T19" fmla="*/ 34 h 367"/>
                  <a:gd name="T20" fmla="*/ 1370 w 2720"/>
                  <a:gd name="T21" fmla="*/ 20 h 367"/>
                  <a:gd name="T22" fmla="*/ 1208 w 2720"/>
                  <a:gd name="T23" fmla="*/ 26 h 367"/>
                  <a:gd name="T24" fmla="*/ 1056 w 2720"/>
                  <a:gd name="T25" fmla="*/ 50 h 367"/>
                  <a:gd name="T26" fmla="*/ 842 w 2720"/>
                  <a:gd name="T27" fmla="*/ 103 h 367"/>
                  <a:gd name="T28" fmla="*/ 631 w 2720"/>
                  <a:gd name="T29" fmla="*/ 173 h 367"/>
                  <a:gd name="T30" fmla="*/ 547 w 2720"/>
                  <a:gd name="T31" fmla="*/ 211 h 367"/>
                  <a:gd name="T32" fmla="*/ 430 w 2720"/>
                  <a:gd name="T33" fmla="*/ 269 h 367"/>
                  <a:gd name="T34" fmla="*/ 316 w 2720"/>
                  <a:gd name="T35" fmla="*/ 317 h 367"/>
                  <a:gd name="T36" fmla="*/ 247 w 2720"/>
                  <a:gd name="T37" fmla="*/ 335 h 367"/>
                  <a:gd name="T38" fmla="*/ 192 w 2720"/>
                  <a:gd name="T39" fmla="*/ 352 h 367"/>
                  <a:gd name="T40" fmla="*/ 81 w 2720"/>
                  <a:gd name="T41" fmla="*/ 365 h 367"/>
                  <a:gd name="T42" fmla="*/ 55 w 2720"/>
                  <a:gd name="T43" fmla="*/ 365 h 367"/>
                  <a:gd name="T44" fmla="*/ 0 w 2720"/>
                  <a:gd name="T45" fmla="*/ 340 h 367"/>
                  <a:gd name="T46" fmla="*/ 21 w 2720"/>
                  <a:gd name="T47" fmla="*/ 331 h 367"/>
                  <a:gd name="T48" fmla="*/ 123 w 2720"/>
                  <a:gd name="T49" fmla="*/ 334 h 367"/>
                  <a:gd name="T50" fmla="*/ 222 w 2720"/>
                  <a:gd name="T51" fmla="*/ 314 h 367"/>
                  <a:gd name="T52" fmla="*/ 346 w 2720"/>
                  <a:gd name="T53" fmla="*/ 278 h 367"/>
                  <a:gd name="T54" fmla="*/ 473 w 2720"/>
                  <a:gd name="T55" fmla="*/ 220 h 367"/>
                  <a:gd name="T56" fmla="*/ 604 w 2720"/>
                  <a:gd name="T57" fmla="*/ 158 h 367"/>
                  <a:gd name="T58" fmla="*/ 731 w 2720"/>
                  <a:gd name="T59" fmla="*/ 113 h 367"/>
                  <a:gd name="T60" fmla="*/ 863 w 2720"/>
                  <a:gd name="T61" fmla="*/ 73 h 367"/>
                  <a:gd name="T62" fmla="*/ 1010 w 2720"/>
                  <a:gd name="T63" fmla="*/ 35 h 367"/>
                  <a:gd name="T64" fmla="*/ 1137 w 2720"/>
                  <a:gd name="T65" fmla="*/ 12 h 367"/>
                  <a:gd name="T66" fmla="*/ 1294 w 2720"/>
                  <a:gd name="T67" fmla="*/ 0 h 367"/>
                  <a:gd name="T68" fmla="*/ 1476 w 2720"/>
                  <a:gd name="T69" fmla="*/ 4 h 367"/>
                  <a:gd name="T70" fmla="*/ 1583 w 2720"/>
                  <a:gd name="T71" fmla="*/ 25 h 367"/>
                  <a:gd name="T72" fmla="*/ 1688 w 2720"/>
                  <a:gd name="T73" fmla="*/ 59 h 367"/>
                  <a:gd name="T74" fmla="*/ 1785 w 2720"/>
                  <a:gd name="T75" fmla="*/ 101 h 367"/>
                  <a:gd name="T76" fmla="*/ 1878 w 2720"/>
                  <a:gd name="T77" fmla="*/ 140 h 367"/>
                  <a:gd name="T78" fmla="*/ 1953 w 2720"/>
                  <a:gd name="T79" fmla="*/ 157 h 367"/>
                  <a:gd name="T80" fmla="*/ 2073 w 2720"/>
                  <a:gd name="T81" fmla="*/ 154 h 367"/>
                  <a:gd name="T82" fmla="*/ 2172 w 2720"/>
                  <a:gd name="T83" fmla="*/ 136 h 367"/>
                  <a:gd name="T84" fmla="*/ 2311 w 2720"/>
                  <a:gd name="T85" fmla="*/ 106 h 367"/>
                  <a:gd name="T86" fmla="*/ 2437 w 2720"/>
                  <a:gd name="T87" fmla="*/ 73 h 367"/>
                  <a:gd name="T88" fmla="*/ 2527 w 2720"/>
                  <a:gd name="T89" fmla="*/ 70 h 367"/>
                  <a:gd name="T90" fmla="*/ 2606 w 2720"/>
                  <a:gd name="T91" fmla="*/ 91 h 367"/>
                  <a:gd name="T92" fmla="*/ 2704 w 2720"/>
                  <a:gd name="T93" fmla="*/ 136 h 367"/>
                  <a:gd name="T94" fmla="*/ 2716 w 2720"/>
                  <a:gd name="T95" fmla="*/ 148 h 367"/>
                  <a:gd name="T96" fmla="*/ 2671 w 2720"/>
                  <a:gd name="T97" fmla="*/ 148 h 367"/>
                  <a:gd name="T98" fmla="*/ 2609 w 2720"/>
                  <a:gd name="T99" fmla="*/ 119 h 36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720"/>
                  <a:gd name="T151" fmla="*/ 0 h 367"/>
                  <a:gd name="T152" fmla="*/ 2720 w 2720"/>
                  <a:gd name="T153" fmla="*/ 367 h 36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720" h="367">
                    <a:moveTo>
                      <a:pt x="2609" y="119"/>
                    </a:moveTo>
                    <a:lnTo>
                      <a:pt x="2542" y="97"/>
                    </a:lnTo>
                    <a:lnTo>
                      <a:pt x="2480" y="94"/>
                    </a:lnTo>
                    <a:lnTo>
                      <a:pt x="2416" y="101"/>
                    </a:lnTo>
                    <a:lnTo>
                      <a:pt x="2361" y="118"/>
                    </a:lnTo>
                    <a:lnTo>
                      <a:pt x="2281" y="137"/>
                    </a:lnTo>
                    <a:lnTo>
                      <a:pt x="2227" y="151"/>
                    </a:lnTo>
                    <a:lnTo>
                      <a:pt x="2170" y="161"/>
                    </a:lnTo>
                    <a:lnTo>
                      <a:pt x="2110" y="175"/>
                    </a:lnTo>
                    <a:lnTo>
                      <a:pt x="2061" y="179"/>
                    </a:lnTo>
                    <a:lnTo>
                      <a:pt x="2017" y="181"/>
                    </a:lnTo>
                    <a:lnTo>
                      <a:pt x="1963" y="181"/>
                    </a:lnTo>
                    <a:lnTo>
                      <a:pt x="1909" y="176"/>
                    </a:lnTo>
                    <a:lnTo>
                      <a:pt x="1868" y="167"/>
                    </a:lnTo>
                    <a:lnTo>
                      <a:pt x="1821" y="146"/>
                    </a:lnTo>
                    <a:lnTo>
                      <a:pt x="1766" y="118"/>
                    </a:lnTo>
                    <a:lnTo>
                      <a:pt x="1710" y="92"/>
                    </a:lnTo>
                    <a:lnTo>
                      <a:pt x="1661" y="73"/>
                    </a:lnTo>
                    <a:lnTo>
                      <a:pt x="1599" y="50"/>
                    </a:lnTo>
                    <a:lnTo>
                      <a:pt x="1520" y="34"/>
                    </a:lnTo>
                    <a:lnTo>
                      <a:pt x="1457" y="26"/>
                    </a:lnTo>
                    <a:lnTo>
                      <a:pt x="1370" y="20"/>
                    </a:lnTo>
                    <a:lnTo>
                      <a:pt x="1292" y="20"/>
                    </a:lnTo>
                    <a:lnTo>
                      <a:pt x="1208" y="26"/>
                    </a:lnTo>
                    <a:lnTo>
                      <a:pt x="1131" y="35"/>
                    </a:lnTo>
                    <a:lnTo>
                      <a:pt x="1056" y="50"/>
                    </a:lnTo>
                    <a:lnTo>
                      <a:pt x="954" y="71"/>
                    </a:lnTo>
                    <a:lnTo>
                      <a:pt x="842" y="103"/>
                    </a:lnTo>
                    <a:lnTo>
                      <a:pt x="737" y="134"/>
                    </a:lnTo>
                    <a:lnTo>
                      <a:pt x="631" y="173"/>
                    </a:lnTo>
                    <a:lnTo>
                      <a:pt x="551" y="209"/>
                    </a:lnTo>
                    <a:lnTo>
                      <a:pt x="547" y="211"/>
                    </a:lnTo>
                    <a:lnTo>
                      <a:pt x="481" y="244"/>
                    </a:lnTo>
                    <a:lnTo>
                      <a:pt x="430" y="269"/>
                    </a:lnTo>
                    <a:lnTo>
                      <a:pt x="374" y="295"/>
                    </a:lnTo>
                    <a:lnTo>
                      <a:pt x="316" y="317"/>
                    </a:lnTo>
                    <a:lnTo>
                      <a:pt x="252" y="332"/>
                    </a:lnTo>
                    <a:lnTo>
                      <a:pt x="247" y="335"/>
                    </a:lnTo>
                    <a:lnTo>
                      <a:pt x="196" y="350"/>
                    </a:lnTo>
                    <a:lnTo>
                      <a:pt x="192" y="352"/>
                    </a:lnTo>
                    <a:lnTo>
                      <a:pt x="138" y="359"/>
                    </a:lnTo>
                    <a:lnTo>
                      <a:pt x="81" y="365"/>
                    </a:lnTo>
                    <a:lnTo>
                      <a:pt x="76" y="367"/>
                    </a:lnTo>
                    <a:lnTo>
                      <a:pt x="55" y="365"/>
                    </a:lnTo>
                    <a:lnTo>
                      <a:pt x="25" y="353"/>
                    </a:lnTo>
                    <a:lnTo>
                      <a:pt x="0" y="340"/>
                    </a:lnTo>
                    <a:lnTo>
                      <a:pt x="6" y="332"/>
                    </a:lnTo>
                    <a:lnTo>
                      <a:pt x="21" y="331"/>
                    </a:lnTo>
                    <a:lnTo>
                      <a:pt x="66" y="334"/>
                    </a:lnTo>
                    <a:lnTo>
                      <a:pt x="123" y="334"/>
                    </a:lnTo>
                    <a:lnTo>
                      <a:pt x="168" y="328"/>
                    </a:lnTo>
                    <a:lnTo>
                      <a:pt x="222" y="314"/>
                    </a:lnTo>
                    <a:lnTo>
                      <a:pt x="296" y="296"/>
                    </a:lnTo>
                    <a:lnTo>
                      <a:pt x="346" y="278"/>
                    </a:lnTo>
                    <a:lnTo>
                      <a:pt x="407" y="250"/>
                    </a:lnTo>
                    <a:lnTo>
                      <a:pt x="473" y="220"/>
                    </a:lnTo>
                    <a:lnTo>
                      <a:pt x="530" y="191"/>
                    </a:lnTo>
                    <a:lnTo>
                      <a:pt x="604" y="158"/>
                    </a:lnTo>
                    <a:lnTo>
                      <a:pt x="670" y="134"/>
                    </a:lnTo>
                    <a:lnTo>
                      <a:pt x="731" y="113"/>
                    </a:lnTo>
                    <a:lnTo>
                      <a:pt x="799" y="92"/>
                    </a:lnTo>
                    <a:lnTo>
                      <a:pt x="863" y="73"/>
                    </a:lnTo>
                    <a:lnTo>
                      <a:pt x="942" y="50"/>
                    </a:lnTo>
                    <a:lnTo>
                      <a:pt x="1010" y="35"/>
                    </a:lnTo>
                    <a:lnTo>
                      <a:pt x="1064" y="25"/>
                    </a:lnTo>
                    <a:lnTo>
                      <a:pt x="1137" y="12"/>
                    </a:lnTo>
                    <a:lnTo>
                      <a:pt x="1223" y="3"/>
                    </a:lnTo>
                    <a:lnTo>
                      <a:pt x="1294" y="0"/>
                    </a:lnTo>
                    <a:lnTo>
                      <a:pt x="1382" y="0"/>
                    </a:lnTo>
                    <a:lnTo>
                      <a:pt x="1476" y="4"/>
                    </a:lnTo>
                    <a:lnTo>
                      <a:pt x="1530" y="13"/>
                    </a:lnTo>
                    <a:lnTo>
                      <a:pt x="1583" y="25"/>
                    </a:lnTo>
                    <a:lnTo>
                      <a:pt x="1637" y="43"/>
                    </a:lnTo>
                    <a:lnTo>
                      <a:pt x="1688" y="59"/>
                    </a:lnTo>
                    <a:lnTo>
                      <a:pt x="1740" y="79"/>
                    </a:lnTo>
                    <a:lnTo>
                      <a:pt x="1785" y="101"/>
                    </a:lnTo>
                    <a:lnTo>
                      <a:pt x="1835" y="124"/>
                    </a:lnTo>
                    <a:lnTo>
                      <a:pt x="1878" y="140"/>
                    </a:lnTo>
                    <a:lnTo>
                      <a:pt x="1914" y="151"/>
                    </a:lnTo>
                    <a:lnTo>
                      <a:pt x="1953" y="157"/>
                    </a:lnTo>
                    <a:lnTo>
                      <a:pt x="2016" y="155"/>
                    </a:lnTo>
                    <a:lnTo>
                      <a:pt x="2073" y="154"/>
                    </a:lnTo>
                    <a:lnTo>
                      <a:pt x="2127" y="146"/>
                    </a:lnTo>
                    <a:lnTo>
                      <a:pt x="2172" y="136"/>
                    </a:lnTo>
                    <a:lnTo>
                      <a:pt x="2250" y="122"/>
                    </a:lnTo>
                    <a:lnTo>
                      <a:pt x="2311" y="106"/>
                    </a:lnTo>
                    <a:lnTo>
                      <a:pt x="2385" y="88"/>
                    </a:lnTo>
                    <a:lnTo>
                      <a:pt x="2437" y="73"/>
                    </a:lnTo>
                    <a:lnTo>
                      <a:pt x="2485" y="70"/>
                    </a:lnTo>
                    <a:lnTo>
                      <a:pt x="2527" y="70"/>
                    </a:lnTo>
                    <a:lnTo>
                      <a:pt x="2549" y="74"/>
                    </a:lnTo>
                    <a:lnTo>
                      <a:pt x="2606" y="91"/>
                    </a:lnTo>
                    <a:lnTo>
                      <a:pt x="2665" y="116"/>
                    </a:lnTo>
                    <a:lnTo>
                      <a:pt x="2704" y="136"/>
                    </a:lnTo>
                    <a:lnTo>
                      <a:pt x="2720" y="143"/>
                    </a:lnTo>
                    <a:lnTo>
                      <a:pt x="2716" y="148"/>
                    </a:lnTo>
                    <a:lnTo>
                      <a:pt x="2701" y="152"/>
                    </a:lnTo>
                    <a:lnTo>
                      <a:pt x="2671" y="148"/>
                    </a:lnTo>
                    <a:lnTo>
                      <a:pt x="2632" y="131"/>
                    </a:lnTo>
                    <a:lnTo>
                      <a:pt x="2609" y="119"/>
                    </a:lnTo>
                    <a:close/>
                  </a:path>
                </a:pathLst>
              </a:custGeom>
              <a:solidFill>
                <a:srgbClr val="029ACA"/>
              </a:solidFill>
              <a:ln w="9525">
                <a:noFill/>
                <a:round/>
                <a:headEnd/>
                <a:tailEnd/>
              </a:ln>
            </p:spPr>
            <p:txBody>
              <a:bodyPr/>
              <a:lstStyle/>
              <a:p>
                <a:endParaRPr lang="ar-SA"/>
              </a:p>
            </p:txBody>
          </p:sp>
          <p:sp>
            <p:nvSpPr>
              <p:cNvPr id="17" name="Freeform 1040"/>
              <p:cNvSpPr>
                <a:spLocks/>
              </p:cNvSpPr>
              <p:nvPr/>
            </p:nvSpPr>
            <p:spPr bwMode="auto">
              <a:xfrm>
                <a:off x="1547" y="2276"/>
                <a:ext cx="2699" cy="280"/>
              </a:xfrm>
              <a:custGeom>
                <a:avLst/>
                <a:gdLst>
                  <a:gd name="T0" fmla="*/ 2621 w 2699"/>
                  <a:gd name="T1" fmla="*/ 13 h 280"/>
                  <a:gd name="T2" fmla="*/ 2516 w 2699"/>
                  <a:gd name="T3" fmla="*/ 0 h 280"/>
                  <a:gd name="T4" fmla="*/ 2406 w 2699"/>
                  <a:gd name="T5" fmla="*/ 15 h 280"/>
                  <a:gd name="T6" fmla="*/ 2268 w 2699"/>
                  <a:gd name="T7" fmla="*/ 57 h 280"/>
                  <a:gd name="T8" fmla="*/ 2152 w 2699"/>
                  <a:gd name="T9" fmla="*/ 91 h 280"/>
                  <a:gd name="T10" fmla="*/ 2100 w 2699"/>
                  <a:gd name="T11" fmla="*/ 102 h 280"/>
                  <a:gd name="T12" fmla="*/ 1983 w 2699"/>
                  <a:gd name="T13" fmla="*/ 112 h 280"/>
                  <a:gd name="T14" fmla="*/ 1912 w 2699"/>
                  <a:gd name="T15" fmla="*/ 115 h 280"/>
                  <a:gd name="T16" fmla="*/ 1745 w 2699"/>
                  <a:gd name="T17" fmla="*/ 105 h 280"/>
                  <a:gd name="T18" fmla="*/ 1656 w 2699"/>
                  <a:gd name="T19" fmla="*/ 82 h 280"/>
                  <a:gd name="T20" fmla="*/ 1545 w 2699"/>
                  <a:gd name="T21" fmla="*/ 40 h 280"/>
                  <a:gd name="T22" fmla="*/ 1443 w 2699"/>
                  <a:gd name="T23" fmla="*/ 18 h 280"/>
                  <a:gd name="T24" fmla="*/ 1279 w 2699"/>
                  <a:gd name="T25" fmla="*/ 3 h 280"/>
                  <a:gd name="T26" fmla="*/ 1112 w 2699"/>
                  <a:gd name="T27" fmla="*/ 0 h 280"/>
                  <a:gd name="T28" fmla="*/ 996 w 2699"/>
                  <a:gd name="T29" fmla="*/ 18 h 280"/>
                  <a:gd name="T30" fmla="*/ 870 w 2699"/>
                  <a:gd name="T31" fmla="*/ 52 h 280"/>
                  <a:gd name="T32" fmla="*/ 734 w 2699"/>
                  <a:gd name="T33" fmla="*/ 97 h 280"/>
                  <a:gd name="T34" fmla="*/ 596 w 2699"/>
                  <a:gd name="T35" fmla="*/ 145 h 280"/>
                  <a:gd name="T36" fmla="*/ 491 w 2699"/>
                  <a:gd name="T37" fmla="*/ 199 h 280"/>
                  <a:gd name="T38" fmla="*/ 407 w 2699"/>
                  <a:gd name="T39" fmla="*/ 240 h 280"/>
                  <a:gd name="T40" fmla="*/ 313 w 2699"/>
                  <a:gd name="T41" fmla="*/ 258 h 280"/>
                  <a:gd name="T42" fmla="*/ 254 w 2699"/>
                  <a:gd name="T43" fmla="*/ 259 h 280"/>
                  <a:gd name="T44" fmla="*/ 132 w 2699"/>
                  <a:gd name="T45" fmla="*/ 247 h 280"/>
                  <a:gd name="T46" fmla="*/ 72 w 2699"/>
                  <a:gd name="T47" fmla="*/ 220 h 280"/>
                  <a:gd name="T48" fmla="*/ 6 w 2699"/>
                  <a:gd name="T49" fmla="*/ 220 h 280"/>
                  <a:gd name="T50" fmla="*/ 73 w 2699"/>
                  <a:gd name="T51" fmla="*/ 259 h 280"/>
                  <a:gd name="T52" fmla="*/ 157 w 2699"/>
                  <a:gd name="T53" fmla="*/ 276 h 280"/>
                  <a:gd name="T54" fmla="*/ 271 w 2699"/>
                  <a:gd name="T55" fmla="*/ 280 h 280"/>
                  <a:gd name="T56" fmla="*/ 373 w 2699"/>
                  <a:gd name="T57" fmla="*/ 274 h 280"/>
                  <a:gd name="T58" fmla="*/ 478 w 2699"/>
                  <a:gd name="T59" fmla="*/ 240 h 280"/>
                  <a:gd name="T60" fmla="*/ 574 w 2699"/>
                  <a:gd name="T61" fmla="*/ 186 h 280"/>
                  <a:gd name="T62" fmla="*/ 691 w 2699"/>
                  <a:gd name="T63" fmla="*/ 136 h 280"/>
                  <a:gd name="T64" fmla="*/ 816 w 2699"/>
                  <a:gd name="T65" fmla="*/ 96 h 280"/>
                  <a:gd name="T66" fmla="*/ 959 w 2699"/>
                  <a:gd name="T67" fmla="*/ 54 h 280"/>
                  <a:gd name="T68" fmla="*/ 1062 w 2699"/>
                  <a:gd name="T69" fmla="*/ 33 h 280"/>
                  <a:gd name="T70" fmla="*/ 1173 w 2699"/>
                  <a:gd name="T71" fmla="*/ 24 h 280"/>
                  <a:gd name="T72" fmla="*/ 1344 w 2699"/>
                  <a:gd name="T73" fmla="*/ 33 h 280"/>
                  <a:gd name="T74" fmla="*/ 1493 w 2699"/>
                  <a:gd name="T75" fmla="*/ 54 h 280"/>
                  <a:gd name="T76" fmla="*/ 1605 w 2699"/>
                  <a:gd name="T77" fmla="*/ 88 h 280"/>
                  <a:gd name="T78" fmla="*/ 1706 w 2699"/>
                  <a:gd name="T79" fmla="*/ 123 h 280"/>
                  <a:gd name="T80" fmla="*/ 1820 w 2699"/>
                  <a:gd name="T81" fmla="*/ 139 h 280"/>
                  <a:gd name="T82" fmla="*/ 1930 w 2699"/>
                  <a:gd name="T83" fmla="*/ 142 h 280"/>
                  <a:gd name="T84" fmla="*/ 2056 w 2699"/>
                  <a:gd name="T85" fmla="*/ 135 h 280"/>
                  <a:gd name="T86" fmla="*/ 2170 w 2699"/>
                  <a:gd name="T87" fmla="*/ 115 h 280"/>
                  <a:gd name="T88" fmla="*/ 2257 w 2699"/>
                  <a:gd name="T89" fmla="*/ 84 h 280"/>
                  <a:gd name="T90" fmla="*/ 2373 w 2699"/>
                  <a:gd name="T91" fmla="*/ 49 h 280"/>
                  <a:gd name="T92" fmla="*/ 2470 w 2699"/>
                  <a:gd name="T93" fmla="*/ 27 h 280"/>
                  <a:gd name="T94" fmla="*/ 2540 w 2699"/>
                  <a:gd name="T95" fmla="*/ 25 h 280"/>
                  <a:gd name="T96" fmla="*/ 2627 w 2699"/>
                  <a:gd name="T97" fmla="*/ 34 h 280"/>
                  <a:gd name="T98" fmla="*/ 2681 w 2699"/>
                  <a:gd name="T99" fmla="*/ 28 h 280"/>
                  <a:gd name="T100" fmla="*/ 2699 w 2699"/>
                  <a:gd name="T101" fmla="*/ 12 h 280"/>
                  <a:gd name="T102" fmla="*/ 2660 w 2699"/>
                  <a:gd name="T103" fmla="*/ 13 h 2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699"/>
                  <a:gd name="T157" fmla="*/ 0 h 280"/>
                  <a:gd name="T158" fmla="*/ 2699 w 2699"/>
                  <a:gd name="T159" fmla="*/ 280 h 28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699" h="280">
                    <a:moveTo>
                      <a:pt x="2660" y="13"/>
                    </a:moveTo>
                    <a:lnTo>
                      <a:pt x="2621" y="13"/>
                    </a:lnTo>
                    <a:lnTo>
                      <a:pt x="2572" y="7"/>
                    </a:lnTo>
                    <a:lnTo>
                      <a:pt x="2516" y="0"/>
                    </a:lnTo>
                    <a:lnTo>
                      <a:pt x="2467" y="3"/>
                    </a:lnTo>
                    <a:lnTo>
                      <a:pt x="2406" y="15"/>
                    </a:lnTo>
                    <a:lnTo>
                      <a:pt x="2332" y="37"/>
                    </a:lnTo>
                    <a:lnTo>
                      <a:pt x="2268" y="57"/>
                    </a:lnTo>
                    <a:lnTo>
                      <a:pt x="2208" y="75"/>
                    </a:lnTo>
                    <a:lnTo>
                      <a:pt x="2152" y="91"/>
                    </a:lnTo>
                    <a:lnTo>
                      <a:pt x="2104" y="102"/>
                    </a:lnTo>
                    <a:lnTo>
                      <a:pt x="2100" y="102"/>
                    </a:lnTo>
                    <a:lnTo>
                      <a:pt x="2044" y="111"/>
                    </a:lnTo>
                    <a:lnTo>
                      <a:pt x="1983" y="112"/>
                    </a:lnTo>
                    <a:lnTo>
                      <a:pt x="1917" y="115"/>
                    </a:lnTo>
                    <a:lnTo>
                      <a:pt x="1912" y="115"/>
                    </a:lnTo>
                    <a:lnTo>
                      <a:pt x="1826" y="114"/>
                    </a:lnTo>
                    <a:lnTo>
                      <a:pt x="1745" y="105"/>
                    </a:lnTo>
                    <a:lnTo>
                      <a:pt x="1707" y="99"/>
                    </a:lnTo>
                    <a:lnTo>
                      <a:pt x="1656" y="82"/>
                    </a:lnTo>
                    <a:lnTo>
                      <a:pt x="1602" y="60"/>
                    </a:lnTo>
                    <a:lnTo>
                      <a:pt x="1545" y="40"/>
                    </a:lnTo>
                    <a:lnTo>
                      <a:pt x="1494" y="27"/>
                    </a:lnTo>
                    <a:lnTo>
                      <a:pt x="1443" y="18"/>
                    </a:lnTo>
                    <a:lnTo>
                      <a:pt x="1365" y="7"/>
                    </a:lnTo>
                    <a:lnTo>
                      <a:pt x="1279" y="3"/>
                    </a:lnTo>
                    <a:lnTo>
                      <a:pt x="1196" y="0"/>
                    </a:lnTo>
                    <a:lnTo>
                      <a:pt x="1112" y="0"/>
                    </a:lnTo>
                    <a:lnTo>
                      <a:pt x="1061" y="6"/>
                    </a:lnTo>
                    <a:lnTo>
                      <a:pt x="996" y="18"/>
                    </a:lnTo>
                    <a:lnTo>
                      <a:pt x="939" y="33"/>
                    </a:lnTo>
                    <a:lnTo>
                      <a:pt x="870" y="52"/>
                    </a:lnTo>
                    <a:lnTo>
                      <a:pt x="803" y="75"/>
                    </a:lnTo>
                    <a:lnTo>
                      <a:pt x="734" y="97"/>
                    </a:lnTo>
                    <a:lnTo>
                      <a:pt x="658" y="120"/>
                    </a:lnTo>
                    <a:lnTo>
                      <a:pt x="596" y="145"/>
                    </a:lnTo>
                    <a:lnTo>
                      <a:pt x="545" y="171"/>
                    </a:lnTo>
                    <a:lnTo>
                      <a:pt x="491" y="199"/>
                    </a:lnTo>
                    <a:lnTo>
                      <a:pt x="445" y="226"/>
                    </a:lnTo>
                    <a:lnTo>
                      <a:pt x="407" y="240"/>
                    </a:lnTo>
                    <a:lnTo>
                      <a:pt x="356" y="252"/>
                    </a:lnTo>
                    <a:lnTo>
                      <a:pt x="313" y="258"/>
                    </a:lnTo>
                    <a:lnTo>
                      <a:pt x="307" y="256"/>
                    </a:lnTo>
                    <a:lnTo>
                      <a:pt x="254" y="259"/>
                    </a:lnTo>
                    <a:lnTo>
                      <a:pt x="192" y="255"/>
                    </a:lnTo>
                    <a:lnTo>
                      <a:pt x="132" y="247"/>
                    </a:lnTo>
                    <a:lnTo>
                      <a:pt x="96" y="237"/>
                    </a:lnTo>
                    <a:lnTo>
                      <a:pt x="72" y="220"/>
                    </a:lnTo>
                    <a:lnTo>
                      <a:pt x="0" y="210"/>
                    </a:lnTo>
                    <a:lnTo>
                      <a:pt x="6" y="220"/>
                    </a:lnTo>
                    <a:lnTo>
                      <a:pt x="39" y="241"/>
                    </a:lnTo>
                    <a:lnTo>
                      <a:pt x="73" y="259"/>
                    </a:lnTo>
                    <a:lnTo>
                      <a:pt x="112" y="268"/>
                    </a:lnTo>
                    <a:lnTo>
                      <a:pt x="157" y="276"/>
                    </a:lnTo>
                    <a:lnTo>
                      <a:pt x="210" y="279"/>
                    </a:lnTo>
                    <a:lnTo>
                      <a:pt x="271" y="280"/>
                    </a:lnTo>
                    <a:lnTo>
                      <a:pt x="311" y="279"/>
                    </a:lnTo>
                    <a:lnTo>
                      <a:pt x="373" y="274"/>
                    </a:lnTo>
                    <a:lnTo>
                      <a:pt x="424" y="264"/>
                    </a:lnTo>
                    <a:lnTo>
                      <a:pt x="478" y="240"/>
                    </a:lnTo>
                    <a:lnTo>
                      <a:pt x="517" y="214"/>
                    </a:lnTo>
                    <a:lnTo>
                      <a:pt x="574" y="186"/>
                    </a:lnTo>
                    <a:lnTo>
                      <a:pt x="637" y="156"/>
                    </a:lnTo>
                    <a:lnTo>
                      <a:pt x="691" y="136"/>
                    </a:lnTo>
                    <a:lnTo>
                      <a:pt x="748" y="120"/>
                    </a:lnTo>
                    <a:lnTo>
                      <a:pt x="816" y="96"/>
                    </a:lnTo>
                    <a:lnTo>
                      <a:pt x="891" y="72"/>
                    </a:lnTo>
                    <a:lnTo>
                      <a:pt x="959" y="54"/>
                    </a:lnTo>
                    <a:lnTo>
                      <a:pt x="1016" y="40"/>
                    </a:lnTo>
                    <a:lnTo>
                      <a:pt x="1062" y="33"/>
                    </a:lnTo>
                    <a:lnTo>
                      <a:pt x="1112" y="27"/>
                    </a:lnTo>
                    <a:lnTo>
                      <a:pt x="1173" y="24"/>
                    </a:lnTo>
                    <a:lnTo>
                      <a:pt x="1262" y="27"/>
                    </a:lnTo>
                    <a:lnTo>
                      <a:pt x="1344" y="33"/>
                    </a:lnTo>
                    <a:lnTo>
                      <a:pt x="1425" y="40"/>
                    </a:lnTo>
                    <a:lnTo>
                      <a:pt x="1493" y="54"/>
                    </a:lnTo>
                    <a:lnTo>
                      <a:pt x="1551" y="69"/>
                    </a:lnTo>
                    <a:lnTo>
                      <a:pt x="1605" y="88"/>
                    </a:lnTo>
                    <a:lnTo>
                      <a:pt x="1656" y="108"/>
                    </a:lnTo>
                    <a:lnTo>
                      <a:pt x="1706" y="123"/>
                    </a:lnTo>
                    <a:lnTo>
                      <a:pt x="1760" y="130"/>
                    </a:lnTo>
                    <a:lnTo>
                      <a:pt x="1820" y="139"/>
                    </a:lnTo>
                    <a:lnTo>
                      <a:pt x="1872" y="142"/>
                    </a:lnTo>
                    <a:lnTo>
                      <a:pt x="1930" y="142"/>
                    </a:lnTo>
                    <a:lnTo>
                      <a:pt x="1998" y="139"/>
                    </a:lnTo>
                    <a:lnTo>
                      <a:pt x="2056" y="135"/>
                    </a:lnTo>
                    <a:lnTo>
                      <a:pt x="2116" y="129"/>
                    </a:lnTo>
                    <a:lnTo>
                      <a:pt x="2170" y="115"/>
                    </a:lnTo>
                    <a:lnTo>
                      <a:pt x="2221" y="97"/>
                    </a:lnTo>
                    <a:lnTo>
                      <a:pt x="2257" y="84"/>
                    </a:lnTo>
                    <a:lnTo>
                      <a:pt x="2316" y="64"/>
                    </a:lnTo>
                    <a:lnTo>
                      <a:pt x="2373" y="49"/>
                    </a:lnTo>
                    <a:lnTo>
                      <a:pt x="2425" y="34"/>
                    </a:lnTo>
                    <a:lnTo>
                      <a:pt x="2470" y="27"/>
                    </a:lnTo>
                    <a:lnTo>
                      <a:pt x="2503" y="24"/>
                    </a:lnTo>
                    <a:lnTo>
                      <a:pt x="2540" y="25"/>
                    </a:lnTo>
                    <a:lnTo>
                      <a:pt x="2587" y="30"/>
                    </a:lnTo>
                    <a:lnTo>
                      <a:pt x="2627" y="34"/>
                    </a:lnTo>
                    <a:lnTo>
                      <a:pt x="2662" y="36"/>
                    </a:lnTo>
                    <a:lnTo>
                      <a:pt x="2681" y="28"/>
                    </a:lnTo>
                    <a:lnTo>
                      <a:pt x="2698" y="21"/>
                    </a:lnTo>
                    <a:lnTo>
                      <a:pt x="2699" y="12"/>
                    </a:lnTo>
                    <a:lnTo>
                      <a:pt x="2689" y="9"/>
                    </a:lnTo>
                    <a:lnTo>
                      <a:pt x="2660" y="13"/>
                    </a:lnTo>
                    <a:close/>
                  </a:path>
                </a:pathLst>
              </a:custGeom>
              <a:solidFill>
                <a:srgbClr val="029ACA"/>
              </a:solidFill>
              <a:ln w="9525">
                <a:noFill/>
                <a:round/>
                <a:headEnd/>
                <a:tailEnd/>
              </a:ln>
            </p:spPr>
            <p:txBody>
              <a:bodyPr/>
              <a:lstStyle/>
              <a:p>
                <a:endParaRPr lang="ar-SA"/>
              </a:p>
            </p:txBody>
          </p:sp>
        </p:grpSp>
        <p:grpSp>
          <p:nvGrpSpPr>
            <p:cNvPr id="10" name="Group 1041"/>
            <p:cNvGrpSpPr>
              <a:grpSpLocks/>
            </p:cNvGrpSpPr>
            <p:nvPr/>
          </p:nvGrpSpPr>
          <p:grpSpPr bwMode="auto">
            <a:xfrm>
              <a:off x="1510" y="1597"/>
              <a:ext cx="2204" cy="657"/>
              <a:chOff x="1510" y="1597"/>
              <a:chExt cx="2204" cy="657"/>
            </a:xfrm>
          </p:grpSpPr>
          <p:sp>
            <p:nvSpPr>
              <p:cNvPr id="11" name="Freeform 1042"/>
              <p:cNvSpPr>
                <a:spLocks/>
              </p:cNvSpPr>
              <p:nvPr/>
            </p:nvSpPr>
            <p:spPr bwMode="auto">
              <a:xfrm>
                <a:off x="1510" y="1831"/>
                <a:ext cx="293" cy="56"/>
              </a:xfrm>
              <a:custGeom>
                <a:avLst/>
                <a:gdLst>
                  <a:gd name="T0" fmla="*/ 293 w 293"/>
                  <a:gd name="T1" fmla="*/ 22 h 56"/>
                  <a:gd name="T2" fmla="*/ 54 w 293"/>
                  <a:gd name="T3" fmla="*/ 0 h 56"/>
                  <a:gd name="T4" fmla="*/ 48 w 293"/>
                  <a:gd name="T5" fmla="*/ 2 h 56"/>
                  <a:gd name="T6" fmla="*/ 42 w 293"/>
                  <a:gd name="T7" fmla="*/ 2 h 56"/>
                  <a:gd name="T8" fmla="*/ 36 w 293"/>
                  <a:gd name="T9" fmla="*/ 4 h 56"/>
                  <a:gd name="T10" fmla="*/ 30 w 293"/>
                  <a:gd name="T11" fmla="*/ 4 h 56"/>
                  <a:gd name="T12" fmla="*/ 24 w 293"/>
                  <a:gd name="T13" fmla="*/ 6 h 56"/>
                  <a:gd name="T14" fmla="*/ 18 w 293"/>
                  <a:gd name="T15" fmla="*/ 10 h 56"/>
                  <a:gd name="T16" fmla="*/ 12 w 293"/>
                  <a:gd name="T17" fmla="*/ 12 h 56"/>
                  <a:gd name="T18" fmla="*/ 10 w 293"/>
                  <a:gd name="T19" fmla="*/ 18 h 56"/>
                  <a:gd name="T20" fmla="*/ 4 w 293"/>
                  <a:gd name="T21" fmla="*/ 22 h 56"/>
                  <a:gd name="T22" fmla="*/ 0 w 293"/>
                  <a:gd name="T23" fmla="*/ 28 h 56"/>
                  <a:gd name="T24" fmla="*/ 0 w 293"/>
                  <a:gd name="T25" fmla="*/ 34 h 56"/>
                  <a:gd name="T26" fmla="*/ 2 w 293"/>
                  <a:gd name="T27" fmla="*/ 40 h 56"/>
                  <a:gd name="T28" fmla="*/ 8 w 293"/>
                  <a:gd name="T29" fmla="*/ 44 h 56"/>
                  <a:gd name="T30" fmla="*/ 14 w 293"/>
                  <a:gd name="T31" fmla="*/ 50 h 56"/>
                  <a:gd name="T32" fmla="*/ 20 w 293"/>
                  <a:gd name="T33" fmla="*/ 52 h 56"/>
                  <a:gd name="T34" fmla="*/ 26 w 293"/>
                  <a:gd name="T35" fmla="*/ 54 h 56"/>
                  <a:gd name="T36" fmla="*/ 34 w 293"/>
                  <a:gd name="T37" fmla="*/ 54 h 56"/>
                  <a:gd name="T38" fmla="*/ 40 w 293"/>
                  <a:gd name="T39" fmla="*/ 56 h 56"/>
                  <a:gd name="T40" fmla="*/ 48 w 293"/>
                  <a:gd name="T41" fmla="*/ 56 h 56"/>
                  <a:gd name="T42" fmla="*/ 287 w 293"/>
                  <a:gd name="T43" fmla="*/ 36 h 56"/>
                  <a:gd name="T44" fmla="*/ 293 w 293"/>
                  <a:gd name="T45" fmla="*/ 22 h 5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93"/>
                  <a:gd name="T70" fmla="*/ 0 h 56"/>
                  <a:gd name="T71" fmla="*/ 293 w 293"/>
                  <a:gd name="T72" fmla="*/ 56 h 5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93" h="56">
                    <a:moveTo>
                      <a:pt x="293" y="22"/>
                    </a:moveTo>
                    <a:lnTo>
                      <a:pt x="54" y="0"/>
                    </a:lnTo>
                    <a:lnTo>
                      <a:pt x="48" y="2"/>
                    </a:lnTo>
                    <a:lnTo>
                      <a:pt x="42" y="2"/>
                    </a:lnTo>
                    <a:lnTo>
                      <a:pt x="36" y="4"/>
                    </a:lnTo>
                    <a:lnTo>
                      <a:pt x="30" y="4"/>
                    </a:lnTo>
                    <a:lnTo>
                      <a:pt x="24" y="6"/>
                    </a:lnTo>
                    <a:lnTo>
                      <a:pt x="18" y="10"/>
                    </a:lnTo>
                    <a:lnTo>
                      <a:pt x="12" y="12"/>
                    </a:lnTo>
                    <a:lnTo>
                      <a:pt x="10" y="18"/>
                    </a:lnTo>
                    <a:lnTo>
                      <a:pt x="4" y="22"/>
                    </a:lnTo>
                    <a:lnTo>
                      <a:pt x="0" y="28"/>
                    </a:lnTo>
                    <a:lnTo>
                      <a:pt x="0" y="34"/>
                    </a:lnTo>
                    <a:lnTo>
                      <a:pt x="2" y="40"/>
                    </a:lnTo>
                    <a:lnTo>
                      <a:pt x="8" y="44"/>
                    </a:lnTo>
                    <a:lnTo>
                      <a:pt x="14" y="50"/>
                    </a:lnTo>
                    <a:lnTo>
                      <a:pt x="20" y="52"/>
                    </a:lnTo>
                    <a:lnTo>
                      <a:pt x="26" y="54"/>
                    </a:lnTo>
                    <a:lnTo>
                      <a:pt x="34" y="54"/>
                    </a:lnTo>
                    <a:lnTo>
                      <a:pt x="40" y="56"/>
                    </a:lnTo>
                    <a:lnTo>
                      <a:pt x="48" y="56"/>
                    </a:lnTo>
                    <a:lnTo>
                      <a:pt x="287" y="36"/>
                    </a:lnTo>
                    <a:lnTo>
                      <a:pt x="293" y="22"/>
                    </a:lnTo>
                    <a:close/>
                  </a:path>
                </a:pathLst>
              </a:custGeom>
              <a:blipFill dpi="0" rotWithShape="0">
                <a:blip r:embed="rId3"/>
                <a:srcRect/>
                <a:tile tx="0" ty="0" sx="100000" sy="100000" flip="none" algn="tl"/>
              </a:blipFill>
              <a:ln w="9525">
                <a:noFill/>
                <a:round/>
                <a:headEnd/>
                <a:tailEnd/>
              </a:ln>
            </p:spPr>
            <p:txBody>
              <a:bodyPr/>
              <a:lstStyle/>
              <a:p>
                <a:endParaRPr lang="ar-SA"/>
              </a:p>
            </p:txBody>
          </p:sp>
          <p:sp>
            <p:nvSpPr>
              <p:cNvPr id="12" name="Freeform 1043"/>
              <p:cNvSpPr>
                <a:spLocks/>
              </p:cNvSpPr>
              <p:nvPr/>
            </p:nvSpPr>
            <p:spPr bwMode="auto">
              <a:xfrm>
                <a:off x="1604" y="2131"/>
                <a:ext cx="273" cy="123"/>
              </a:xfrm>
              <a:custGeom>
                <a:avLst/>
                <a:gdLst>
                  <a:gd name="T0" fmla="*/ 273 w 273"/>
                  <a:gd name="T1" fmla="*/ 0 h 123"/>
                  <a:gd name="T2" fmla="*/ 41 w 273"/>
                  <a:gd name="T3" fmla="*/ 62 h 123"/>
                  <a:gd name="T4" fmla="*/ 36 w 273"/>
                  <a:gd name="T5" fmla="*/ 66 h 123"/>
                  <a:gd name="T6" fmla="*/ 30 w 273"/>
                  <a:gd name="T7" fmla="*/ 68 h 123"/>
                  <a:gd name="T8" fmla="*/ 25 w 273"/>
                  <a:gd name="T9" fmla="*/ 72 h 123"/>
                  <a:gd name="T10" fmla="*/ 20 w 273"/>
                  <a:gd name="T11" fmla="*/ 74 h 123"/>
                  <a:gd name="T12" fmla="*/ 15 w 273"/>
                  <a:gd name="T13" fmla="*/ 78 h 123"/>
                  <a:gd name="T14" fmla="*/ 11 w 273"/>
                  <a:gd name="T15" fmla="*/ 84 h 123"/>
                  <a:gd name="T16" fmla="*/ 6 w 273"/>
                  <a:gd name="T17" fmla="*/ 88 h 123"/>
                  <a:gd name="T18" fmla="*/ 6 w 273"/>
                  <a:gd name="T19" fmla="*/ 94 h 123"/>
                  <a:gd name="T20" fmla="*/ 2 w 273"/>
                  <a:gd name="T21" fmla="*/ 100 h 123"/>
                  <a:gd name="T22" fmla="*/ 0 w 273"/>
                  <a:gd name="T23" fmla="*/ 107 h 123"/>
                  <a:gd name="T24" fmla="*/ 2 w 273"/>
                  <a:gd name="T25" fmla="*/ 113 h 123"/>
                  <a:gd name="T26" fmla="*/ 6 w 273"/>
                  <a:gd name="T27" fmla="*/ 118 h 123"/>
                  <a:gd name="T28" fmla="*/ 13 w 273"/>
                  <a:gd name="T29" fmla="*/ 119 h 123"/>
                  <a:gd name="T30" fmla="*/ 20 w 273"/>
                  <a:gd name="T31" fmla="*/ 123 h 123"/>
                  <a:gd name="T32" fmla="*/ 27 w 273"/>
                  <a:gd name="T33" fmla="*/ 123 h 123"/>
                  <a:gd name="T34" fmla="*/ 33 w 273"/>
                  <a:gd name="T35" fmla="*/ 122 h 123"/>
                  <a:gd name="T36" fmla="*/ 41 w 273"/>
                  <a:gd name="T37" fmla="*/ 120 h 123"/>
                  <a:gd name="T38" fmla="*/ 47 w 273"/>
                  <a:gd name="T39" fmla="*/ 120 h 123"/>
                  <a:gd name="T40" fmla="*/ 54 w 273"/>
                  <a:gd name="T41" fmla="*/ 117 h 123"/>
                  <a:gd name="T42" fmla="*/ 272 w 273"/>
                  <a:gd name="T43" fmla="*/ 16 h 123"/>
                  <a:gd name="T44" fmla="*/ 273 w 273"/>
                  <a:gd name="T45" fmla="*/ 0 h 12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73"/>
                  <a:gd name="T70" fmla="*/ 0 h 123"/>
                  <a:gd name="T71" fmla="*/ 273 w 273"/>
                  <a:gd name="T72" fmla="*/ 123 h 12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73" h="123">
                    <a:moveTo>
                      <a:pt x="273" y="0"/>
                    </a:moveTo>
                    <a:lnTo>
                      <a:pt x="41" y="62"/>
                    </a:lnTo>
                    <a:lnTo>
                      <a:pt x="36" y="66"/>
                    </a:lnTo>
                    <a:lnTo>
                      <a:pt x="30" y="68"/>
                    </a:lnTo>
                    <a:lnTo>
                      <a:pt x="25" y="72"/>
                    </a:lnTo>
                    <a:lnTo>
                      <a:pt x="20" y="74"/>
                    </a:lnTo>
                    <a:lnTo>
                      <a:pt x="15" y="78"/>
                    </a:lnTo>
                    <a:lnTo>
                      <a:pt x="11" y="84"/>
                    </a:lnTo>
                    <a:lnTo>
                      <a:pt x="6" y="88"/>
                    </a:lnTo>
                    <a:lnTo>
                      <a:pt x="6" y="94"/>
                    </a:lnTo>
                    <a:lnTo>
                      <a:pt x="2" y="100"/>
                    </a:lnTo>
                    <a:lnTo>
                      <a:pt x="0" y="107"/>
                    </a:lnTo>
                    <a:lnTo>
                      <a:pt x="2" y="113"/>
                    </a:lnTo>
                    <a:lnTo>
                      <a:pt x="6" y="118"/>
                    </a:lnTo>
                    <a:lnTo>
                      <a:pt x="13" y="119"/>
                    </a:lnTo>
                    <a:lnTo>
                      <a:pt x="20" y="123"/>
                    </a:lnTo>
                    <a:lnTo>
                      <a:pt x="27" y="123"/>
                    </a:lnTo>
                    <a:lnTo>
                      <a:pt x="33" y="122"/>
                    </a:lnTo>
                    <a:lnTo>
                      <a:pt x="41" y="120"/>
                    </a:lnTo>
                    <a:lnTo>
                      <a:pt x="47" y="120"/>
                    </a:lnTo>
                    <a:lnTo>
                      <a:pt x="54" y="117"/>
                    </a:lnTo>
                    <a:lnTo>
                      <a:pt x="272" y="16"/>
                    </a:lnTo>
                    <a:lnTo>
                      <a:pt x="273" y="0"/>
                    </a:lnTo>
                    <a:close/>
                  </a:path>
                </a:pathLst>
              </a:custGeom>
              <a:blipFill dpi="0" rotWithShape="0">
                <a:blip r:embed="rId3"/>
                <a:srcRect/>
                <a:tile tx="0" ty="0" sx="100000" sy="100000" flip="none" algn="tl"/>
              </a:blipFill>
              <a:ln w="9525">
                <a:noFill/>
                <a:round/>
                <a:headEnd/>
                <a:tailEnd/>
              </a:ln>
            </p:spPr>
            <p:txBody>
              <a:bodyPr/>
              <a:lstStyle/>
              <a:p>
                <a:endParaRPr lang="ar-SA"/>
              </a:p>
            </p:txBody>
          </p:sp>
          <p:sp>
            <p:nvSpPr>
              <p:cNvPr id="13" name="Freeform 1044"/>
              <p:cNvSpPr>
                <a:spLocks/>
              </p:cNvSpPr>
              <p:nvPr/>
            </p:nvSpPr>
            <p:spPr bwMode="auto">
              <a:xfrm>
                <a:off x="3421" y="1597"/>
                <a:ext cx="283" cy="110"/>
              </a:xfrm>
              <a:custGeom>
                <a:avLst/>
                <a:gdLst>
                  <a:gd name="T0" fmla="*/ 0 w 283"/>
                  <a:gd name="T1" fmla="*/ 98 h 110"/>
                  <a:gd name="T2" fmla="*/ 221 w 283"/>
                  <a:gd name="T3" fmla="*/ 4 h 110"/>
                  <a:gd name="T4" fmla="*/ 227 w 283"/>
                  <a:gd name="T5" fmla="*/ 4 h 110"/>
                  <a:gd name="T6" fmla="*/ 233 w 283"/>
                  <a:gd name="T7" fmla="*/ 2 h 110"/>
                  <a:gd name="T8" fmla="*/ 239 w 283"/>
                  <a:gd name="T9" fmla="*/ 2 h 110"/>
                  <a:gd name="T10" fmla="*/ 245 w 283"/>
                  <a:gd name="T11" fmla="*/ 0 h 110"/>
                  <a:gd name="T12" fmla="*/ 251 w 283"/>
                  <a:gd name="T13" fmla="*/ 0 h 110"/>
                  <a:gd name="T14" fmla="*/ 258 w 283"/>
                  <a:gd name="T15" fmla="*/ 2 h 110"/>
                  <a:gd name="T16" fmla="*/ 264 w 283"/>
                  <a:gd name="T17" fmla="*/ 2 h 110"/>
                  <a:gd name="T18" fmla="*/ 268 w 283"/>
                  <a:gd name="T19" fmla="*/ 7 h 110"/>
                  <a:gd name="T20" fmla="*/ 275 w 283"/>
                  <a:gd name="T21" fmla="*/ 9 h 110"/>
                  <a:gd name="T22" fmla="*/ 281 w 283"/>
                  <a:gd name="T23" fmla="*/ 14 h 110"/>
                  <a:gd name="T24" fmla="*/ 283 w 283"/>
                  <a:gd name="T25" fmla="*/ 20 h 110"/>
                  <a:gd name="T26" fmla="*/ 283 w 283"/>
                  <a:gd name="T27" fmla="*/ 26 h 110"/>
                  <a:gd name="T28" fmla="*/ 278 w 283"/>
                  <a:gd name="T29" fmla="*/ 32 h 110"/>
                  <a:gd name="T30" fmla="*/ 274 w 283"/>
                  <a:gd name="T31" fmla="*/ 39 h 110"/>
                  <a:gd name="T32" fmla="*/ 269 w 283"/>
                  <a:gd name="T33" fmla="*/ 43 h 110"/>
                  <a:gd name="T34" fmla="*/ 264 w 283"/>
                  <a:gd name="T35" fmla="*/ 47 h 110"/>
                  <a:gd name="T36" fmla="*/ 257 w 283"/>
                  <a:gd name="T37" fmla="*/ 49 h 110"/>
                  <a:gd name="T38" fmla="*/ 251 w 283"/>
                  <a:gd name="T39" fmla="*/ 53 h 110"/>
                  <a:gd name="T40" fmla="*/ 244 w 283"/>
                  <a:gd name="T41" fmla="*/ 55 h 110"/>
                  <a:gd name="T42" fmla="*/ 11 w 283"/>
                  <a:gd name="T43" fmla="*/ 110 h 110"/>
                  <a:gd name="T44" fmla="*/ 0 w 283"/>
                  <a:gd name="T45" fmla="*/ 98 h 11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83"/>
                  <a:gd name="T70" fmla="*/ 0 h 110"/>
                  <a:gd name="T71" fmla="*/ 283 w 283"/>
                  <a:gd name="T72" fmla="*/ 110 h 11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83" h="110">
                    <a:moveTo>
                      <a:pt x="0" y="98"/>
                    </a:moveTo>
                    <a:lnTo>
                      <a:pt x="221" y="4"/>
                    </a:lnTo>
                    <a:lnTo>
                      <a:pt x="227" y="4"/>
                    </a:lnTo>
                    <a:lnTo>
                      <a:pt x="233" y="2"/>
                    </a:lnTo>
                    <a:lnTo>
                      <a:pt x="239" y="2"/>
                    </a:lnTo>
                    <a:lnTo>
                      <a:pt x="245" y="0"/>
                    </a:lnTo>
                    <a:lnTo>
                      <a:pt x="251" y="0"/>
                    </a:lnTo>
                    <a:lnTo>
                      <a:pt x="258" y="2"/>
                    </a:lnTo>
                    <a:lnTo>
                      <a:pt x="264" y="2"/>
                    </a:lnTo>
                    <a:lnTo>
                      <a:pt x="268" y="7"/>
                    </a:lnTo>
                    <a:lnTo>
                      <a:pt x="275" y="9"/>
                    </a:lnTo>
                    <a:lnTo>
                      <a:pt x="281" y="14"/>
                    </a:lnTo>
                    <a:lnTo>
                      <a:pt x="283" y="20"/>
                    </a:lnTo>
                    <a:lnTo>
                      <a:pt x="283" y="26"/>
                    </a:lnTo>
                    <a:lnTo>
                      <a:pt x="278" y="32"/>
                    </a:lnTo>
                    <a:lnTo>
                      <a:pt x="274" y="39"/>
                    </a:lnTo>
                    <a:lnTo>
                      <a:pt x="269" y="43"/>
                    </a:lnTo>
                    <a:lnTo>
                      <a:pt x="264" y="47"/>
                    </a:lnTo>
                    <a:lnTo>
                      <a:pt x="257" y="49"/>
                    </a:lnTo>
                    <a:lnTo>
                      <a:pt x="251" y="53"/>
                    </a:lnTo>
                    <a:lnTo>
                      <a:pt x="244" y="55"/>
                    </a:lnTo>
                    <a:lnTo>
                      <a:pt x="11" y="110"/>
                    </a:lnTo>
                    <a:lnTo>
                      <a:pt x="0" y="98"/>
                    </a:lnTo>
                    <a:close/>
                  </a:path>
                </a:pathLst>
              </a:custGeom>
              <a:blipFill dpi="0" rotWithShape="0">
                <a:blip r:embed="rId3"/>
                <a:srcRect/>
                <a:tile tx="0" ty="0" sx="100000" sy="100000" flip="none" algn="tl"/>
              </a:blipFill>
              <a:ln w="9525">
                <a:noFill/>
                <a:round/>
                <a:headEnd/>
                <a:tailEnd/>
              </a:ln>
            </p:spPr>
            <p:txBody>
              <a:bodyPr/>
              <a:lstStyle/>
              <a:p>
                <a:endParaRPr lang="ar-SA"/>
              </a:p>
            </p:txBody>
          </p:sp>
          <p:sp>
            <p:nvSpPr>
              <p:cNvPr id="14" name="Freeform 1045"/>
              <p:cNvSpPr>
                <a:spLocks/>
              </p:cNvSpPr>
              <p:nvPr/>
            </p:nvSpPr>
            <p:spPr bwMode="auto">
              <a:xfrm>
                <a:off x="3442" y="1961"/>
                <a:ext cx="272" cy="122"/>
              </a:xfrm>
              <a:custGeom>
                <a:avLst/>
                <a:gdLst>
                  <a:gd name="T0" fmla="*/ 0 w 272"/>
                  <a:gd name="T1" fmla="*/ 0 h 122"/>
                  <a:gd name="T2" fmla="*/ 231 w 272"/>
                  <a:gd name="T3" fmla="*/ 61 h 122"/>
                  <a:gd name="T4" fmla="*/ 236 w 272"/>
                  <a:gd name="T5" fmla="*/ 65 h 122"/>
                  <a:gd name="T6" fmla="*/ 242 w 272"/>
                  <a:gd name="T7" fmla="*/ 67 h 122"/>
                  <a:gd name="T8" fmla="*/ 247 w 272"/>
                  <a:gd name="T9" fmla="*/ 71 h 122"/>
                  <a:gd name="T10" fmla="*/ 252 w 272"/>
                  <a:gd name="T11" fmla="*/ 73 h 122"/>
                  <a:gd name="T12" fmla="*/ 257 w 272"/>
                  <a:gd name="T13" fmla="*/ 77 h 122"/>
                  <a:gd name="T14" fmla="*/ 261 w 272"/>
                  <a:gd name="T15" fmla="*/ 83 h 122"/>
                  <a:gd name="T16" fmla="*/ 266 w 272"/>
                  <a:gd name="T17" fmla="*/ 87 h 122"/>
                  <a:gd name="T18" fmla="*/ 266 w 272"/>
                  <a:gd name="T19" fmla="*/ 93 h 122"/>
                  <a:gd name="T20" fmla="*/ 270 w 272"/>
                  <a:gd name="T21" fmla="*/ 99 h 122"/>
                  <a:gd name="T22" fmla="*/ 272 w 272"/>
                  <a:gd name="T23" fmla="*/ 106 h 122"/>
                  <a:gd name="T24" fmla="*/ 270 w 272"/>
                  <a:gd name="T25" fmla="*/ 112 h 122"/>
                  <a:gd name="T26" fmla="*/ 266 w 272"/>
                  <a:gd name="T27" fmla="*/ 117 h 122"/>
                  <a:gd name="T28" fmla="*/ 259 w 272"/>
                  <a:gd name="T29" fmla="*/ 118 h 122"/>
                  <a:gd name="T30" fmla="*/ 252 w 272"/>
                  <a:gd name="T31" fmla="*/ 122 h 122"/>
                  <a:gd name="T32" fmla="*/ 245 w 272"/>
                  <a:gd name="T33" fmla="*/ 122 h 122"/>
                  <a:gd name="T34" fmla="*/ 239 w 272"/>
                  <a:gd name="T35" fmla="*/ 121 h 122"/>
                  <a:gd name="T36" fmla="*/ 231 w 272"/>
                  <a:gd name="T37" fmla="*/ 119 h 122"/>
                  <a:gd name="T38" fmla="*/ 225 w 272"/>
                  <a:gd name="T39" fmla="*/ 119 h 122"/>
                  <a:gd name="T40" fmla="*/ 218 w 272"/>
                  <a:gd name="T41" fmla="*/ 116 h 122"/>
                  <a:gd name="T42" fmla="*/ 1 w 272"/>
                  <a:gd name="T43" fmla="*/ 16 h 122"/>
                  <a:gd name="T44" fmla="*/ 0 w 272"/>
                  <a:gd name="T45" fmla="*/ 0 h 12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72"/>
                  <a:gd name="T70" fmla="*/ 0 h 122"/>
                  <a:gd name="T71" fmla="*/ 272 w 272"/>
                  <a:gd name="T72" fmla="*/ 122 h 12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72" h="122">
                    <a:moveTo>
                      <a:pt x="0" y="0"/>
                    </a:moveTo>
                    <a:lnTo>
                      <a:pt x="231" y="61"/>
                    </a:lnTo>
                    <a:lnTo>
                      <a:pt x="236" y="65"/>
                    </a:lnTo>
                    <a:lnTo>
                      <a:pt x="242" y="67"/>
                    </a:lnTo>
                    <a:lnTo>
                      <a:pt x="247" y="71"/>
                    </a:lnTo>
                    <a:lnTo>
                      <a:pt x="252" y="73"/>
                    </a:lnTo>
                    <a:lnTo>
                      <a:pt x="257" y="77"/>
                    </a:lnTo>
                    <a:lnTo>
                      <a:pt x="261" y="83"/>
                    </a:lnTo>
                    <a:lnTo>
                      <a:pt x="266" y="87"/>
                    </a:lnTo>
                    <a:lnTo>
                      <a:pt x="266" y="93"/>
                    </a:lnTo>
                    <a:lnTo>
                      <a:pt x="270" y="99"/>
                    </a:lnTo>
                    <a:lnTo>
                      <a:pt x="272" y="106"/>
                    </a:lnTo>
                    <a:lnTo>
                      <a:pt x="270" y="112"/>
                    </a:lnTo>
                    <a:lnTo>
                      <a:pt x="266" y="117"/>
                    </a:lnTo>
                    <a:lnTo>
                      <a:pt x="259" y="118"/>
                    </a:lnTo>
                    <a:lnTo>
                      <a:pt x="252" y="122"/>
                    </a:lnTo>
                    <a:lnTo>
                      <a:pt x="245" y="122"/>
                    </a:lnTo>
                    <a:lnTo>
                      <a:pt x="239" y="121"/>
                    </a:lnTo>
                    <a:lnTo>
                      <a:pt x="231" y="119"/>
                    </a:lnTo>
                    <a:lnTo>
                      <a:pt x="225" y="119"/>
                    </a:lnTo>
                    <a:lnTo>
                      <a:pt x="218" y="116"/>
                    </a:lnTo>
                    <a:lnTo>
                      <a:pt x="1" y="16"/>
                    </a:lnTo>
                    <a:lnTo>
                      <a:pt x="0" y="0"/>
                    </a:lnTo>
                    <a:close/>
                  </a:path>
                </a:pathLst>
              </a:custGeom>
              <a:blipFill dpi="0" rotWithShape="0">
                <a:blip r:embed="rId3"/>
                <a:srcRect/>
                <a:tile tx="0" ty="0" sx="100000" sy="100000" flip="none" algn="tl"/>
              </a:blipFill>
              <a:ln w="9525">
                <a:noFill/>
                <a:round/>
                <a:headEnd/>
                <a:tailEnd/>
              </a:ln>
            </p:spPr>
            <p:txBody>
              <a:bodyPr/>
              <a:lstStyle/>
              <a:p>
                <a:endParaRPr lang="ar-SA"/>
              </a:p>
            </p:txBody>
          </p:sp>
        </p:grpSp>
      </p:gr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838200" y="228600"/>
            <a:ext cx="7772400" cy="1143000"/>
          </a:xfrm>
        </p:spPr>
        <p:txBody>
          <a:bodyPr>
            <a:noAutofit/>
          </a:bodyPr>
          <a:lstStyle/>
          <a:p>
            <a:pPr algn="ctr" rtl="1"/>
            <a:r>
              <a:rPr lang="ar-SA" altLang="fr-FR" sz="3200" b="1" dirty="0">
                <a:solidFill>
                  <a:srgbClr val="C00000"/>
                </a:solidFill>
                <a:latin typeface="Arial" charset="0"/>
              </a:rPr>
              <a:t>بعض الاتفاقيات الأخرى الضامنة لحقوق النساء العاملات</a:t>
            </a:r>
            <a:endParaRPr lang="en-US" altLang="fr-FR" sz="3200" b="1" dirty="0">
              <a:solidFill>
                <a:srgbClr val="C00000"/>
              </a:solidFill>
              <a:latin typeface="Arial" charset="0"/>
            </a:endParaRPr>
          </a:p>
        </p:txBody>
      </p:sp>
      <p:sp>
        <p:nvSpPr>
          <p:cNvPr id="4" name="Slide Number Placeholder 5"/>
          <p:cNvSpPr>
            <a:spLocks noGrp="1"/>
          </p:cNvSpPr>
          <p:nvPr>
            <p:ph type="sldNum" sz="quarter" idx="12"/>
          </p:nvPr>
        </p:nvSpPr>
        <p:spPr/>
        <p:txBody>
          <a:bodyPr>
            <a:normAutofit fontScale="85000" lnSpcReduction="20000"/>
          </a:bodyPr>
          <a:lstStyle/>
          <a:p>
            <a:fld id="{442E2040-F629-4EFB-97F7-09CB2761FBCB}" type="slidenum">
              <a:rPr lang="en-US" altLang="en-US"/>
              <a:pPr/>
              <a:t>71</a:t>
            </a:fld>
            <a:endParaRPr lang="en-US" altLang="en-US"/>
          </a:p>
        </p:txBody>
      </p:sp>
      <p:sp>
        <p:nvSpPr>
          <p:cNvPr id="71683" name="Rectangle 3"/>
          <p:cNvSpPr>
            <a:spLocks noGrp="1" noChangeArrowheads="1"/>
          </p:cNvSpPr>
          <p:nvPr>
            <p:ph sz="quarter" idx="1"/>
          </p:nvPr>
        </p:nvSpPr>
        <p:spPr>
          <a:xfrm>
            <a:off x="304800" y="1600200"/>
            <a:ext cx="8839200" cy="5257800"/>
          </a:xfrm>
        </p:spPr>
        <p:txBody>
          <a:bodyPr>
            <a:normAutofit lnSpcReduction="10000"/>
          </a:bodyPr>
          <a:lstStyle/>
          <a:p>
            <a:pPr algn="r" rtl="1">
              <a:buFontTx/>
              <a:buNone/>
            </a:pPr>
            <a:r>
              <a:rPr lang="en-US" altLang="en-US" sz="3600" b="1" dirty="0">
                <a:solidFill>
                  <a:srgbClr val="000066"/>
                </a:solidFill>
                <a:latin typeface="Arial" charset="0"/>
              </a:rPr>
              <a:t>  </a:t>
            </a:r>
            <a:r>
              <a:rPr lang="en-US" altLang="en-US" b="1" dirty="0">
                <a:solidFill>
                  <a:srgbClr val="000066"/>
                </a:solidFill>
                <a:latin typeface="Arial" charset="0"/>
              </a:rPr>
              <a:t>- </a:t>
            </a:r>
            <a:r>
              <a:rPr lang="ar-SA" altLang="en-US" dirty="0">
                <a:solidFill>
                  <a:srgbClr val="000066"/>
                </a:solidFill>
                <a:latin typeface="Arial" charset="0"/>
              </a:rPr>
              <a:t>الاتفاقية رقم 175 بشأن العمل  بالوقت الجزئي (1994)؛</a:t>
            </a:r>
            <a:r>
              <a:rPr lang="en-US" altLang="en-US" dirty="0">
                <a:solidFill>
                  <a:srgbClr val="000066"/>
                </a:solidFill>
                <a:latin typeface="Arial" charset="0"/>
              </a:rPr>
              <a:t> </a:t>
            </a:r>
          </a:p>
          <a:p>
            <a:pPr algn="r" rtl="1">
              <a:buFontTx/>
              <a:buNone/>
            </a:pPr>
            <a:r>
              <a:rPr lang="en-US" altLang="en-US" dirty="0">
                <a:solidFill>
                  <a:srgbClr val="000066"/>
                </a:solidFill>
                <a:latin typeface="Arial" charset="0"/>
              </a:rPr>
              <a:t>  - </a:t>
            </a:r>
            <a:r>
              <a:rPr lang="ar-SA" altLang="en-US" dirty="0">
                <a:solidFill>
                  <a:srgbClr val="000066"/>
                </a:solidFill>
                <a:latin typeface="Arial" charset="0"/>
              </a:rPr>
              <a:t>الاتفاقية 177 بشأن العمل المنزلي</a:t>
            </a:r>
            <a:r>
              <a:rPr lang="en-US" altLang="en-US" dirty="0">
                <a:solidFill>
                  <a:srgbClr val="000066"/>
                </a:solidFill>
                <a:latin typeface="Arial" charset="0"/>
              </a:rPr>
              <a:t>.</a:t>
            </a:r>
            <a:r>
              <a:rPr lang="en-US" altLang="en-US" sz="3600" dirty="0">
                <a:solidFill>
                  <a:srgbClr val="000066"/>
                </a:solidFill>
                <a:latin typeface="Arial" charset="0"/>
              </a:rPr>
              <a:t> </a:t>
            </a:r>
          </a:p>
          <a:p>
            <a:pPr algn="r" rtl="1">
              <a:buFontTx/>
              <a:buNone/>
            </a:pPr>
            <a:r>
              <a:rPr lang="en-US" altLang="en-US" sz="3200" dirty="0">
                <a:solidFill>
                  <a:srgbClr val="FF0000"/>
                </a:solidFill>
                <a:latin typeface="Arial" charset="0"/>
              </a:rPr>
              <a:t> </a:t>
            </a:r>
            <a:r>
              <a:rPr lang="ar-SA" altLang="en-US" sz="3200" dirty="0">
                <a:solidFill>
                  <a:srgbClr val="FF0000"/>
                </a:solidFill>
                <a:latin typeface="Arial" charset="0"/>
              </a:rPr>
              <a:t>والاتفاقيات المرتبطة بالصحة المهنية وسلامة العاملين</a:t>
            </a:r>
            <a:r>
              <a:rPr lang="en-US" altLang="en-US" sz="3200" dirty="0">
                <a:solidFill>
                  <a:srgbClr val="FF0000"/>
                </a:solidFill>
                <a:latin typeface="Arial" charset="0"/>
              </a:rPr>
              <a:t>:</a:t>
            </a:r>
            <a:r>
              <a:rPr lang="en-US" altLang="en-US" sz="2800" dirty="0">
                <a:solidFill>
                  <a:srgbClr val="FF0000"/>
                </a:solidFill>
                <a:latin typeface="Arial" charset="0"/>
              </a:rPr>
              <a:t> </a:t>
            </a:r>
          </a:p>
          <a:p>
            <a:pPr algn="r" rtl="1">
              <a:buFontTx/>
              <a:buNone/>
            </a:pPr>
            <a:r>
              <a:rPr lang="en-US" altLang="en-US" dirty="0">
                <a:solidFill>
                  <a:srgbClr val="000066"/>
                </a:solidFill>
                <a:latin typeface="Arial" charset="0"/>
              </a:rPr>
              <a:t>  - </a:t>
            </a:r>
            <a:r>
              <a:rPr lang="ar-SA" altLang="en-US" dirty="0">
                <a:solidFill>
                  <a:srgbClr val="000066"/>
                </a:solidFill>
                <a:latin typeface="Arial" charset="0"/>
              </a:rPr>
              <a:t>الاتفاقيات رقم 4 (1919) و89 (1948)  بشأن العمل الليلي؛</a:t>
            </a:r>
            <a:r>
              <a:rPr lang="en-US" altLang="en-US" dirty="0">
                <a:solidFill>
                  <a:srgbClr val="000066"/>
                </a:solidFill>
                <a:latin typeface="Arial" charset="0"/>
              </a:rPr>
              <a:t> </a:t>
            </a:r>
          </a:p>
          <a:p>
            <a:pPr algn="r" rtl="1">
              <a:buFontTx/>
              <a:buNone/>
            </a:pPr>
            <a:r>
              <a:rPr lang="en-US" altLang="en-US" dirty="0">
                <a:solidFill>
                  <a:srgbClr val="000066"/>
                </a:solidFill>
                <a:latin typeface="Arial" charset="0"/>
              </a:rPr>
              <a:t>  - </a:t>
            </a:r>
            <a:r>
              <a:rPr lang="ar-SA" altLang="en-US" dirty="0">
                <a:solidFill>
                  <a:srgbClr val="000066"/>
                </a:solidFill>
                <a:latin typeface="Arial" charset="0"/>
              </a:rPr>
              <a:t>الاتفاقية رقم 114 بشأن الوقاية من الإشعاع؛</a:t>
            </a:r>
            <a:endParaRPr lang="en-US" altLang="en-US" dirty="0">
              <a:solidFill>
                <a:srgbClr val="000066"/>
              </a:solidFill>
              <a:latin typeface="Arial" charset="0"/>
            </a:endParaRPr>
          </a:p>
          <a:p>
            <a:pPr algn="r" rtl="1">
              <a:buFontTx/>
              <a:buNone/>
            </a:pPr>
            <a:r>
              <a:rPr lang="en-US" altLang="en-US" dirty="0">
                <a:solidFill>
                  <a:srgbClr val="000066"/>
                </a:solidFill>
                <a:latin typeface="Arial" charset="0"/>
              </a:rPr>
              <a:t>  - </a:t>
            </a:r>
            <a:r>
              <a:rPr lang="ar-SA" altLang="en-US" dirty="0">
                <a:solidFill>
                  <a:srgbClr val="000066"/>
                </a:solidFill>
                <a:latin typeface="Arial" charset="0"/>
              </a:rPr>
              <a:t>الاتفاقية رقم 127 بشأن الحد الأدنى للوزن؛</a:t>
            </a:r>
            <a:endParaRPr lang="en-US" altLang="en-US" dirty="0">
              <a:solidFill>
                <a:srgbClr val="000066"/>
              </a:solidFill>
              <a:latin typeface="Arial" charset="0"/>
            </a:endParaRPr>
          </a:p>
          <a:p>
            <a:pPr algn="r" rtl="1">
              <a:buFontTx/>
              <a:buNone/>
            </a:pPr>
            <a:r>
              <a:rPr lang="en-US" altLang="en-US" dirty="0">
                <a:solidFill>
                  <a:srgbClr val="000066"/>
                </a:solidFill>
                <a:latin typeface="Arial" charset="0"/>
              </a:rPr>
              <a:t>  - </a:t>
            </a:r>
            <a:r>
              <a:rPr lang="ar-SA" altLang="en-US" dirty="0">
                <a:solidFill>
                  <a:srgbClr val="000066"/>
                </a:solidFill>
                <a:latin typeface="Arial" charset="0"/>
              </a:rPr>
              <a:t>الاتفاقيتان رقم 155 حول السلامة والصحة المهنية ورقم 161 حول خدمات الصحة المهنية؛</a:t>
            </a:r>
            <a:r>
              <a:rPr lang="en-US" altLang="en-US" dirty="0">
                <a:solidFill>
                  <a:srgbClr val="000066"/>
                </a:solidFill>
                <a:latin typeface="Arial" charset="0"/>
              </a:rPr>
              <a:t> </a:t>
            </a:r>
          </a:p>
          <a:p>
            <a:pPr algn="r" rtl="1">
              <a:buFontTx/>
              <a:buNone/>
            </a:pPr>
            <a:r>
              <a:rPr lang="en-US" altLang="en-US" dirty="0">
                <a:solidFill>
                  <a:srgbClr val="000066"/>
                </a:solidFill>
                <a:latin typeface="Arial" charset="0"/>
              </a:rPr>
              <a:t>  - </a:t>
            </a:r>
            <a:r>
              <a:rPr lang="ar-SA" altLang="en-US" dirty="0">
                <a:solidFill>
                  <a:srgbClr val="000066"/>
                </a:solidFill>
                <a:latin typeface="Arial" charset="0"/>
              </a:rPr>
              <a:t>الاتفاقيتان رقم 170 والتوصية 177 بشأن المواد الكيماوية</a:t>
            </a:r>
            <a:r>
              <a:rPr lang="en-US" altLang="en-US" dirty="0">
                <a:solidFill>
                  <a:srgbClr val="000066"/>
                </a:solidFill>
                <a:latin typeface="Arial" charset="0"/>
              </a:rPr>
              <a:t>.</a:t>
            </a:r>
          </a:p>
          <a:p>
            <a:pPr algn="r" rtl="1">
              <a:buFontTx/>
              <a:buNone/>
            </a:pPr>
            <a:r>
              <a:rPr lang="en-US" altLang="en-US" b="1" dirty="0">
                <a:solidFill>
                  <a:srgbClr val="000066"/>
                </a:solidFill>
                <a:latin typeface="Arial" charset="0"/>
              </a:rPr>
              <a:t>  </a:t>
            </a:r>
          </a:p>
        </p:txBody>
      </p:sp>
      <p:sp>
        <p:nvSpPr>
          <p:cNvPr id="5" name="Date Placeholder 4"/>
          <p:cNvSpPr>
            <a:spLocks noGrp="1"/>
          </p:cNvSpPr>
          <p:nvPr>
            <p:ph type="dt" sz="half" idx="10"/>
          </p:nvPr>
        </p:nvSpPr>
        <p:spPr/>
        <p:txBody>
          <a:bodyPr/>
          <a:lstStyle/>
          <a:p>
            <a:fld id="{D8830ACB-28D7-4C9E-AF7F-322398C3C5F7}" type="datetime1">
              <a:rPr lang="en-US" altLang="en-US" smtClean="0"/>
              <a:pPr/>
              <a:t>11/2/2009</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762000" y="0"/>
            <a:ext cx="7772400" cy="1143000"/>
          </a:xfrm>
        </p:spPr>
        <p:txBody>
          <a:bodyPr>
            <a:noAutofit/>
          </a:bodyPr>
          <a:lstStyle/>
          <a:p>
            <a:pPr algn="ctr" rtl="1"/>
            <a:r>
              <a:rPr lang="ar-SA" altLang="fr-FR" sz="2400" b="1" dirty="0">
                <a:solidFill>
                  <a:srgbClr val="C00000"/>
                </a:solidFill>
              </a:rPr>
              <a:t>دور منظمة العمل الدولية للحد من التمييز ومجالات تحركها/ أولوياتها</a:t>
            </a:r>
            <a:endParaRPr lang="en-US" altLang="fr-FR" sz="2400" b="1" dirty="0">
              <a:solidFill>
                <a:srgbClr val="C00000"/>
              </a:solidFill>
            </a:endParaRPr>
          </a:p>
        </p:txBody>
      </p:sp>
      <p:sp>
        <p:nvSpPr>
          <p:cNvPr id="4" name="Slide Number Placeholder 5"/>
          <p:cNvSpPr>
            <a:spLocks noGrp="1"/>
          </p:cNvSpPr>
          <p:nvPr>
            <p:ph type="sldNum" sz="quarter" idx="12"/>
          </p:nvPr>
        </p:nvSpPr>
        <p:spPr/>
        <p:txBody>
          <a:bodyPr>
            <a:normAutofit fontScale="85000" lnSpcReduction="20000"/>
          </a:bodyPr>
          <a:lstStyle/>
          <a:p>
            <a:fld id="{B2CE3AEE-1B56-4E6A-9D98-B8A12627D230}" type="slidenum">
              <a:rPr lang="en-US" altLang="en-US"/>
              <a:pPr/>
              <a:t>72</a:t>
            </a:fld>
            <a:endParaRPr lang="en-US" altLang="en-US"/>
          </a:p>
        </p:txBody>
      </p:sp>
      <p:sp>
        <p:nvSpPr>
          <p:cNvPr id="72707" name="Rectangle 3"/>
          <p:cNvSpPr>
            <a:spLocks noGrp="1" noChangeArrowheads="1"/>
          </p:cNvSpPr>
          <p:nvPr>
            <p:ph sz="quarter" idx="1"/>
          </p:nvPr>
        </p:nvSpPr>
        <p:spPr>
          <a:xfrm>
            <a:off x="0" y="1524000"/>
            <a:ext cx="8686800" cy="4876800"/>
          </a:xfrm>
        </p:spPr>
        <p:txBody>
          <a:bodyPr>
            <a:normAutofit lnSpcReduction="10000"/>
          </a:bodyPr>
          <a:lstStyle/>
          <a:p>
            <a:pPr algn="r" rtl="1">
              <a:buFontTx/>
              <a:buNone/>
            </a:pPr>
            <a:r>
              <a:rPr lang="ar-SA" altLang="fr-FR" dirty="0"/>
              <a:t>توفير المساعدة للدول</a:t>
            </a:r>
            <a:r>
              <a:rPr lang="en-US" altLang="fr-FR" dirty="0"/>
              <a:t>:</a:t>
            </a:r>
          </a:p>
          <a:p>
            <a:pPr algn="r" rtl="1"/>
            <a:r>
              <a:rPr lang="ar-SA" altLang="fr-FR" dirty="0"/>
              <a:t>لدعم فعالية التشريعات لتعزيز حق المرأة  في المساواة/ العمل</a:t>
            </a:r>
            <a:endParaRPr lang="en-US" altLang="fr-FR" dirty="0"/>
          </a:p>
          <a:p>
            <a:pPr algn="r" rtl="1"/>
            <a:r>
              <a:rPr lang="ar-SA" altLang="fr-FR" dirty="0"/>
              <a:t>لوضع الاستراتيجيات الوطنية الشاملة وتطبيقها من أجل تعزيز المساواة التامة للمرأة؛</a:t>
            </a:r>
            <a:endParaRPr lang="en-US" altLang="fr-FR" dirty="0"/>
          </a:p>
          <a:p>
            <a:pPr algn="r" rtl="1"/>
            <a:r>
              <a:rPr lang="ar-SA" altLang="fr-FR" dirty="0"/>
              <a:t>لتحسين وضع الفئات أكثر تضررا بين النساء العاملات   (معيلات الأسر، المعوقات، المهاجرات،الريفيات، النساء في القطاع غير الرسمي)؛</a:t>
            </a:r>
            <a:endParaRPr lang="en-US" altLang="fr-FR" dirty="0"/>
          </a:p>
          <a:p>
            <a:pPr algn="r" rtl="1"/>
            <a:r>
              <a:rPr lang="ar-SA" altLang="fr-FR" dirty="0"/>
              <a:t>تعزيز الطاقة المؤسسية ( دعم الآليات والشبكات)؛</a:t>
            </a:r>
            <a:endParaRPr lang="en-US" altLang="fr-FR" dirty="0"/>
          </a:p>
          <a:p>
            <a:pPr algn="r" rtl="1"/>
            <a:r>
              <a:rPr lang="ar-SA" altLang="fr-FR" dirty="0"/>
              <a:t>تعزيز مشاركة المرأة في صنع القرار على كافة المستويات (الهيئات الحكومية، المنظمات العمالية</a:t>
            </a:r>
            <a:r>
              <a:rPr lang="en-US" altLang="fr-FR" dirty="0" smtClean="0"/>
              <a:t>…</a:t>
            </a:r>
            <a:r>
              <a:rPr lang="ar-SA" altLang="fr-FR" dirty="0" smtClean="0"/>
              <a:t>).</a:t>
            </a:r>
            <a:r>
              <a:rPr lang="en-US" altLang="fr-FR" dirty="0" smtClean="0"/>
              <a:t> </a:t>
            </a:r>
            <a:endParaRPr lang="en-US" altLang="fr-FR" dirty="0"/>
          </a:p>
        </p:txBody>
      </p:sp>
      <p:sp>
        <p:nvSpPr>
          <p:cNvPr id="5" name="Date Placeholder 4"/>
          <p:cNvSpPr>
            <a:spLocks noGrp="1"/>
          </p:cNvSpPr>
          <p:nvPr>
            <p:ph type="dt" sz="half" idx="10"/>
          </p:nvPr>
        </p:nvSpPr>
        <p:spPr/>
        <p:txBody>
          <a:bodyPr/>
          <a:lstStyle/>
          <a:p>
            <a:fld id="{EA2C4FE9-C876-4AFF-AD22-1B6DBD060F7A}" type="datetime1">
              <a:rPr lang="en-US" altLang="en-US" smtClean="0"/>
              <a:pPr/>
              <a:t>11/2/2009</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noAutofit/>
          </a:bodyPr>
          <a:lstStyle/>
          <a:p>
            <a:pPr algn="ctr" rtl="1"/>
            <a:r>
              <a:rPr lang="ar-SA" altLang="fr-FR" sz="3200" b="1" dirty="0"/>
              <a:t>ترتيبات المؤسسية والفنية لتعزيز حقوق النساء العاملات</a:t>
            </a:r>
            <a:r>
              <a:rPr lang="en-US" altLang="fr-FR" sz="3200" b="1" dirty="0"/>
              <a:t> </a:t>
            </a:r>
          </a:p>
        </p:txBody>
      </p:sp>
      <p:sp>
        <p:nvSpPr>
          <p:cNvPr id="4" name="Slide Number Placeholder 5"/>
          <p:cNvSpPr>
            <a:spLocks noGrp="1"/>
          </p:cNvSpPr>
          <p:nvPr>
            <p:ph type="sldNum" sz="quarter" idx="12"/>
          </p:nvPr>
        </p:nvSpPr>
        <p:spPr/>
        <p:txBody>
          <a:bodyPr>
            <a:normAutofit fontScale="85000" lnSpcReduction="20000"/>
          </a:bodyPr>
          <a:lstStyle/>
          <a:p>
            <a:fld id="{B470C0F3-D072-4C5E-A79E-1F93F498E20E}" type="slidenum">
              <a:rPr lang="en-US" altLang="en-US"/>
              <a:pPr/>
              <a:t>73</a:t>
            </a:fld>
            <a:endParaRPr lang="en-US" altLang="en-US"/>
          </a:p>
        </p:txBody>
      </p:sp>
      <p:sp>
        <p:nvSpPr>
          <p:cNvPr id="73731" name="Rectangle 3"/>
          <p:cNvSpPr>
            <a:spLocks noGrp="1" noChangeArrowheads="1"/>
          </p:cNvSpPr>
          <p:nvPr>
            <p:ph sz="quarter" idx="1"/>
          </p:nvPr>
        </p:nvSpPr>
        <p:spPr/>
        <p:txBody>
          <a:bodyPr/>
          <a:lstStyle/>
          <a:p>
            <a:pPr algn="r" rtl="1"/>
            <a:r>
              <a:rPr lang="ar-SA" altLang="fr-FR"/>
              <a:t>برنامج العمل اللائق؛</a:t>
            </a:r>
            <a:endParaRPr lang="en-US" altLang="fr-FR"/>
          </a:p>
          <a:p>
            <a:pPr algn="r" rtl="1"/>
            <a:r>
              <a:rPr lang="ar-SA" altLang="fr-FR"/>
              <a:t>وظيفة مستشارة خاصة في شؤون المرأة العاملة؛</a:t>
            </a:r>
            <a:endParaRPr lang="en-US" altLang="fr-FR"/>
          </a:p>
          <a:p>
            <a:pPr algn="r" rtl="1"/>
            <a:r>
              <a:rPr lang="ar-SA" altLang="fr-FR"/>
              <a:t>إقامة نقاط الارتكاز لشؤون المرأة العاملة في الأقسام الفنية</a:t>
            </a:r>
            <a:r>
              <a:rPr lang="en-US" altLang="fr-FR"/>
              <a:t> ( </a:t>
            </a:r>
            <a:r>
              <a:rPr lang="fr-FR" altLang="ar-SA"/>
              <a:t>Focal Points)</a:t>
            </a:r>
            <a:r>
              <a:rPr lang="ar-SA" altLang="ar-SA"/>
              <a:t>؛</a:t>
            </a:r>
            <a:endParaRPr lang="fr-FR" altLang="ar-SA"/>
          </a:p>
          <a:p>
            <a:pPr algn="r" rtl="1"/>
            <a:r>
              <a:rPr lang="ar-SA" altLang="fr-FR"/>
              <a:t>في الميدان، تعيين متخصصين في شؤون المرأة والنوع الاجتماعي؛</a:t>
            </a:r>
            <a:endParaRPr lang="en-US" altLang="fr-FR"/>
          </a:p>
          <a:p>
            <a:pPr algn="r" rtl="1"/>
            <a:r>
              <a:rPr lang="ar-SA" altLang="fr-FR"/>
              <a:t>وحدة المرأة والتنمية في مركز تورينو</a:t>
            </a:r>
            <a:r>
              <a:rPr lang="en-US" altLang="fr-FR"/>
              <a:t>.</a:t>
            </a:r>
          </a:p>
        </p:txBody>
      </p:sp>
      <p:sp>
        <p:nvSpPr>
          <p:cNvPr id="5" name="Date Placeholder 4"/>
          <p:cNvSpPr>
            <a:spLocks noGrp="1"/>
          </p:cNvSpPr>
          <p:nvPr>
            <p:ph type="dt" sz="half" idx="10"/>
          </p:nvPr>
        </p:nvSpPr>
        <p:spPr/>
        <p:txBody>
          <a:bodyPr/>
          <a:lstStyle/>
          <a:p>
            <a:fld id="{AE5CA327-C17C-4CB0-8101-DDFD99B7970A}" type="datetime1">
              <a:rPr lang="en-US" altLang="en-US" smtClean="0"/>
              <a:pPr/>
              <a:t>11/2/2009</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1000100" y="0"/>
            <a:ext cx="7772400" cy="1143000"/>
          </a:xfrm>
        </p:spPr>
        <p:txBody>
          <a:bodyPr>
            <a:noAutofit/>
          </a:bodyPr>
          <a:lstStyle/>
          <a:p>
            <a:pPr algn="ctr" rtl="1"/>
            <a:r>
              <a:rPr lang="ar-SA" altLang="fr-FR" sz="3200" b="1" dirty="0">
                <a:solidFill>
                  <a:srgbClr val="000066"/>
                </a:solidFill>
                <a:latin typeface="Arial" charset="0"/>
              </a:rPr>
              <a:t>أهمية دور النقابات لتعزيز المساواة في النوع الاجتماعي</a:t>
            </a:r>
            <a:endParaRPr lang="en-US" altLang="fr-FR" sz="3200" b="1" dirty="0">
              <a:solidFill>
                <a:srgbClr val="000066"/>
              </a:solidFill>
              <a:latin typeface="Arial" charset="0"/>
            </a:endParaRPr>
          </a:p>
        </p:txBody>
      </p:sp>
      <p:sp>
        <p:nvSpPr>
          <p:cNvPr id="4" name="Slide Number Placeholder 5"/>
          <p:cNvSpPr>
            <a:spLocks noGrp="1"/>
          </p:cNvSpPr>
          <p:nvPr>
            <p:ph type="sldNum" sz="quarter" idx="12"/>
          </p:nvPr>
        </p:nvSpPr>
        <p:spPr/>
        <p:txBody>
          <a:bodyPr>
            <a:normAutofit fontScale="85000" lnSpcReduction="20000"/>
          </a:bodyPr>
          <a:lstStyle/>
          <a:p>
            <a:fld id="{CF708951-A18A-4DD6-976E-4220A298D733}" type="slidenum">
              <a:rPr lang="en-US" altLang="en-US"/>
              <a:pPr/>
              <a:t>74</a:t>
            </a:fld>
            <a:endParaRPr lang="en-US" altLang="en-US"/>
          </a:p>
        </p:txBody>
      </p:sp>
      <p:sp>
        <p:nvSpPr>
          <p:cNvPr id="78852" name="Text Box 4"/>
          <p:cNvSpPr txBox="1">
            <a:spLocks noGrp="1" noChangeArrowheads="1"/>
          </p:cNvSpPr>
          <p:nvPr>
            <p:ph sz="quarter" idx="1"/>
          </p:nvPr>
        </p:nvSpPr>
        <p:spPr>
          <a:xfrm>
            <a:off x="285720" y="1714488"/>
            <a:ext cx="8429684" cy="3643338"/>
          </a:xfrm>
          <a:noFill/>
          <a:ln/>
        </p:spPr>
        <p:txBody>
          <a:bodyPr/>
          <a:lstStyle/>
          <a:p>
            <a:pPr marL="665163" indent="-665163" algn="r" rtl="1"/>
            <a:r>
              <a:rPr lang="ar-SA" altLang="en-US" b="1" dirty="0" smtClean="0">
                <a:solidFill>
                  <a:srgbClr val="000066"/>
                </a:solidFill>
                <a:latin typeface="Arial" charset="0"/>
              </a:rPr>
              <a:t>زيادة </a:t>
            </a:r>
            <a:r>
              <a:rPr lang="ar-SA" altLang="en-US" b="1" dirty="0">
                <a:solidFill>
                  <a:srgbClr val="000066"/>
                </a:solidFill>
                <a:latin typeface="Arial" charset="0"/>
              </a:rPr>
              <a:t>عدد النساء بين القوى العاملة وعلى النقابات </a:t>
            </a:r>
            <a:r>
              <a:rPr lang="ar-SA" altLang="en-US" b="1" dirty="0" smtClean="0">
                <a:solidFill>
                  <a:srgbClr val="000066"/>
                </a:solidFill>
                <a:latin typeface="Arial" charset="0"/>
              </a:rPr>
              <a:t>تمثيل </a:t>
            </a:r>
            <a:r>
              <a:rPr lang="ar-SA" altLang="en-US" b="1" dirty="0">
                <a:solidFill>
                  <a:srgbClr val="000066"/>
                </a:solidFill>
                <a:latin typeface="Arial" charset="0"/>
              </a:rPr>
              <a:t>وحماية حقوق جميع </a:t>
            </a:r>
            <a:r>
              <a:rPr lang="ar-SA" altLang="en-US" b="1" dirty="0" smtClean="0">
                <a:solidFill>
                  <a:srgbClr val="000066"/>
                </a:solidFill>
                <a:latin typeface="Arial" charset="0"/>
              </a:rPr>
              <a:t>العمال.</a:t>
            </a:r>
            <a:endParaRPr lang="en-US" altLang="en-US" b="1" dirty="0">
              <a:solidFill>
                <a:srgbClr val="000066"/>
              </a:solidFill>
              <a:latin typeface="Arial" charset="0"/>
            </a:endParaRPr>
          </a:p>
          <a:p>
            <a:pPr marL="665163" indent="-665163" algn="r" rtl="1"/>
            <a:r>
              <a:rPr lang="ar-SA" altLang="en-US" b="1" dirty="0" smtClean="0">
                <a:solidFill>
                  <a:srgbClr val="000066"/>
                </a:solidFill>
                <a:latin typeface="Arial" charset="0"/>
              </a:rPr>
              <a:t>محاربة </a:t>
            </a:r>
            <a:r>
              <a:rPr lang="ar-SA" altLang="en-US" b="1" dirty="0">
                <a:solidFill>
                  <a:srgbClr val="000066"/>
                </a:solidFill>
                <a:latin typeface="Arial" charset="0"/>
              </a:rPr>
              <a:t>الانماط السائدة حول دور ومساهمة النساء  </a:t>
            </a:r>
            <a:r>
              <a:rPr lang="ar-SA" altLang="en-US" b="1" dirty="0" smtClean="0">
                <a:solidFill>
                  <a:srgbClr val="000066"/>
                </a:solidFill>
                <a:latin typeface="Arial" charset="0"/>
              </a:rPr>
              <a:t>العاملات.</a:t>
            </a:r>
            <a:endParaRPr lang="en-US" altLang="en-US" b="1" dirty="0">
              <a:solidFill>
                <a:srgbClr val="000066"/>
              </a:solidFill>
              <a:latin typeface="Arial" charset="0"/>
            </a:endParaRPr>
          </a:p>
          <a:p>
            <a:pPr marL="665163" indent="-665163" algn="r" rtl="1"/>
            <a:r>
              <a:rPr lang="ar-SA" altLang="en-US" b="1" dirty="0" smtClean="0">
                <a:solidFill>
                  <a:srgbClr val="000066"/>
                </a:solidFill>
                <a:latin typeface="Arial" charset="0"/>
              </a:rPr>
              <a:t>إزالة </a:t>
            </a:r>
            <a:r>
              <a:rPr lang="ar-SA" altLang="en-US" b="1" dirty="0">
                <a:solidFill>
                  <a:srgbClr val="000066"/>
                </a:solidFill>
                <a:latin typeface="Arial" charset="0"/>
              </a:rPr>
              <a:t>التمييز في مجال الاستخدام والمهنة والأجر </a:t>
            </a:r>
            <a:r>
              <a:rPr lang="ar-SA" altLang="en-US" b="1" dirty="0" smtClean="0">
                <a:solidFill>
                  <a:srgbClr val="000066"/>
                </a:solidFill>
                <a:latin typeface="Arial" charset="0"/>
              </a:rPr>
              <a:t>المتساوي </a:t>
            </a:r>
            <a:r>
              <a:rPr lang="ar-SA" altLang="en-US" b="1" dirty="0">
                <a:solidFill>
                  <a:srgbClr val="000066"/>
                </a:solidFill>
                <a:latin typeface="Arial" charset="0"/>
              </a:rPr>
              <a:t>للعمل ذو القيمة المساوية - تعتبر من الحقوق </a:t>
            </a:r>
            <a:r>
              <a:rPr lang="en-US" altLang="en-US" b="1" dirty="0">
                <a:solidFill>
                  <a:srgbClr val="000066"/>
                </a:solidFill>
                <a:latin typeface="Arial" charset="0"/>
              </a:rPr>
              <a:t>	</a:t>
            </a:r>
            <a:r>
              <a:rPr lang="ar-SA" altLang="en-US" b="1" dirty="0">
                <a:solidFill>
                  <a:srgbClr val="000066"/>
                </a:solidFill>
                <a:latin typeface="Arial" charset="0"/>
              </a:rPr>
              <a:t>العمالية الأساسية - اذا قضايا نقابية</a:t>
            </a:r>
            <a:r>
              <a:rPr lang="en-US" altLang="en-US" b="1" dirty="0">
                <a:solidFill>
                  <a:srgbClr val="000066"/>
                </a:solidFill>
                <a:latin typeface="Arial" charset="0"/>
              </a:rPr>
              <a:t> -</a:t>
            </a:r>
          </a:p>
        </p:txBody>
      </p:sp>
      <p:sp>
        <p:nvSpPr>
          <p:cNvPr id="5" name="Date Placeholder 4"/>
          <p:cNvSpPr>
            <a:spLocks noGrp="1"/>
          </p:cNvSpPr>
          <p:nvPr>
            <p:ph type="dt" sz="half" idx="10"/>
          </p:nvPr>
        </p:nvSpPr>
        <p:spPr/>
        <p:txBody>
          <a:bodyPr/>
          <a:lstStyle/>
          <a:p>
            <a:fld id="{9BF12964-9CD0-44D0-9839-2909D8EB80A0}" type="datetime1">
              <a:rPr lang="en-US" altLang="en-US" smtClean="0"/>
              <a:pPr/>
              <a:t>11/2/2009</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noAutofit/>
          </a:bodyPr>
          <a:lstStyle/>
          <a:p>
            <a:pPr algn="ctr" rtl="1"/>
            <a:r>
              <a:rPr lang="ar-SA" altLang="fr-FR" sz="2400" b="1" dirty="0">
                <a:solidFill>
                  <a:srgbClr val="000066"/>
                </a:solidFill>
                <a:latin typeface="Arial" charset="0"/>
              </a:rPr>
              <a:t>دور النقابات في تعزيز المساواة في النوع الاجتماعي: </a:t>
            </a:r>
            <a:r>
              <a:rPr lang="ar-SA" altLang="fr-FR" sz="2000" b="1" dirty="0">
                <a:solidFill>
                  <a:srgbClr val="000066"/>
                </a:solidFill>
                <a:latin typeface="Arial" charset="0"/>
              </a:rPr>
              <a:t>المفاوضة الجماعية</a:t>
            </a:r>
            <a:endParaRPr lang="en-US" altLang="fr-FR" sz="2400" b="1" dirty="0">
              <a:solidFill>
                <a:srgbClr val="000066"/>
              </a:solidFill>
              <a:latin typeface="Arial" charset="0"/>
            </a:endParaRPr>
          </a:p>
        </p:txBody>
      </p:sp>
      <p:sp>
        <p:nvSpPr>
          <p:cNvPr id="5" name="Slide Number Placeholder 5"/>
          <p:cNvSpPr>
            <a:spLocks noGrp="1"/>
          </p:cNvSpPr>
          <p:nvPr>
            <p:ph type="sldNum" sz="quarter" idx="12"/>
          </p:nvPr>
        </p:nvSpPr>
        <p:spPr/>
        <p:txBody>
          <a:bodyPr>
            <a:normAutofit fontScale="85000" lnSpcReduction="20000"/>
          </a:bodyPr>
          <a:lstStyle/>
          <a:p>
            <a:fld id="{F1D5134D-A524-4055-B904-AC670CD70C62}" type="slidenum">
              <a:rPr lang="en-US" altLang="en-US"/>
              <a:pPr/>
              <a:t>75</a:t>
            </a:fld>
            <a:endParaRPr lang="en-US" altLang="en-US"/>
          </a:p>
        </p:txBody>
      </p:sp>
      <p:sp>
        <p:nvSpPr>
          <p:cNvPr id="82948" name="Text Box 4"/>
          <p:cNvSpPr txBox="1">
            <a:spLocks noGrp="1" noChangeArrowheads="1"/>
          </p:cNvSpPr>
          <p:nvPr>
            <p:ph sz="quarter" idx="1"/>
          </p:nvPr>
        </p:nvSpPr>
        <p:spPr>
          <a:xfrm>
            <a:off x="304800" y="1981200"/>
            <a:ext cx="8624918" cy="4114800"/>
          </a:xfrm>
          <a:noFill/>
          <a:ln/>
        </p:spPr>
        <p:txBody>
          <a:bodyPr>
            <a:normAutofit fontScale="85000" lnSpcReduction="10000"/>
          </a:bodyPr>
          <a:lstStyle/>
          <a:p>
            <a:pPr algn="just" rtl="1">
              <a:buFontTx/>
              <a:buNone/>
            </a:pPr>
            <a:r>
              <a:rPr lang="ar-SA" altLang="en-US" b="1" dirty="0">
                <a:solidFill>
                  <a:srgbClr val="000066"/>
                </a:solidFill>
              </a:rPr>
              <a:t>على النقابات ترويج مساواة النوع من خلال المفاوضة الجماعية للأسباب</a:t>
            </a:r>
            <a:r>
              <a:rPr lang="ar-SA" altLang="en-US" sz="4000" b="1" dirty="0">
                <a:solidFill>
                  <a:srgbClr val="000066"/>
                </a:solidFill>
              </a:rPr>
              <a:t> الآتية</a:t>
            </a:r>
            <a:r>
              <a:rPr lang="en-US" altLang="en-US" sz="4000" b="1" dirty="0" smtClean="0">
                <a:solidFill>
                  <a:srgbClr val="000066"/>
                </a:solidFill>
              </a:rPr>
              <a:t>:</a:t>
            </a:r>
            <a:endParaRPr lang="ar-SA" altLang="en-US" sz="4000" b="1" dirty="0" smtClean="0">
              <a:solidFill>
                <a:srgbClr val="000066"/>
              </a:solidFill>
            </a:endParaRPr>
          </a:p>
          <a:p>
            <a:pPr algn="just" rtl="1">
              <a:buFont typeface="Wingdings" pitchFamily="2" charset="2"/>
              <a:buNone/>
            </a:pPr>
            <a:r>
              <a:rPr lang="ar-SA" altLang="en-US" sz="4000" dirty="0" smtClean="0">
                <a:solidFill>
                  <a:srgbClr val="000066"/>
                </a:solidFill>
                <a:cs typeface="Times New Roman (Arabic)" pitchFamily="26" charset="0"/>
              </a:rPr>
              <a:t>عندما توفر قوانين العمل تكافؤ فرص ملائمة يمكن للنقابة تنفيذ التدابير/الاجراءات؛</a:t>
            </a:r>
            <a:endParaRPr lang="en-US" altLang="en-US" sz="4000" dirty="0" smtClean="0">
              <a:solidFill>
                <a:srgbClr val="000066"/>
              </a:solidFill>
              <a:cs typeface="Times New Roman (Arabic)" pitchFamily="26" charset="0"/>
            </a:endParaRPr>
          </a:p>
          <a:p>
            <a:pPr algn="just" rtl="1"/>
            <a:r>
              <a:rPr lang="ar-SA" altLang="en-US" sz="4000" dirty="0" smtClean="0">
                <a:solidFill>
                  <a:srgbClr val="000066"/>
                </a:solidFill>
                <a:cs typeface="Times New Roman (Arabic)" pitchFamily="26" charset="0"/>
              </a:rPr>
              <a:t>ان العمل في قضايا النساء العاملات يدل على التزام  النقابة ويشجع المرأة على الالتحاق بها؛</a:t>
            </a:r>
          </a:p>
          <a:p>
            <a:pPr algn="just" rtl="1"/>
            <a:r>
              <a:rPr lang="ar-SA" altLang="en-US" sz="4000" dirty="0" smtClean="0">
                <a:solidFill>
                  <a:srgbClr val="000066"/>
                </a:solidFill>
                <a:cs typeface="Times New Roman (Arabic)" pitchFamily="26" charset="0"/>
              </a:rPr>
              <a:t>ترويج المساواة من خلال المفاوضة الجماعية يدل على تكييف النقابة مع التغييرات وتعديل أهدافها </a:t>
            </a:r>
            <a:r>
              <a:rPr lang="ar-AE" altLang="en-US" sz="4000" dirty="0" smtClean="0">
                <a:solidFill>
                  <a:srgbClr val="000066"/>
                </a:solidFill>
                <a:cs typeface="Times New Roman (Arabic)" pitchFamily="26" charset="0"/>
              </a:rPr>
              <a:t>و</a:t>
            </a:r>
            <a:r>
              <a:rPr lang="ar-SA" altLang="en-US" sz="4000" dirty="0" smtClean="0">
                <a:solidFill>
                  <a:srgbClr val="000066"/>
                </a:solidFill>
                <a:cs typeface="Times New Roman (Arabic)" pitchFamily="26" charset="0"/>
              </a:rPr>
              <a:t>استراتيجياتها للاستجابة الى احتياجات العمال.</a:t>
            </a:r>
            <a:endParaRPr lang="en-US" altLang="en-US" sz="4000" b="1" dirty="0">
              <a:solidFill>
                <a:srgbClr val="000066"/>
              </a:solidFill>
            </a:endParaRPr>
          </a:p>
          <a:p>
            <a:pPr algn="just" rtl="1">
              <a:buFontTx/>
              <a:buNone/>
            </a:pPr>
            <a:endParaRPr lang="en-US" altLang="en-US" sz="4000" b="1" dirty="0">
              <a:solidFill>
                <a:srgbClr val="000066"/>
              </a:solidFill>
            </a:endParaRPr>
          </a:p>
          <a:p>
            <a:pPr algn="just" rtl="1"/>
            <a:endParaRPr lang="en-US" altLang="en-US" sz="4000" b="1" dirty="0">
              <a:solidFill>
                <a:srgbClr val="000066"/>
              </a:solidFill>
            </a:endParaRPr>
          </a:p>
        </p:txBody>
      </p:sp>
      <p:sp>
        <p:nvSpPr>
          <p:cNvPr id="6" name="Date Placeholder 5"/>
          <p:cNvSpPr>
            <a:spLocks noGrp="1"/>
          </p:cNvSpPr>
          <p:nvPr>
            <p:ph type="dt" sz="half" idx="10"/>
          </p:nvPr>
        </p:nvSpPr>
        <p:spPr/>
        <p:txBody>
          <a:bodyPr/>
          <a:lstStyle/>
          <a:p>
            <a:fld id="{44DB869D-7E96-44D1-A575-50A363BBF772}" type="datetime1">
              <a:rPr lang="en-US" altLang="en-US" smtClean="0"/>
              <a:pPr/>
              <a:t>11/2/2009</a:t>
            </a:fld>
            <a:endParaRPr lang="en-US" altLang="en-US"/>
          </a:p>
        </p:txBody>
      </p:sp>
      <p:sp>
        <p:nvSpPr>
          <p:cNvPr id="7" name="Footer Placeholder 6"/>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9- مراحل تنمية المرأة</a:t>
            </a:r>
            <a:endParaRPr lang="en-US" dirty="0"/>
          </a:p>
        </p:txBody>
      </p:sp>
      <p:sp>
        <p:nvSpPr>
          <p:cNvPr id="3" name="Date Placeholder 2"/>
          <p:cNvSpPr>
            <a:spLocks noGrp="1"/>
          </p:cNvSpPr>
          <p:nvPr>
            <p:ph type="dt" sz="half" idx="10"/>
          </p:nvPr>
        </p:nvSpPr>
        <p:spPr/>
        <p:txBody>
          <a:bodyPr/>
          <a:lstStyle/>
          <a:p>
            <a:fld id="{6ECFE15C-944C-4C36-97A3-0BBC68D122B1}"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76</a:t>
            </a:fld>
            <a:endParaRPr lang="en-US" altLang="en-US"/>
          </a:p>
        </p:txBody>
      </p:sp>
      <p:sp>
        <p:nvSpPr>
          <p:cNvPr id="6" name="Content Placeholder 5"/>
          <p:cNvSpPr>
            <a:spLocks noGrp="1"/>
          </p:cNvSpPr>
          <p:nvPr>
            <p:ph sz="quarter" idx="1"/>
          </p:nvPr>
        </p:nvSpPr>
        <p:spPr/>
        <p:txBody>
          <a:bodyPr>
            <a:normAutofit/>
          </a:bodyPr>
          <a:lstStyle/>
          <a:p>
            <a:pPr algn="r" rtl="1">
              <a:buNone/>
            </a:pPr>
            <a:r>
              <a:rPr lang="ar-SA" dirty="0" smtClean="0"/>
              <a:t>منذ فترة الستينيات، مرت تنمية المرأة في مراحل ثلاث معروفة ومتفق عليها، يمكن تحديدها كالتالي :</a:t>
            </a:r>
          </a:p>
          <a:p>
            <a:pPr algn="r" rtl="1"/>
            <a:r>
              <a:rPr lang="ar-SA" b="1" dirty="0" smtClean="0"/>
              <a:t>النوع الاجتماعي والتنمية </a:t>
            </a:r>
            <a:r>
              <a:rPr lang="en-US" b="1" dirty="0" smtClean="0"/>
              <a:t>GAD</a:t>
            </a:r>
            <a:endParaRPr lang="ar-SA" b="1" dirty="0" smtClean="0"/>
          </a:p>
          <a:p>
            <a:pPr algn="r" rtl="1"/>
            <a:r>
              <a:rPr lang="ar-SA" b="1" dirty="0" smtClean="0"/>
              <a:t>المرأة والتنمية </a:t>
            </a:r>
            <a:r>
              <a:rPr lang="en-US" b="1" dirty="0" smtClean="0"/>
              <a:t>WAD</a:t>
            </a:r>
            <a:endParaRPr lang="ar-SA" b="1" dirty="0" smtClean="0"/>
          </a:p>
          <a:p>
            <a:pPr algn="r" rtl="1"/>
            <a:r>
              <a:rPr lang="ar-SA" b="1" dirty="0" smtClean="0"/>
              <a:t>المرأة في التنمية </a:t>
            </a:r>
            <a:r>
              <a:rPr lang="en-US" b="1" dirty="0" smtClean="0"/>
              <a:t>WID</a:t>
            </a:r>
            <a:endParaRPr lang="ar-SA" b="1" dirty="0" smtClean="0"/>
          </a:p>
          <a:p>
            <a:pPr algn="r" rtl="1"/>
            <a:endParaRPr lang="en-US" b="1" dirty="0" smtClean="0"/>
          </a:p>
          <a:p>
            <a:pPr algn="r" rtl="1"/>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b="1" dirty="0" smtClean="0"/>
              <a:t>9-1. المرأة في </a:t>
            </a:r>
            <a:r>
              <a:rPr lang="ar-SA" sz="3600" b="1" dirty="0" smtClean="0"/>
              <a:t>التنمية</a:t>
            </a:r>
            <a:r>
              <a:rPr lang="en-US" sz="3600" b="1" dirty="0" smtClean="0"/>
              <a:t> Women in Development </a:t>
            </a:r>
            <a:endParaRPr lang="en-US" dirty="0"/>
          </a:p>
        </p:txBody>
      </p:sp>
      <p:sp>
        <p:nvSpPr>
          <p:cNvPr id="3" name="Date Placeholder 2"/>
          <p:cNvSpPr>
            <a:spLocks noGrp="1"/>
          </p:cNvSpPr>
          <p:nvPr>
            <p:ph type="dt" sz="half" idx="10"/>
          </p:nvPr>
        </p:nvSpPr>
        <p:spPr/>
        <p:txBody>
          <a:bodyPr/>
          <a:lstStyle/>
          <a:p>
            <a:fld id="{0CA48474-AD2D-43C6-BEF5-ED29AE7B88DB}"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77</a:t>
            </a:fld>
            <a:endParaRPr lang="en-US" altLang="en-US"/>
          </a:p>
        </p:txBody>
      </p:sp>
      <p:sp>
        <p:nvSpPr>
          <p:cNvPr id="6" name="Content Placeholder 5"/>
          <p:cNvSpPr>
            <a:spLocks noGrp="1"/>
          </p:cNvSpPr>
          <p:nvPr>
            <p:ph sz="quarter" idx="1"/>
          </p:nvPr>
        </p:nvSpPr>
        <p:spPr/>
        <p:txBody>
          <a:bodyPr>
            <a:normAutofit fontScale="92500" lnSpcReduction="20000"/>
          </a:bodyPr>
          <a:lstStyle/>
          <a:p>
            <a:pPr algn="just" rtl="1">
              <a:buNone/>
            </a:pPr>
            <a:r>
              <a:rPr lang="ar-SA" dirty="0" smtClean="0">
                <a:solidFill>
                  <a:srgbClr val="FF0000"/>
                </a:solidFill>
              </a:rPr>
              <a:t>أهم خصائص هذا المدخل :</a:t>
            </a:r>
          </a:p>
          <a:p>
            <a:pPr algn="just" rtl="1"/>
            <a:r>
              <a:rPr lang="ar-SA" dirty="0" smtClean="0"/>
              <a:t>تطور هذا البعد في الستينيات</a:t>
            </a:r>
          </a:p>
          <a:p>
            <a:pPr algn="just" rtl="1"/>
            <a:r>
              <a:rPr lang="ar-SA" dirty="0" smtClean="0"/>
              <a:t>يركز على النساء كمجموعة منفصلة في المجتمع</a:t>
            </a:r>
          </a:p>
          <a:p>
            <a:pPr algn="just" rtl="1"/>
            <a:r>
              <a:rPr lang="ar-SA" dirty="0" smtClean="0"/>
              <a:t>يسعى إلى إدماج المرأة في العملية التنموية من خلال توفير مزيد من الموارد للنساء لزيادة دخلهن، وقدراتهم الإنتاجية، وقدراتهم لرعاية الأسرة.</a:t>
            </a:r>
          </a:p>
          <a:p>
            <a:pPr algn="just" rtl="1"/>
            <a:r>
              <a:rPr lang="ar-SA" dirty="0" smtClean="0"/>
              <a:t>يركز على أدوار المرأة الإنتاجية واحتياجات النوع الاجتماعي العملية وليست الإستراتيجية ( أي الانية وليست الطويلة المدى).</a:t>
            </a:r>
          </a:p>
          <a:p>
            <a:pPr algn="just" rtl="1"/>
            <a:r>
              <a:rPr lang="ar-SA" dirty="0" smtClean="0"/>
              <a:t>يتوجه للنساء بمشاريع خاصة .</a:t>
            </a:r>
          </a:p>
          <a:p>
            <a:pPr algn="just" rtl="1"/>
            <a:r>
              <a:rPr lang="ar-SA" dirty="0" smtClean="0"/>
              <a:t>إسهاماتها وعملها المنزلي لا يتم تقييمه وتقديره لأنه عمل غير مرئي وغير مدفوع الأجر في بعض الاوقات.</a:t>
            </a:r>
          </a:p>
          <a:p>
            <a:pPr algn="just" rtl="1"/>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smtClean="0">
                <a:solidFill>
                  <a:srgbClr val="FF0000"/>
                </a:solidFill>
              </a:rPr>
              <a:t>..خصائص هذا المدخل :</a:t>
            </a:r>
            <a:endParaRPr lang="en-US" dirty="0"/>
          </a:p>
        </p:txBody>
      </p:sp>
      <p:sp>
        <p:nvSpPr>
          <p:cNvPr id="3" name="Date Placeholder 2"/>
          <p:cNvSpPr>
            <a:spLocks noGrp="1"/>
          </p:cNvSpPr>
          <p:nvPr>
            <p:ph type="dt" sz="half" idx="10"/>
          </p:nvPr>
        </p:nvSpPr>
        <p:spPr/>
        <p:txBody>
          <a:bodyPr/>
          <a:lstStyle/>
          <a:p>
            <a:fld id="{E514CB34-C6E1-481E-93FC-1CB058F98BD4}"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78</a:t>
            </a:fld>
            <a:endParaRPr lang="en-US" altLang="en-US"/>
          </a:p>
        </p:txBody>
      </p:sp>
      <p:sp>
        <p:nvSpPr>
          <p:cNvPr id="6" name="Content Placeholder 5"/>
          <p:cNvSpPr>
            <a:spLocks noGrp="1"/>
          </p:cNvSpPr>
          <p:nvPr>
            <p:ph sz="quarter" idx="1"/>
          </p:nvPr>
        </p:nvSpPr>
        <p:spPr/>
        <p:txBody>
          <a:bodyPr>
            <a:normAutofit fontScale="92500"/>
          </a:bodyPr>
          <a:lstStyle/>
          <a:p>
            <a:pPr algn="r" rtl="1"/>
            <a:r>
              <a:rPr lang="ar-SA" dirty="0" smtClean="0"/>
              <a:t>يركز على اهتمامات المرأة التي ترتبط أساسًا بالإنجاب والأعمال المنزلية وبعض الأنشطة المولدة للدخل والتي تعتبر ملائمة للمرأة، مثل الحرف اليدوية وأعمال الحياك ة والتطريز وتربية الدواجن والزراعة.</a:t>
            </a:r>
          </a:p>
          <a:p>
            <a:pPr algn="r" rtl="1"/>
            <a:r>
              <a:rPr lang="ar-SA" dirty="0" smtClean="0"/>
              <a:t>لا يقتصر تهميش المرأة على المجال الاقتصادي فقط ولكنه يتعداه الى مجالات أخرى مثل الحقوق السياسية والقانونية والتعليم والتدريب .</a:t>
            </a:r>
          </a:p>
          <a:p>
            <a:pPr algn="r" rtl="1"/>
            <a:r>
              <a:rPr lang="ar-SA" dirty="0" smtClean="0"/>
              <a:t>يعزز هذا المدخل تبعية المرأة للرجل في المجتمع، وعلى التفاوت القا ئم في الحقوق وصنع القرار بين الجنسين.</a:t>
            </a:r>
          </a:p>
          <a:p>
            <a:pPr algn="r" rtl="1"/>
            <a:r>
              <a:rPr lang="ar-SA" dirty="0" smtClean="0"/>
              <a:t>المشكلة الرئيسية لهذا المدخل إن المرأة مستبعدة من العملية التنمو ية . وهي غائبة عن تفكير المخططين .</a:t>
            </a:r>
          </a:p>
          <a:p>
            <a:pPr algn="r" rtl="1"/>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FF0000"/>
                </a:solidFill>
              </a:rPr>
              <a:t>..خصائص هذا المدخل :</a:t>
            </a:r>
            <a:endParaRPr lang="en-US" dirty="0"/>
          </a:p>
        </p:txBody>
      </p:sp>
      <p:sp>
        <p:nvSpPr>
          <p:cNvPr id="3" name="Date Placeholder 2"/>
          <p:cNvSpPr>
            <a:spLocks noGrp="1"/>
          </p:cNvSpPr>
          <p:nvPr>
            <p:ph type="dt" sz="half" idx="10"/>
          </p:nvPr>
        </p:nvSpPr>
        <p:spPr/>
        <p:txBody>
          <a:bodyPr/>
          <a:lstStyle/>
          <a:p>
            <a:fld id="{5522F11E-9128-4C34-B9E6-514CA0AF5937}"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79</a:t>
            </a:fld>
            <a:endParaRPr lang="en-US" altLang="en-US"/>
          </a:p>
        </p:txBody>
      </p:sp>
      <p:sp>
        <p:nvSpPr>
          <p:cNvPr id="6" name="Content Placeholder 5"/>
          <p:cNvSpPr>
            <a:spLocks noGrp="1"/>
          </p:cNvSpPr>
          <p:nvPr>
            <p:ph sz="quarter" idx="1"/>
          </p:nvPr>
        </p:nvSpPr>
        <p:spPr/>
        <p:txBody>
          <a:bodyPr>
            <a:normAutofit/>
          </a:bodyPr>
          <a:lstStyle/>
          <a:p>
            <a:pPr algn="just" rtl="1"/>
            <a:r>
              <a:rPr lang="ar-SA" dirty="0" smtClean="0"/>
              <a:t>التخطيط التنموي في كثير من مناطق العالم يتجاهل المرأة تمامًا زاع مًا أن تنمية الرجل تعني بضرورة تنمية المرأة (أي أن المرأة هنا لا تؤخذ بالحسبان وتأتي تابعة للرجل ).</a:t>
            </a:r>
          </a:p>
          <a:p>
            <a:pPr algn="just" rtl="1"/>
            <a:r>
              <a:rPr lang="ar-SA" dirty="0" smtClean="0"/>
              <a:t>كثيرًا ما تلجًا الحكومات العربية والمنظمات الدولية إلى معالجة ال مرأة في التنمية وذلك بسبب الانكماش الاقتصادي وسياسات إعادة الهيكلة الاقتصادية .</a:t>
            </a:r>
          </a:p>
          <a:p>
            <a:pPr algn="just" rtl="1"/>
            <a:r>
              <a:rPr lang="ar-SA" dirty="0" smtClean="0"/>
              <a:t>تعتبر المرأة في التنمية زيادة على عملية التنمية وليس في صلبها</a:t>
            </a:r>
            <a:r>
              <a:rPr lang="en-US" dirty="0" smtClean="0"/>
              <a:t>(Add on factor to Development)</a:t>
            </a:r>
            <a:r>
              <a:rPr lang="ar-SA" dirty="0" smtClean="0"/>
              <a:t>.</a:t>
            </a:r>
          </a:p>
          <a:p>
            <a:pPr algn="just" rtl="1"/>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Social Equity </a:t>
            </a:r>
            <a:r>
              <a:rPr lang="ar-SA" b="1" dirty="0" smtClean="0"/>
              <a:t>ب- الإنصاف</a:t>
            </a:r>
            <a:endParaRPr lang="en-US" dirty="0"/>
          </a:p>
        </p:txBody>
      </p:sp>
      <p:sp>
        <p:nvSpPr>
          <p:cNvPr id="3" name="Content Placeholder 2"/>
          <p:cNvSpPr>
            <a:spLocks noGrp="1"/>
          </p:cNvSpPr>
          <p:nvPr>
            <p:ph idx="1"/>
          </p:nvPr>
        </p:nvSpPr>
        <p:spPr/>
        <p:txBody>
          <a:bodyPr/>
          <a:lstStyle/>
          <a:p>
            <a:pPr algn="just" rtl="1">
              <a:buNone/>
            </a:pPr>
            <a:r>
              <a:rPr lang="ar-SA" dirty="0" smtClean="0"/>
              <a:t>تساوى البشر في الحصول على نفس الفرص وذلك برفع الحواجز التي تحول دون وصول المرأة والرجل إليها بالتساوي في المجالات الإقتصادية والإجتماعية والسياسية والثقافية .</a:t>
            </a:r>
          </a:p>
          <a:p>
            <a:pPr algn="just" rtl="1"/>
            <a:endParaRPr lang="en-US" dirty="0"/>
          </a:p>
        </p:txBody>
      </p:sp>
      <p:sp>
        <p:nvSpPr>
          <p:cNvPr id="4" name="Date Placeholder 3"/>
          <p:cNvSpPr>
            <a:spLocks noGrp="1"/>
          </p:cNvSpPr>
          <p:nvPr>
            <p:ph type="dt" sz="half" idx="10"/>
          </p:nvPr>
        </p:nvSpPr>
        <p:spPr/>
        <p:txBody>
          <a:bodyPr/>
          <a:lstStyle/>
          <a:p>
            <a:fld id="{7710FBEC-4FDA-43B7-B767-622A4DE5EA26}" type="datetime1">
              <a:rPr lang="en-US" altLang="en-US" smtClean="0"/>
              <a:pPr/>
              <a:t>11/2/2009</a:t>
            </a:fld>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8</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9- ب. المرأة والتنمية</a:t>
            </a:r>
          </a:p>
        </p:txBody>
      </p:sp>
      <p:sp>
        <p:nvSpPr>
          <p:cNvPr id="3" name="Date Placeholder 2"/>
          <p:cNvSpPr>
            <a:spLocks noGrp="1"/>
          </p:cNvSpPr>
          <p:nvPr>
            <p:ph type="dt" sz="half" idx="10"/>
          </p:nvPr>
        </p:nvSpPr>
        <p:spPr/>
        <p:txBody>
          <a:bodyPr/>
          <a:lstStyle/>
          <a:p>
            <a:fld id="{585B2F72-C6CE-4236-A372-CBD5932FC85F}"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80</a:t>
            </a:fld>
            <a:endParaRPr lang="en-US" altLang="en-US"/>
          </a:p>
        </p:txBody>
      </p:sp>
      <p:sp>
        <p:nvSpPr>
          <p:cNvPr id="6" name="Content Placeholder 5"/>
          <p:cNvSpPr>
            <a:spLocks noGrp="1"/>
          </p:cNvSpPr>
          <p:nvPr>
            <p:ph sz="quarter" idx="1"/>
          </p:nvPr>
        </p:nvSpPr>
        <p:spPr/>
        <p:txBody>
          <a:bodyPr>
            <a:normAutofit/>
          </a:bodyPr>
          <a:lstStyle/>
          <a:p>
            <a:pPr algn="just" rtl="1"/>
            <a:r>
              <a:rPr lang="ar-SA" dirty="0" smtClean="0"/>
              <a:t>تطور هذا البعد في السبعينات كردة فعل على إهمال بعد "المرأة في التنمية" لبعض الجوانب المهمة.</a:t>
            </a:r>
          </a:p>
          <a:p>
            <a:pPr algn="just" rtl="1"/>
            <a:r>
              <a:rPr lang="ar-SA" dirty="0" smtClean="0"/>
              <a:t>يأخذ بعين الاعتبار تقسيم الأدوار والتقدير العادل للجهد المبذول لكل أفراد المجتمع.</a:t>
            </a:r>
          </a:p>
          <a:p>
            <a:pPr algn="just" rtl="1"/>
            <a:r>
              <a:rPr lang="ar-SA" dirty="0" smtClean="0"/>
              <a:t>يعتبر هذا المدخل أن المرأة هي مدمجة في عملية التنمية وأن المشكل المطروح </a:t>
            </a:r>
            <a:r>
              <a:rPr lang="ar-SA" b="1" dirty="0" smtClean="0"/>
              <a:t>هو أنها مدمجة بصفة غير متساوية مع الرجل .</a:t>
            </a:r>
          </a:p>
          <a:p>
            <a:pPr algn="just" rtl="1"/>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9- ب. المرأة والتنمية</a:t>
            </a:r>
          </a:p>
        </p:txBody>
      </p:sp>
      <p:sp>
        <p:nvSpPr>
          <p:cNvPr id="3" name="Date Placeholder 2"/>
          <p:cNvSpPr>
            <a:spLocks noGrp="1"/>
          </p:cNvSpPr>
          <p:nvPr>
            <p:ph type="dt" sz="half" idx="10"/>
          </p:nvPr>
        </p:nvSpPr>
        <p:spPr/>
        <p:txBody>
          <a:bodyPr/>
          <a:lstStyle/>
          <a:p>
            <a:fld id="{863F41A5-1EB4-4A35-A381-0A14FDFFA75A}"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81</a:t>
            </a:fld>
            <a:endParaRPr lang="en-US" altLang="en-US"/>
          </a:p>
        </p:txBody>
      </p:sp>
      <p:sp>
        <p:nvSpPr>
          <p:cNvPr id="6" name="Content Placeholder 5"/>
          <p:cNvSpPr>
            <a:spLocks noGrp="1"/>
          </p:cNvSpPr>
          <p:nvPr>
            <p:ph sz="quarter" idx="1"/>
          </p:nvPr>
        </p:nvSpPr>
        <p:spPr/>
        <p:txBody>
          <a:bodyPr>
            <a:normAutofit/>
          </a:bodyPr>
          <a:lstStyle/>
          <a:p>
            <a:pPr algn="r" rtl="1"/>
            <a:r>
              <a:rPr lang="ar-SA" dirty="0" smtClean="0"/>
              <a:t>يرى أن مسألة المرأة والتنمية هي التأكيد على ضرورة إعطاء النساء الفرص والمهارات والموارد التي تمكنهم من أداء عملهم داخل الأسرة وفي الم جتمع</a:t>
            </a:r>
          </a:p>
          <a:p>
            <a:pPr algn="r" rtl="1"/>
            <a:r>
              <a:rPr lang="ar-SA" b="1" dirty="0" smtClean="0"/>
              <a:t>يركز على تقدير مجهود المرأة خارج البيت وداخله (أي الدور الإنجابي والإنتاجي </a:t>
            </a:r>
            <a:r>
              <a:rPr lang="ar-SA" dirty="0" smtClean="0"/>
              <a:t>والمجتمعي).</a:t>
            </a:r>
          </a:p>
          <a:p>
            <a:pPr algn="r" rtl="1"/>
            <a:r>
              <a:rPr lang="ar-SA" dirty="0" smtClean="0"/>
              <a:t>تعتمد سياسة المرأة </a:t>
            </a:r>
            <a:r>
              <a:rPr lang="ar-SA" b="1" dirty="0" smtClean="0"/>
              <a:t>والتنمية على رسم برامج تخطيط أكثر عدالة ومنطقية.</a:t>
            </a:r>
          </a:p>
          <a:p>
            <a:pPr algn="r" rtl="1"/>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9-ج . النوع الاجتماعي والتنمية</a:t>
            </a:r>
            <a:br>
              <a:rPr lang="ar-SA" b="1" dirty="0" smtClean="0"/>
            </a:br>
            <a:endParaRPr lang="en-US" dirty="0"/>
          </a:p>
        </p:txBody>
      </p:sp>
      <p:sp>
        <p:nvSpPr>
          <p:cNvPr id="3" name="Date Placeholder 2"/>
          <p:cNvSpPr>
            <a:spLocks noGrp="1"/>
          </p:cNvSpPr>
          <p:nvPr>
            <p:ph type="dt" sz="half" idx="10"/>
          </p:nvPr>
        </p:nvSpPr>
        <p:spPr/>
        <p:txBody>
          <a:bodyPr/>
          <a:lstStyle/>
          <a:p>
            <a:fld id="{E5D3A786-39CE-4E35-90D2-9232A5C8CCD3}"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82</a:t>
            </a:fld>
            <a:endParaRPr lang="en-US" altLang="en-US"/>
          </a:p>
        </p:txBody>
      </p:sp>
      <p:sp>
        <p:nvSpPr>
          <p:cNvPr id="6" name="Content Placeholder 5"/>
          <p:cNvSpPr>
            <a:spLocks noGrp="1"/>
          </p:cNvSpPr>
          <p:nvPr>
            <p:ph sz="quarter" idx="1"/>
          </p:nvPr>
        </p:nvSpPr>
        <p:spPr/>
        <p:txBody>
          <a:bodyPr>
            <a:normAutofit/>
          </a:bodyPr>
          <a:lstStyle/>
          <a:p>
            <a:pPr algn="just" rtl="1"/>
            <a:r>
              <a:rPr lang="ar-SA" sz="3600" dirty="0" smtClean="0"/>
              <a:t>ظهر هذا المدخل في الثمانينيات وساهمت في تطويره الدوائر التنموية في العالم الثالث وفي الغرب .</a:t>
            </a:r>
          </a:p>
          <a:p>
            <a:pPr algn="just" rtl="1"/>
            <a:r>
              <a:rPr lang="ar-SA" sz="3600" dirty="0" smtClean="0"/>
              <a:t>يذهب هذا المدخل إلى أهمية تحليل العلاقات والأدوار الاجتماعية للجنسين لتحقيق كفاءة وفاعلية التنمية من ناحية وضمان عدالة حصول جميع فئات المجتم على موارد ومزايا التنمية من ناحية أخرى.</a:t>
            </a:r>
          </a:p>
          <a:p>
            <a:pPr algn="just" rtl="1"/>
            <a:endParaRPr lang="en-US" sz="3600"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9-ج . النوع الاجتماعي والتنمية</a:t>
            </a:r>
            <a:br>
              <a:rPr lang="ar-SA" b="1" dirty="0" smtClean="0"/>
            </a:br>
            <a:endParaRPr lang="en-US" dirty="0"/>
          </a:p>
        </p:txBody>
      </p:sp>
      <p:sp>
        <p:nvSpPr>
          <p:cNvPr id="3" name="Date Placeholder 2"/>
          <p:cNvSpPr>
            <a:spLocks noGrp="1"/>
          </p:cNvSpPr>
          <p:nvPr>
            <p:ph type="dt" sz="half" idx="10"/>
          </p:nvPr>
        </p:nvSpPr>
        <p:spPr/>
        <p:txBody>
          <a:bodyPr/>
          <a:lstStyle/>
          <a:p>
            <a:fld id="{C638A389-B153-42A8-8322-1A4B2D6DC645}"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83</a:t>
            </a:fld>
            <a:endParaRPr lang="en-US" altLang="en-US"/>
          </a:p>
        </p:txBody>
      </p:sp>
      <p:sp>
        <p:nvSpPr>
          <p:cNvPr id="6" name="Content Placeholder 5"/>
          <p:cNvSpPr>
            <a:spLocks noGrp="1"/>
          </p:cNvSpPr>
          <p:nvPr>
            <p:ph sz="quarter" idx="1"/>
          </p:nvPr>
        </p:nvSpPr>
        <p:spPr/>
        <p:txBody>
          <a:bodyPr>
            <a:normAutofit/>
          </a:bodyPr>
          <a:lstStyle/>
          <a:p>
            <a:pPr algn="just" rtl="1"/>
            <a:r>
              <a:rPr lang="ar-SA" sz="3200" dirty="0" smtClean="0"/>
              <a:t>من هذا المنطلق فإن قضية المرأة تتحدد في أن فرصتها من الاستفادة من ثمار التنمية مختلفة عن الرجل بسبب السياق الاقتصادي/الثقافي/الاجتماعي الذي يحدد أدوار الرجل والمرأة ومن ثم فرصهم في الحياة .</a:t>
            </a:r>
          </a:p>
          <a:p>
            <a:pPr algn="just" rtl="1"/>
            <a:r>
              <a:rPr lang="ar-SA" sz="3200" dirty="0" smtClean="0"/>
              <a:t>يؤكد مدخل النوع الاجتماعي والتنمية على أهمية تطوير المرأة وإشراكها في المجرى والرافد الرئيسي للتنمية، وذلك عن طريق إشراكها في جميع الأنشطة والبرامج والمشروعات التنموية .</a:t>
            </a:r>
          </a:p>
          <a:p>
            <a:pPr algn="just" rtl="1"/>
            <a:endParaRPr lang="en-US" sz="3200"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3600" b="1" dirty="0" smtClean="0"/>
              <a:t>9- ج . القضايا الرئيسية للنوع الاجتماعي والتنمية</a:t>
            </a:r>
            <a:br>
              <a:rPr lang="ar-SA" sz="3600" b="1" dirty="0" smtClean="0"/>
            </a:br>
            <a:endParaRPr lang="en-US" sz="3600" dirty="0"/>
          </a:p>
        </p:txBody>
      </p:sp>
      <p:sp>
        <p:nvSpPr>
          <p:cNvPr id="3" name="Date Placeholder 2"/>
          <p:cNvSpPr>
            <a:spLocks noGrp="1"/>
          </p:cNvSpPr>
          <p:nvPr>
            <p:ph type="dt" sz="half" idx="10"/>
          </p:nvPr>
        </p:nvSpPr>
        <p:spPr/>
        <p:txBody>
          <a:bodyPr/>
          <a:lstStyle/>
          <a:p>
            <a:fld id="{978D8850-E0A6-4EF0-99B3-83CE3AEBD1DE}"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84</a:t>
            </a:fld>
            <a:endParaRPr lang="en-US" altLang="en-US"/>
          </a:p>
        </p:txBody>
      </p:sp>
      <p:sp>
        <p:nvSpPr>
          <p:cNvPr id="6" name="Content Placeholder 5"/>
          <p:cNvSpPr>
            <a:spLocks noGrp="1"/>
          </p:cNvSpPr>
          <p:nvPr>
            <p:ph sz="quarter" idx="1"/>
          </p:nvPr>
        </p:nvSpPr>
        <p:spPr/>
        <p:txBody>
          <a:bodyPr>
            <a:normAutofit lnSpcReduction="10000"/>
          </a:bodyPr>
          <a:lstStyle/>
          <a:p>
            <a:pPr algn="just" rtl="1"/>
            <a:r>
              <a:rPr lang="ar-SA" dirty="0" smtClean="0"/>
              <a:t>إن المجتمع هو الذي يقوم بصياغة وتشكيل الأدوار والعلاقات الاجتماعية للجنسين بالتالي تختلف هذه الادوار من مجتمع لآخر ومن حقبة تاريخية إلى أخرى، وتواكب التطور المجتمعي . إن هذه الأدوار تحدث التغيير في المجتمع وتؤثر في مسار التنمية.</a:t>
            </a:r>
          </a:p>
          <a:p>
            <a:pPr algn="just" rtl="1"/>
            <a:r>
              <a:rPr lang="ar-SA" dirty="0" smtClean="0"/>
              <a:t>يؤمن إن التنمية الفعالة والمتواصلة هي التنمية التي تضمن مشاركة الجميع: يعني ذلكإتاحة الفرص المتكافئة للمرأة والرجل وإسهامها ومشاركتها بشكل متسا وي في كل مراحل العملية التنموية (أي وضع السياسات، التخطيط، التنفيذ ).</a:t>
            </a:r>
          </a:p>
          <a:p>
            <a:pPr algn="just" rtl="1"/>
            <a:r>
              <a:rPr lang="ar-SA" dirty="0" smtClean="0"/>
              <a:t>كما يعني مشاركتها في الدور الإنجابي والدور الإنتاجي والسياسي والمجتمعي.</a:t>
            </a:r>
          </a:p>
          <a:p>
            <a:pPr algn="just" rtl="1"/>
            <a:endParaRPr lang="ar-SA" dirty="0" smtClean="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3600" b="1" dirty="0" smtClean="0"/>
              <a:t>9- ج . القضايا الرئيسية للنوع الاجتماعي والتنمية</a:t>
            </a:r>
            <a:endParaRPr lang="en-US" sz="3600" dirty="0"/>
          </a:p>
        </p:txBody>
      </p:sp>
      <p:sp>
        <p:nvSpPr>
          <p:cNvPr id="3" name="Date Placeholder 2"/>
          <p:cNvSpPr>
            <a:spLocks noGrp="1"/>
          </p:cNvSpPr>
          <p:nvPr>
            <p:ph type="dt" sz="half" idx="10"/>
          </p:nvPr>
        </p:nvSpPr>
        <p:spPr/>
        <p:txBody>
          <a:bodyPr/>
          <a:lstStyle/>
          <a:p>
            <a:fld id="{95CAB97E-1560-44E5-8A37-0DCEDA5D4660}"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85</a:t>
            </a:fld>
            <a:endParaRPr lang="en-US" altLang="en-US"/>
          </a:p>
        </p:txBody>
      </p:sp>
      <p:sp>
        <p:nvSpPr>
          <p:cNvPr id="6" name="Content Placeholder 5"/>
          <p:cNvSpPr>
            <a:spLocks noGrp="1"/>
          </p:cNvSpPr>
          <p:nvPr>
            <p:ph sz="quarter" idx="1"/>
          </p:nvPr>
        </p:nvSpPr>
        <p:spPr/>
        <p:txBody>
          <a:bodyPr>
            <a:normAutofit fontScale="92500" lnSpcReduction="10000"/>
          </a:bodyPr>
          <a:lstStyle/>
          <a:p>
            <a:pPr algn="just" rtl="1"/>
            <a:r>
              <a:rPr lang="ar-SA" dirty="0" smtClean="0"/>
              <a:t>يؤكد على ان تحليل المسؤوليات والاحتياجات والأدوار والعلاقات الاجتماعية للجنسين تعتبر منهجا أساسيا لمعرفة الفجوة بين فرص المرأة والرجل في القطاعات التنموية المختلفة كالتعليم ، الصحة، التأهيل، التدريب، العمل ... إلخ.</a:t>
            </a:r>
          </a:p>
          <a:p>
            <a:pPr algn="just" rtl="1"/>
            <a:r>
              <a:rPr lang="ar-SA" dirty="0" smtClean="0"/>
              <a:t>يوضح إن تحليل أسباب الفجوة بين وضع المرأة والرجل في المجتمع المتأثرة بالعادات والتقاليد تساعد على وضع إستراتيجية لتقليص الفجوة والعمل على إزالتها.</a:t>
            </a:r>
          </a:p>
          <a:p>
            <a:pPr algn="just" rtl="1"/>
            <a:r>
              <a:rPr lang="ar-SA" dirty="0" smtClean="0"/>
              <a:t>إن الجهود التنموية يجب أن تتوجه نحو تلبية الحاجات العملية للمرأة والرجل. وكذلك نحو تغيير الأدوار والعلاقات التقليدية للجنسين، مع التركيز على مد اخلات تنموية تعمل على تمكين المرأة وتحسين وضعها المجتمعي .</a:t>
            </a:r>
          </a:p>
          <a:p>
            <a:pPr algn="just" rtl="1"/>
            <a:endParaRPr lang="ar-SA" dirty="0" smtClean="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628632"/>
          </a:xfrm>
        </p:spPr>
        <p:txBody>
          <a:bodyPr>
            <a:noAutofit/>
          </a:bodyPr>
          <a:lstStyle/>
          <a:p>
            <a:r>
              <a:rPr lang="ar-SA" sz="2800" b="1" dirty="0" smtClean="0"/>
              <a:t/>
            </a:r>
            <a:br>
              <a:rPr lang="ar-SA" sz="2800" b="1" dirty="0" smtClean="0"/>
            </a:br>
            <a:r>
              <a:rPr lang="ar-SA" sz="2800" b="1" dirty="0" smtClean="0"/>
              <a:t>مقارنة برنامج ”المرأة والتنمية “ و ”النوع الاجتماعي والتنمية “</a:t>
            </a:r>
            <a:br>
              <a:rPr lang="ar-SA" sz="2800" b="1" dirty="0" smtClean="0"/>
            </a:br>
            <a:endParaRPr lang="en-US" sz="2800" b="1" dirty="0"/>
          </a:p>
        </p:txBody>
      </p:sp>
      <p:sp>
        <p:nvSpPr>
          <p:cNvPr id="3" name="Date Placeholder 2"/>
          <p:cNvSpPr>
            <a:spLocks noGrp="1"/>
          </p:cNvSpPr>
          <p:nvPr>
            <p:ph type="dt" sz="half" idx="10"/>
          </p:nvPr>
        </p:nvSpPr>
        <p:spPr/>
        <p:txBody>
          <a:bodyPr/>
          <a:lstStyle/>
          <a:p>
            <a:fld id="{4D2EF9B0-065D-430C-BFF5-6380DE78E2A9}"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86</a:t>
            </a:fld>
            <a:endParaRPr lang="en-US" altLang="en-US"/>
          </a:p>
        </p:txBody>
      </p:sp>
      <p:graphicFrame>
        <p:nvGraphicFramePr>
          <p:cNvPr id="7" name="Content Placeholder 6"/>
          <p:cNvGraphicFramePr>
            <a:graphicFrameLocks noGrp="1"/>
          </p:cNvGraphicFramePr>
          <p:nvPr>
            <p:ph sz="quarter" idx="1"/>
          </p:nvPr>
        </p:nvGraphicFramePr>
        <p:xfrm>
          <a:off x="142842" y="1297324"/>
          <a:ext cx="8858313" cy="4610144"/>
        </p:xfrm>
        <a:graphic>
          <a:graphicData uri="http://schemas.openxmlformats.org/drawingml/2006/table">
            <a:tbl>
              <a:tblPr firstRow="1" bandRow="1">
                <a:tableStyleId>{5C22544A-7EE6-4342-B048-85BDC9FD1C3A}</a:tableStyleId>
              </a:tblPr>
              <a:tblGrid>
                <a:gridCol w="4500596"/>
                <a:gridCol w="2357454"/>
                <a:gridCol w="2000263"/>
              </a:tblGrid>
              <a:tr h="559069">
                <a:tc>
                  <a:txBody>
                    <a:bodyPr/>
                    <a:lstStyle/>
                    <a:p>
                      <a:pPr algn="just" rtl="1"/>
                      <a:r>
                        <a:rPr lang="ar-SA" sz="2400" b="1" baseline="0" dirty="0" smtClean="0">
                          <a:cs typeface="Arabic Transparent"/>
                        </a:rPr>
                        <a:t>النوع الاجتماعي والتنمية</a:t>
                      </a:r>
                    </a:p>
                  </a:txBody>
                  <a:tcPr/>
                </a:tc>
                <a:tc>
                  <a:txBody>
                    <a:bodyPr/>
                    <a:lstStyle/>
                    <a:p>
                      <a:pPr algn="just" rtl="1"/>
                      <a:r>
                        <a:rPr lang="ar-SA" sz="2400" b="1" baseline="0" dirty="0" smtClean="0">
                          <a:cs typeface="Arabic Transparent"/>
                        </a:rPr>
                        <a:t>المرأة والتنمية</a:t>
                      </a:r>
                    </a:p>
                  </a:txBody>
                  <a:tcPr/>
                </a:tc>
                <a:tc>
                  <a:txBody>
                    <a:bodyPr/>
                    <a:lstStyle/>
                    <a:p>
                      <a:pPr algn="just" rtl="1"/>
                      <a:r>
                        <a:rPr lang="ar-SA" sz="2400" b="1" baseline="0" dirty="0" smtClean="0">
                          <a:cs typeface="Arabic Transparent"/>
                        </a:rPr>
                        <a:t>موضوع المقارنة</a:t>
                      </a:r>
                    </a:p>
                  </a:txBody>
                  <a:tcPr/>
                </a:tc>
              </a:tr>
              <a:tr h="559069">
                <a:tc>
                  <a:txBody>
                    <a:bodyPr/>
                    <a:lstStyle/>
                    <a:p>
                      <a:pPr algn="just" rtl="1"/>
                      <a:r>
                        <a:rPr lang="ar-SA" sz="2400" baseline="0" dirty="0" smtClean="0">
                          <a:cs typeface="Arabic Transparent"/>
                        </a:rPr>
                        <a:t>تنمية المرأة والرجل معا</a:t>
                      </a:r>
                    </a:p>
                  </a:txBody>
                  <a:tcPr/>
                </a:tc>
                <a:tc>
                  <a:txBody>
                    <a:bodyPr/>
                    <a:lstStyle/>
                    <a:p>
                      <a:pPr algn="just" rtl="1"/>
                      <a:r>
                        <a:rPr lang="ar-SA" sz="2400" baseline="0" dirty="0" smtClean="0">
                          <a:cs typeface="Arabic Transparent"/>
                        </a:rPr>
                        <a:t>يرى ان المشكلة في المرأة</a:t>
                      </a:r>
                    </a:p>
                  </a:txBody>
                  <a:tcPr/>
                </a:tc>
                <a:tc>
                  <a:txBody>
                    <a:bodyPr/>
                    <a:lstStyle/>
                    <a:p>
                      <a:pPr algn="just" rtl="1"/>
                      <a:r>
                        <a:rPr lang="ar-SA" sz="2400" baseline="0" dirty="0" smtClean="0">
                          <a:cs typeface="Arabic Transparent"/>
                        </a:rPr>
                        <a:t>المدخل</a:t>
                      </a:r>
                    </a:p>
                  </a:txBody>
                  <a:tcPr/>
                </a:tc>
              </a:tr>
              <a:tr h="559069">
                <a:tc>
                  <a:txBody>
                    <a:bodyPr/>
                    <a:lstStyle/>
                    <a:p>
                      <a:pPr algn="just" rtl="1"/>
                      <a:r>
                        <a:rPr lang="ar-SA" sz="2400" baseline="0" dirty="0" smtClean="0">
                          <a:cs typeface="Arabic Transparent"/>
                        </a:rPr>
                        <a:t>العلاقة بين المرأة والرجل معا</a:t>
                      </a:r>
                    </a:p>
                  </a:txBody>
                  <a:tcPr/>
                </a:tc>
                <a:tc>
                  <a:txBody>
                    <a:bodyPr/>
                    <a:lstStyle/>
                    <a:p>
                      <a:pPr algn="just" rtl="1"/>
                      <a:r>
                        <a:rPr lang="ar-SA" sz="2400" baseline="0" dirty="0" smtClean="0">
                          <a:cs typeface="Arabic Transparent"/>
                        </a:rPr>
                        <a:t>على المرأة</a:t>
                      </a:r>
                    </a:p>
                  </a:txBody>
                  <a:tcPr/>
                </a:tc>
                <a:tc>
                  <a:txBody>
                    <a:bodyPr/>
                    <a:lstStyle/>
                    <a:p>
                      <a:pPr algn="just" rtl="1"/>
                      <a:r>
                        <a:rPr lang="ar-SA" sz="2400" baseline="0" dirty="0" smtClean="0">
                          <a:cs typeface="Arabic Transparent"/>
                        </a:rPr>
                        <a:t>التركيز</a:t>
                      </a:r>
                    </a:p>
                  </a:txBody>
                  <a:tcPr/>
                </a:tc>
              </a:tr>
              <a:tr h="1419176">
                <a:tc>
                  <a:txBody>
                    <a:bodyPr/>
                    <a:lstStyle/>
                    <a:p>
                      <a:pPr algn="just" rtl="1"/>
                      <a:r>
                        <a:rPr lang="ar-SA" sz="2400" baseline="0" dirty="0" smtClean="0">
                          <a:cs typeface="Arabic Transparent"/>
                        </a:rPr>
                        <a:t>عدم توازن علاقات القوة، والتي تؤدي الى عدم المساواة في الانتفاع بمشروعات التنمية، وعدم المشاركة الكاملة فيها</a:t>
                      </a:r>
                    </a:p>
                  </a:txBody>
                  <a:tcPr/>
                </a:tc>
                <a:tc>
                  <a:txBody>
                    <a:bodyPr/>
                    <a:lstStyle/>
                    <a:p>
                      <a:pPr algn="just" rtl="1"/>
                      <a:r>
                        <a:rPr lang="ar-SA" sz="2400" baseline="0" dirty="0" smtClean="0">
                          <a:cs typeface="Arabic Transparent"/>
                        </a:rPr>
                        <a:t>ابعاد المرأة، والتي تعتبر نصف القوة الانتاجية</a:t>
                      </a:r>
                    </a:p>
                  </a:txBody>
                  <a:tcPr/>
                </a:tc>
                <a:tc>
                  <a:txBody>
                    <a:bodyPr/>
                    <a:lstStyle/>
                    <a:p>
                      <a:pPr algn="just" rtl="1"/>
                      <a:r>
                        <a:rPr lang="ar-SA" sz="2400" baseline="0" dirty="0" smtClean="0">
                          <a:cs typeface="Arabic Transparent"/>
                        </a:rPr>
                        <a:t>المشكلة</a:t>
                      </a:r>
                    </a:p>
                  </a:txBody>
                  <a:tcPr/>
                </a:tc>
              </a:tr>
              <a:tr h="1249870">
                <a:tc>
                  <a:txBody>
                    <a:bodyPr/>
                    <a:lstStyle/>
                    <a:p>
                      <a:pPr algn="just" rtl="1"/>
                      <a:r>
                        <a:rPr lang="ar-SA" sz="2400" baseline="0" dirty="0" smtClean="0">
                          <a:cs typeface="Arabic Transparent"/>
                        </a:rPr>
                        <a:t>تنمية عادلة ومستمرة للرجل والمرأة كشريكين في صنع القرار</a:t>
                      </a:r>
                    </a:p>
                  </a:txBody>
                  <a:tcPr/>
                </a:tc>
                <a:tc>
                  <a:txBody>
                    <a:bodyPr/>
                    <a:lstStyle/>
                    <a:p>
                      <a:pPr algn="just" rtl="1"/>
                      <a:r>
                        <a:rPr lang="ar-SA" sz="2400" baseline="0" dirty="0" smtClean="0">
                          <a:cs typeface="Arabic Transparent"/>
                        </a:rPr>
                        <a:t>تنمية اكثر فعالية وكفاءة عالية</a:t>
                      </a:r>
                    </a:p>
                  </a:txBody>
                  <a:tcPr/>
                </a:tc>
                <a:tc>
                  <a:txBody>
                    <a:bodyPr/>
                    <a:lstStyle/>
                    <a:p>
                      <a:pPr algn="just" rtl="1"/>
                      <a:r>
                        <a:rPr lang="ar-SA" sz="2400" baseline="0" dirty="0" smtClean="0">
                          <a:cs typeface="Arabic Transparent"/>
                        </a:rPr>
                        <a:t>الهدف</a:t>
                      </a:r>
                    </a:p>
                  </a:txBody>
                  <a:tcPr/>
                </a:tc>
              </a:tr>
            </a:tbl>
          </a:graphicData>
        </a:graphic>
      </p:graphicFrame>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628632"/>
          </a:xfrm>
        </p:spPr>
        <p:txBody>
          <a:bodyPr>
            <a:noAutofit/>
          </a:bodyPr>
          <a:lstStyle/>
          <a:p>
            <a:r>
              <a:rPr lang="ar-SA" sz="2800" b="1" dirty="0" smtClean="0"/>
              <a:t/>
            </a:r>
            <a:br>
              <a:rPr lang="ar-SA" sz="2800" b="1" dirty="0" smtClean="0"/>
            </a:br>
            <a:r>
              <a:rPr lang="ar-SA" sz="2800" b="1" dirty="0" smtClean="0"/>
              <a:t>مقارنة برنامج ”المرأة والتنمية “ و ”النوع الاجتماعي والتنمية “</a:t>
            </a:r>
            <a:br>
              <a:rPr lang="ar-SA" sz="2800" b="1" dirty="0" smtClean="0"/>
            </a:br>
            <a:endParaRPr lang="en-US" sz="2800" b="1" dirty="0"/>
          </a:p>
        </p:txBody>
      </p:sp>
      <p:sp>
        <p:nvSpPr>
          <p:cNvPr id="3" name="Date Placeholder 2"/>
          <p:cNvSpPr>
            <a:spLocks noGrp="1"/>
          </p:cNvSpPr>
          <p:nvPr>
            <p:ph type="dt" sz="half" idx="10"/>
          </p:nvPr>
        </p:nvSpPr>
        <p:spPr/>
        <p:txBody>
          <a:bodyPr/>
          <a:lstStyle/>
          <a:p>
            <a:fld id="{31B8C421-ACF1-41A3-8B36-44CEAC6DE155}"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87</a:t>
            </a:fld>
            <a:endParaRPr lang="en-US" altLang="en-US"/>
          </a:p>
        </p:txBody>
      </p:sp>
      <p:graphicFrame>
        <p:nvGraphicFramePr>
          <p:cNvPr id="7" name="Content Placeholder 6"/>
          <p:cNvGraphicFramePr>
            <a:graphicFrameLocks noGrp="1"/>
          </p:cNvGraphicFramePr>
          <p:nvPr>
            <p:ph sz="quarter" idx="1"/>
          </p:nvPr>
        </p:nvGraphicFramePr>
        <p:xfrm>
          <a:off x="142844" y="1643050"/>
          <a:ext cx="8858313" cy="3999088"/>
        </p:xfrm>
        <a:graphic>
          <a:graphicData uri="http://schemas.openxmlformats.org/drawingml/2006/table">
            <a:tbl>
              <a:tblPr firstRow="1" bandRow="1">
                <a:tableStyleId>{5C22544A-7EE6-4342-B048-85BDC9FD1C3A}</a:tableStyleId>
              </a:tblPr>
              <a:tblGrid>
                <a:gridCol w="4500562"/>
                <a:gridCol w="2714644"/>
                <a:gridCol w="1643107"/>
              </a:tblGrid>
              <a:tr h="642941">
                <a:tc>
                  <a:txBody>
                    <a:bodyPr/>
                    <a:lstStyle/>
                    <a:p>
                      <a:pPr algn="ctr"/>
                      <a:r>
                        <a:rPr lang="ar-SA" sz="2000" b="1" baseline="0" dirty="0" smtClean="0">
                          <a:cs typeface="Arabic Transparent"/>
                        </a:rPr>
                        <a:t>النوع الاجتماعي والتنمية</a:t>
                      </a:r>
                    </a:p>
                  </a:txBody>
                  <a:tcPr/>
                </a:tc>
                <a:tc>
                  <a:txBody>
                    <a:bodyPr/>
                    <a:lstStyle/>
                    <a:p>
                      <a:pPr algn="ctr"/>
                      <a:r>
                        <a:rPr lang="ar-SA" sz="2000" b="1" baseline="0" dirty="0" smtClean="0">
                          <a:cs typeface="Arabic Transparent"/>
                        </a:rPr>
                        <a:t>المرأة والتنمية</a:t>
                      </a:r>
                    </a:p>
                  </a:txBody>
                  <a:tcPr/>
                </a:tc>
                <a:tc>
                  <a:txBody>
                    <a:bodyPr/>
                    <a:lstStyle/>
                    <a:p>
                      <a:pPr algn="ctr"/>
                      <a:r>
                        <a:rPr lang="ar-SA" sz="2000" b="1" baseline="0" dirty="0" smtClean="0">
                          <a:cs typeface="Arabic Transparent"/>
                        </a:rPr>
                        <a:t>موضوع المقارنة</a:t>
                      </a:r>
                    </a:p>
                  </a:txBody>
                  <a:tcPr/>
                </a:tc>
              </a:tr>
              <a:tr h="928694">
                <a:tc>
                  <a:txBody>
                    <a:bodyPr/>
                    <a:lstStyle/>
                    <a:p>
                      <a:pPr algn="just" rtl="1"/>
                      <a:r>
                        <a:rPr lang="ar-SA" sz="2400" baseline="0" dirty="0" smtClean="0">
                          <a:cs typeface="Arabic Transparent"/>
                        </a:rPr>
                        <a:t>تمكين الفقراء والنساء وإعادة التوازن</a:t>
                      </a:r>
                    </a:p>
                    <a:p>
                      <a:pPr algn="just" rtl="1"/>
                      <a:r>
                        <a:rPr lang="ar-SA" sz="2400" baseline="0" dirty="0" smtClean="0">
                          <a:cs typeface="Arabic Transparent"/>
                        </a:rPr>
                        <a:t>للعلاقات في المجتمع</a:t>
                      </a:r>
                      <a:endParaRPr lang="ar-SA" sz="1050" baseline="0" dirty="0" smtClean="0">
                        <a:cs typeface="Arabic Transparent"/>
                      </a:endParaRPr>
                    </a:p>
                  </a:txBody>
                  <a:tcPr/>
                </a:tc>
                <a:tc>
                  <a:txBody>
                    <a:bodyPr/>
                    <a:lstStyle/>
                    <a:p>
                      <a:pPr algn="just" rtl="1"/>
                      <a:r>
                        <a:rPr lang="ar-SA" sz="2400" baseline="0" dirty="0" smtClean="0">
                          <a:cs typeface="Arabic Transparent"/>
                        </a:rPr>
                        <a:t>مشاركة المرأة في عملية</a:t>
                      </a:r>
                    </a:p>
                    <a:p>
                      <a:pPr algn="just" rtl="1"/>
                      <a:r>
                        <a:rPr lang="ar-SA" sz="2400" baseline="0" dirty="0" smtClean="0">
                          <a:cs typeface="Arabic Transparent"/>
                        </a:rPr>
                        <a:t>التنمية</a:t>
                      </a:r>
                    </a:p>
                  </a:txBody>
                  <a:tcPr/>
                </a:tc>
                <a:tc>
                  <a:txBody>
                    <a:bodyPr/>
                    <a:lstStyle/>
                    <a:p>
                      <a:pPr algn="just" rtl="1"/>
                      <a:r>
                        <a:rPr lang="ar-SA" sz="2400" baseline="0" dirty="0" smtClean="0">
                          <a:cs typeface="Arabic Transparent"/>
                        </a:rPr>
                        <a:t>الحل</a:t>
                      </a:r>
                      <a:endParaRPr lang="ar-SA" sz="1050" baseline="0" dirty="0" smtClean="0">
                        <a:cs typeface="Arabic Transparent"/>
                      </a:endParaRPr>
                    </a:p>
                  </a:txBody>
                  <a:tcPr/>
                </a:tc>
              </a:tr>
              <a:tr h="2427453">
                <a:tc>
                  <a:txBody>
                    <a:bodyPr/>
                    <a:lstStyle/>
                    <a:p>
                      <a:pPr algn="just" rtl="1"/>
                      <a:r>
                        <a:rPr lang="ar-SA" sz="2000" baseline="0" dirty="0" smtClean="0">
                          <a:cs typeface="Arabic Transparent"/>
                        </a:rPr>
                        <a:t>- تحديد وتلبية الاحتياجات العملية المرتبطة بالنوع الاجتماعي، والتي يحددها الرجل والمرأة معا من اجل حياة افضل</a:t>
                      </a:r>
                    </a:p>
                    <a:p>
                      <a:pPr algn="just" rtl="1"/>
                      <a:r>
                        <a:rPr lang="ar-SA" sz="2000" baseline="0" dirty="0" smtClean="0">
                          <a:latin typeface="ArialMT"/>
                        </a:rPr>
                        <a:t>- </a:t>
                      </a:r>
                      <a:r>
                        <a:rPr lang="ar-SA" sz="2000" baseline="0" dirty="0" smtClean="0">
                          <a:latin typeface="ArialMT"/>
                          <a:cs typeface="Arabic Transparent"/>
                        </a:rPr>
                        <a:t>تلبية احتياجات النوع الاجتماعي</a:t>
                      </a:r>
                    </a:p>
                    <a:p>
                      <a:pPr algn="just" rtl="1"/>
                      <a:r>
                        <a:rPr lang="ar-SA" sz="2000" baseline="0" dirty="0" smtClean="0">
                          <a:cs typeface="Arabic Transparent"/>
                        </a:rPr>
                        <a:t>الاستراتيجية للرجل والمرأة</a:t>
                      </a:r>
                    </a:p>
                    <a:p>
                      <a:pPr algn="just" rtl="1"/>
                      <a:r>
                        <a:rPr lang="ar-SA" sz="2000" baseline="0" dirty="0" smtClean="0">
                          <a:latin typeface="ArialMT"/>
                        </a:rPr>
                        <a:t>- </a:t>
                      </a:r>
                      <a:r>
                        <a:rPr lang="ar-SA" sz="2000" baseline="0" dirty="0" smtClean="0">
                          <a:latin typeface="ArialMT"/>
                          <a:cs typeface="Arabic Transparent"/>
                        </a:rPr>
                        <a:t>تلبية الاهتمامات الاستراتيجية للفقراء </a:t>
                      </a:r>
                      <a:r>
                        <a:rPr lang="ar-SA" sz="2000" baseline="0" dirty="0" smtClean="0">
                          <a:cs typeface="Arabic Transparent"/>
                        </a:rPr>
                        <a:t>كمجموعات رئيسية في التنمية</a:t>
                      </a:r>
                      <a:endParaRPr lang="ar-SA" sz="1050" baseline="0" dirty="0" smtClean="0">
                        <a:cs typeface="Arabic Transparent"/>
                      </a:endParaRPr>
                    </a:p>
                  </a:txBody>
                  <a:tcPr/>
                </a:tc>
                <a:tc>
                  <a:txBody>
                    <a:bodyPr/>
                    <a:lstStyle/>
                    <a:p>
                      <a:pPr algn="just" rtl="1"/>
                      <a:r>
                        <a:rPr lang="ar-SA" sz="2000" baseline="0" dirty="0" smtClean="0">
                          <a:latin typeface="ArialMT"/>
                          <a:cs typeface="Arabic Transparent"/>
                        </a:rPr>
                        <a:t>- مشروعات انتاجية للنساء</a:t>
                      </a:r>
                    </a:p>
                    <a:p>
                      <a:pPr algn="just" rtl="1"/>
                      <a:r>
                        <a:rPr lang="ar-SA" sz="2000" baseline="0" dirty="0" smtClean="0">
                          <a:latin typeface="ArialMT"/>
                        </a:rPr>
                        <a:t>- </a:t>
                      </a:r>
                      <a:r>
                        <a:rPr lang="ar-SA" sz="2000" baseline="0" dirty="0" smtClean="0">
                          <a:latin typeface="ArialMT"/>
                          <a:cs typeface="Arabic Transparent"/>
                        </a:rPr>
                        <a:t>تجمعات نسوية</a:t>
                      </a:r>
                    </a:p>
                    <a:p>
                      <a:pPr algn="just" rtl="1"/>
                      <a:r>
                        <a:rPr lang="ar-SA" sz="2000" baseline="0" dirty="0" smtClean="0">
                          <a:latin typeface="ArialMT"/>
                        </a:rPr>
                        <a:t>- </a:t>
                      </a:r>
                      <a:r>
                        <a:rPr lang="ar-SA" sz="2000" baseline="0" dirty="0" smtClean="0">
                          <a:latin typeface="ArialMT"/>
                          <a:cs typeface="Arabic Transparent"/>
                        </a:rPr>
                        <a:t>مشروعات متكاملة</a:t>
                      </a:r>
                    </a:p>
                    <a:p>
                      <a:pPr algn="just" rtl="1"/>
                      <a:r>
                        <a:rPr lang="ar-SA" sz="2000" baseline="0" dirty="0" smtClean="0">
                          <a:latin typeface="ArialMT"/>
                        </a:rPr>
                        <a:t>- </a:t>
                      </a:r>
                      <a:r>
                        <a:rPr lang="ar-SA" sz="2000" baseline="0" dirty="0" smtClean="0">
                          <a:latin typeface="ArialMT"/>
                          <a:cs typeface="Arabic Transparent"/>
                        </a:rPr>
                        <a:t>زيادة انتاجية المرأة</a:t>
                      </a:r>
                    </a:p>
                    <a:p>
                      <a:pPr algn="just" rtl="1"/>
                      <a:r>
                        <a:rPr lang="ar-SA" sz="2000" baseline="0" dirty="0" smtClean="0">
                          <a:latin typeface="ArialMT"/>
                        </a:rPr>
                        <a:t>- </a:t>
                      </a:r>
                      <a:r>
                        <a:rPr lang="ar-SA" sz="2000" baseline="0" dirty="0" smtClean="0">
                          <a:latin typeface="ArialMT"/>
                          <a:cs typeface="Arabic Transparent"/>
                        </a:rPr>
                        <a:t>زيادة دخل المرأة</a:t>
                      </a:r>
                    </a:p>
                    <a:p>
                      <a:pPr algn="just" rtl="1"/>
                      <a:r>
                        <a:rPr lang="ar-SA" sz="2000" baseline="0" dirty="0" smtClean="0">
                          <a:latin typeface="ArialMT"/>
                        </a:rPr>
                        <a:t>- </a:t>
                      </a:r>
                      <a:r>
                        <a:rPr lang="ar-SA" sz="2000" baseline="0" dirty="0" smtClean="0">
                          <a:latin typeface="ArialMT"/>
                          <a:cs typeface="Arabic Transparent"/>
                        </a:rPr>
                        <a:t>زيادة قدرة المرأة على رعاية</a:t>
                      </a:r>
                    </a:p>
                    <a:p>
                      <a:pPr algn="just" rtl="1"/>
                      <a:r>
                        <a:rPr lang="ar-SA" sz="2000" baseline="0" dirty="0" smtClean="0">
                          <a:cs typeface="Arabic Transparent"/>
                        </a:rPr>
                        <a:t>المنزل والأسرة</a:t>
                      </a:r>
                    </a:p>
                  </a:txBody>
                  <a:tcPr/>
                </a:tc>
                <a:tc>
                  <a:txBody>
                    <a:bodyPr/>
                    <a:lstStyle/>
                    <a:p>
                      <a:pPr algn="just" rtl="1"/>
                      <a:r>
                        <a:rPr lang="ar-SA" sz="2400" baseline="0" dirty="0" smtClean="0">
                          <a:cs typeface="Arabic Transparent"/>
                        </a:rPr>
                        <a:t>الاستراتيجية</a:t>
                      </a:r>
                      <a:endParaRPr lang="ar-SA" sz="1050" baseline="0" dirty="0" smtClean="0">
                        <a:cs typeface="Arabic Transparent"/>
                      </a:endParaRPr>
                    </a:p>
                  </a:txBody>
                  <a:tcPr/>
                </a:tc>
              </a:tr>
            </a:tbl>
          </a:graphicData>
        </a:graphic>
      </p:graphicFrame>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600" b="1" dirty="0" smtClean="0"/>
              <a:t>10- المداخل المستخدمة لإدماج المرأة في التنمية</a:t>
            </a:r>
            <a:endParaRPr lang="en-US" sz="3600" dirty="0"/>
          </a:p>
        </p:txBody>
      </p:sp>
      <p:sp>
        <p:nvSpPr>
          <p:cNvPr id="3" name="Date Placeholder 2"/>
          <p:cNvSpPr>
            <a:spLocks noGrp="1"/>
          </p:cNvSpPr>
          <p:nvPr>
            <p:ph type="dt" sz="half" idx="10"/>
          </p:nvPr>
        </p:nvSpPr>
        <p:spPr/>
        <p:txBody>
          <a:bodyPr/>
          <a:lstStyle/>
          <a:p>
            <a:fld id="{A9808EFE-A99B-4831-B350-7F9F013FFEA8}"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88</a:t>
            </a:fld>
            <a:endParaRPr lang="en-US" altLang="en-US"/>
          </a:p>
        </p:txBody>
      </p:sp>
      <p:sp>
        <p:nvSpPr>
          <p:cNvPr id="6" name="Content Placeholder 5"/>
          <p:cNvSpPr>
            <a:spLocks noGrp="1"/>
          </p:cNvSpPr>
          <p:nvPr>
            <p:ph sz="quarter" idx="1"/>
          </p:nvPr>
        </p:nvSpPr>
        <p:spPr/>
        <p:txBody>
          <a:bodyPr>
            <a:normAutofit/>
          </a:bodyPr>
          <a:lstStyle/>
          <a:p>
            <a:pPr algn="just" rtl="1">
              <a:buNone/>
            </a:pPr>
            <a:r>
              <a:rPr lang="ar-SA" dirty="0" smtClean="0"/>
              <a:t>الغرض من هذه المداخل المتشابكة هو لضمان إشراك المرأة في التنمية . وهي تهدف للانطلاق بدور المرأة كشريك مساوي للرجل لا اختلاف بينهما إلا في المكونات والقدرات البيولوجية:</a:t>
            </a:r>
          </a:p>
          <a:p>
            <a:pPr algn="r">
              <a:buNone/>
            </a:pPr>
            <a:r>
              <a:rPr lang="en-US" dirty="0" smtClean="0"/>
              <a:t>Welfare Approach </a:t>
            </a:r>
            <a:r>
              <a:rPr lang="ar-SA" dirty="0" smtClean="0"/>
              <a:t>أ- المرأة والرفاهية</a:t>
            </a:r>
          </a:p>
          <a:p>
            <a:pPr algn="r">
              <a:buNone/>
            </a:pPr>
            <a:r>
              <a:rPr lang="en-US" dirty="0" smtClean="0"/>
              <a:t>Control and access </a:t>
            </a:r>
            <a:r>
              <a:rPr lang="ar-SA" dirty="0" smtClean="0"/>
              <a:t>ب - السيطرة والعدالة</a:t>
            </a:r>
          </a:p>
          <a:p>
            <a:pPr algn="r">
              <a:buNone/>
            </a:pPr>
            <a:r>
              <a:rPr lang="en-US" dirty="0" smtClean="0"/>
              <a:t>Participation </a:t>
            </a:r>
            <a:r>
              <a:rPr lang="ar-SA" dirty="0" smtClean="0"/>
              <a:t>ج- المشاركة</a:t>
            </a:r>
          </a:p>
          <a:p>
            <a:pPr algn="r">
              <a:buNone/>
            </a:pPr>
            <a:r>
              <a:rPr lang="en-US" dirty="0" smtClean="0"/>
              <a:t>Empowerment </a:t>
            </a:r>
            <a:r>
              <a:rPr lang="ar-SA" dirty="0" smtClean="0"/>
              <a:t>د- التمكين</a:t>
            </a:r>
          </a:p>
          <a:p>
            <a:pPr algn="r" rtl="1"/>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Welfare Approach </a:t>
            </a:r>
            <a:r>
              <a:rPr lang="ar-SA" sz="3600" b="1" dirty="0" smtClean="0"/>
              <a:t>10- أ- مدخل المرأة والرفاهية</a:t>
            </a:r>
            <a:endParaRPr lang="en-US" sz="3600" dirty="0"/>
          </a:p>
        </p:txBody>
      </p:sp>
      <p:sp>
        <p:nvSpPr>
          <p:cNvPr id="3" name="Date Placeholder 2"/>
          <p:cNvSpPr>
            <a:spLocks noGrp="1"/>
          </p:cNvSpPr>
          <p:nvPr>
            <p:ph type="dt" sz="half" idx="10"/>
          </p:nvPr>
        </p:nvSpPr>
        <p:spPr/>
        <p:txBody>
          <a:bodyPr/>
          <a:lstStyle/>
          <a:p>
            <a:fld id="{A6BD9D3D-868D-4525-BE05-EE1619801587}"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89</a:t>
            </a:fld>
            <a:endParaRPr lang="en-US" altLang="en-US"/>
          </a:p>
        </p:txBody>
      </p:sp>
      <p:sp>
        <p:nvSpPr>
          <p:cNvPr id="6" name="Content Placeholder 5"/>
          <p:cNvSpPr>
            <a:spLocks noGrp="1"/>
          </p:cNvSpPr>
          <p:nvPr>
            <p:ph sz="quarter" idx="1"/>
          </p:nvPr>
        </p:nvSpPr>
        <p:spPr/>
        <p:txBody>
          <a:bodyPr/>
          <a:lstStyle/>
          <a:p>
            <a:pPr algn="just" rtl="1"/>
            <a:r>
              <a:rPr lang="ar-SA" dirty="0" smtClean="0"/>
              <a:t>ضمان الحصول والتمتع بالعناصر الأساسية بالحياة من صحة وتغذية وتعليم ومسكن ودخل .</a:t>
            </a:r>
          </a:p>
          <a:p>
            <a:pPr algn="just" rt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Sustainability </a:t>
            </a:r>
            <a:r>
              <a:rPr lang="ar-SA" b="1" dirty="0" smtClean="0"/>
              <a:t>ج- الاستدامة</a:t>
            </a:r>
            <a:endParaRPr lang="en-US" dirty="0"/>
          </a:p>
        </p:txBody>
      </p:sp>
      <p:sp>
        <p:nvSpPr>
          <p:cNvPr id="3" name="Content Placeholder 2"/>
          <p:cNvSpPr>
            <a:spLocks noGrp="1"/>
          </p:cNvSpPr>
          <p:nvPr>
            <p:ph idx="1"/>
          </p:nvPr>
        </p:nvSpPr>
        <p:spPr/>
        <p:txBody>
          <a:bodyPr/>
          <a:lstStyle/>
          <a:p>
            <a:pPr algn="just" rtl="1">
              <a:buNone/>
            </a:pPr>
            <a:r>
              <a:rPr lang="ar-SA" dirty="0" smtClean="0"/>
              <a:t>ضمان حصول البشر على فرص التنمية آخذين بالاعتبار الأجيال المقبلة . وهذا يستوجب التضامن بين الأجيال في رسم السياسات التنموية . وذلك عن طريق مأسسة التنمية في مفهومها الشامل من خلال مشاركة المؤسسات الحكومية وغير الحكومية .</a:t>
            </a:r>
          </a:p>
          <a:p>
            <a:pPr algn="just" rtl="1"/>
            <a:endParaRPr lang="en-US" dirty="0"/>
          </a:p>
        </p:txBody>
      </p:sp>
      <p:sp>
        <p:nvSpPr>
          <p:cNvPr id="4" name="Date Placeholder 3"/>
          <p:cNvSpPr>
            <a:spLocks noGrp="1"/>
          </p:cNvSpPr>
          <p:nvPr>
            <p:ph type="dt" sz="half" idx="10"/>
          </p:nvPr>
        </p:nvSpPr>
        <p:spPr/>
        <p:txBody>
          <a:bodyPr/>
          <a:lstStyle/>
          <a:p>
            <a:fld id="{6FF55DC0-94A9-46F9-8798-9E1505E967D3}" type="datetime1">
              <a:rPr lang="en-US" altLang="en-US" smtClean="0"/>
              <a:pPr/>
              <a:t>11/2/2009</a:t>
            </a:fld>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9</a:t>
            </a:fld>
            <a:endParaRPr lang="en-US" altLang="en-US"/>
          </a:p>
        </p:txBody>
      </p:sp>
      <p:sp>
        <p:nvSpPr>
          <p:cNvPr id="6" name="Footer Placeholder 5"/>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ar-SA" sz="2800" b="1" dirty="0" smtClean="0"/>
              <a:t>10- ب- مدخل السيطرة والعدالة في التوزيع</a:t>
            </a:r>
            <a:r>
              <a:rPr lang="en-US" sz="2800" b="1" dirty="0" smtClean="0"/>
              <a:t>Control and access</a:t>
            </a:r>
            <a:endParaRPr lang="en-US" sz="2800" dirty="0"/>
          </a:p>
        </p:txBody>
      </p:sp>
      <p:sp>
        <p:nvSpPr>
          <p:cNvPr id="3" name="Date Placeholder 2"/>
          <p:cNvSpPr>
            <a:spLocks noGrp="1"/>
          </p:cNvSpPr>
          <p:nvPr>
            <p:ph type="dt" sz="half" idx="10"/>
          </p:nvPr>
        </p:nvSpPr>
        <p:spPr/>
        <p:txBody>
          <a:bodyPr/>
          <a:lstStyle/>
          <a:p>
            <a:fld id="{BAA743C3-76F6-4F96-979F-C4F20A0A4FDE}"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90</a:t>
            </a:fld>
            <a:endParaRPr lang="en-US" altLang="en-US"/>
          </a:p>
        </p:txBody>
      </p:sp>
      <p:sp>
        <p:nvSpPr>
          <p:cNvPr id="6" name="Content Placeholder 5"/>
          <p:cNvSpPr>
            <a:spLocks noGrp="1"/>
          </p:cNvSpPr>
          <p:nvPr>
            <p:ph sz="quarter" idx="1"/>
          </p:nvPr>
        </p:nvSpPr>
        <p:spPr/>
        <p:txBody>
          <a:bodyPr>
            <a:normAutofit fontScale="92500"/>
          </a:bodyPr>
          <a:lstStyle/>
          <a:p>
            <a:pPr algn="just" rtl="1"/>
            <a:r>
              <a:rPr lang="ar-SA" dirty="0" smtClean="0"/>
              <a:t>يهدف هذا المدخل لسد فجوة عدم المساواة بين المرأة والرجل – حيث يدعو إلى مشاركة المرأة الكاملة في جميع الأنشطة والموارد .</a:t>
            </a:r>
          </a:p>
          <a:p>
            <a:pPr algn="just" rtl="1"/>
            <a:r>
              <a:rPr lang="ar-SA" dirty="0" smtClean="0"/>
              <a:t>يهدف إلى دفع المرأة ورفع قدراتها عن طريق الاستفادة من الموارد المتاحة لها من أجل مشاركة المرأة مع الرجل في اتخاذ القرار، العمل على زيادة الدخل ورفع قدراتها ومهاراتها العلمية والثقافية.</a:t>
            </a:r>
          </a:p>
          <a:p>
            <a:pPr algn="just" rtl="1"/>
            <a:r>
              <a:rPr lang="ar-SA" dirty="0" smtClean="0"/>
              <a:t>إرساء مبدأ العدالة في توزيع الموارد الأساسية داخل وخارج المنزل حتى يرتفع مستوى رفاهية الحياة للرجل والمرأة معًا – العدالة في توزيع الغذاء والخدمات التعليمية والصحة الوقائية والعلاجية، الملبس، المسكن، وتوزيع الموارد وزيادة الدخل وفرص العمل.</a:t>
            </a:r>
          </a:p>
          <a:p>
            <a:pPr algn="just" rtl="1"/>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Participation </a:t>
            </a:r>
            <a:r>
              <a:rPr lang="ar-SA" b="1" dirty="0" smtClean="0"/>
              <a:t>10- ج - مدخل المشاركة</a:t>
            </a:r>
            <a:endParaRPr lang="en-US" dirty="0"/>
          </a:p>
        </p:txBody>
      </p:sp>
      <p:sp>
        <p:nvSpPr>
          <p:cNvPr id="3" name="Date Placeholder 2"/>
          <p:cNvSpPr>
            <a:spLocks noGrp="1"/>
          </p:cNvSpPr>
          <p:nvPr>
            <p:ph type="dt" sz="half" idx="10"/>
          </p:nvPr>
        </p:nvSpPr>
        <p:spPr/>
        <p:txBody>
          <a:bodyPr/>
          <a:lstStyle/>
          <a:p>
            <a:fld id="{47712C30-0B68-4133-B8FC-0E536DC60860}"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91</a:t>
            </a:fld>
            <a:endParaRPr lang="en-US" altLang="en-US"/>
          </a:p>
        </p:txBody>
      </p:sp>
      <p:sp>
        <p:nvSpPr>
          <p:cNvPr id="6" name="Content Placeholder 5"/>
          <p:cNvSpPr>
            <a:spLocks noGrp="1"/>
          </p:cNvSpPr>
          <p:nvPr>
            <p:ph sz="quarter" idx="1"/>
          </p:nvPr>
        </p:nvSpPr>
        <p:spPr/>
        <p:txBody>
          <a:bodyPr/>
          <a:lstStyle/>
          <a:p>
            <a:pPr algn="r" rtl="1"/>
            <a:r>
              <a:rPr lang="ar-SA" dirty="0" smtClean="0"/>
              <a:t>يهدف هذا المدخل الى مشاركة المرأة الكاملة مع الرجل في جميع أنشطة التنمية وخاصة الاجتماعية والاقتصادية .</a:t>
            </a:r>
          </a:p>
          <a:p>
            <a:pPr algn="r" rtl="1"/>
            <a:r>
              <a:rPr lang="ar-SA" dirty="0" smtClean="0"/>
              <a:t>كما يدعم مشاركة المرأة في العمل السياسي .</a:t>
            </a:r>
          </a:p>
          <a:p>
            <a:pPr algn="r" rtl="1"/>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rtl="1"/>
            <a:r>
              <a:rPr lang="ar-SA" b="1" dirty="0" smtClean="0"/>
              <a:t>10- د- مدخل التمكين </a:t>
            </a:r>
            <a:r>
              <a:rPr lang="en-US" b="1" dirty="0" smtClean="0"/>
              <a:t>Empowerment</a:t>
            </a:r>
            <a:endParaRPr lang="en-US" dirty="0"/>
          </a:p>
        </p:txBody>
      </p:sp>
      <p:sp>
        <p:nvSpPr>
          <p:cNvPr id="3" name="Date Placeholder 2"/>
          <p:cNvSpPr>
            <a:spLocks noGrp="1"/>
          </p:cNvSpPr>
          <p:nvPr>
            <p:ph type="dt" sz="half" idx="10"/>
          </p:nvPr>
        </p:nvSpPr>
        <p:spPr/>
        <p:txBody>
          <a:bodyPr/>
          <a:lstStyle/>
          <a:p>
            <a:fld id="{0841F328-A7F3-43A3-8716-737399173FD0}"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92</a:t>
            </a:fld>
            <a:endParaRPr lang="en-US" altLang="en-US"/>
          </a:p>
        </p:txBody>
      </p:sp>
      <p:sp>
        <p:nvSpPr>
          <p:cNvPr id="6" name="Content Placeholder 5"/>
          <p:cNvSpPr>
            <a:spLocks noGrp="1"/>
          </p:cNvSpPr>
          <p:nvPr>
            <p:ph sz="quarter" idx="1"/>
          </p:nvPr>
        </p:nvSpPr>
        <p:spPr/>
        <p:txBody>
          <a:bodyPr/>
          <a:lstStyle/>
          <a:p>
            <a:pPr algn="r" rtl="1"/>
            <a:r>
              <a:rPr lang="ar-SA" dirty="0" smtClean="0"/>
              <a:t>يعتبر هذا المدخل جزء لا يتجزأ من مدخل المشاركة ويهدف أساسًا لتدريب ورفع قدرات المرأة القيادية والإدارية في اتخاذ القرار والتخطيط والتنفيذ .</a:t>
            </a:r>
          </a:p>
          <a:p>
            <a:pPr algn="r" rtl="1"/>
            <a:r>
              <a:rPr lang="ar-SA" dirty="0" smtClean="0"/>
              <a:t>يبرز المرأة كعضو فعال في مشاركة والمساواة مع الرجل في دفع عجلة التنمية .</a:t>
            </a:r>
          </a:p>
          <a:p>
            <a:pPr algn="r" rtl="1"/>
            <a:r>
              <a:rPr lang="ar-SA" dirty="0" smtClean="0"/>
              <a:t>يسلح المرأة لأداء دورها الفعال وتحقيق الرفاهية كعضو مشارك في الأسرة والمجتمع .</a:t>
            </a:r>
          </a:p>
          <a:p>
            <a:pPr algn="r" rtl="1"/>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fld id="{18D4366A-21E2-4F0C-8F4A-B4ABC1025513}"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93</a:t>
            </a:fld>
            <a:endParaRPr lang="en-US" altLang="en-US"/>
          </a:p>
        </p:txBody>
      </p:sp>
      <p:sp>
        <p:nvSpPr>
          <p:cNvPr id="6" name="Content Placeholder 5"/>
          <p:cNvSpPr>
            <a:spLocks noGrp="1"/>
          </p:cNvSpPr>
          <p:nvPr>
            <p:ph sz="quarter" idx="1"/>
          </p:nvPr>
        </p:nvSpPr>
        <p:spPr/>
        <p:txBody>
          <a:bodyPr>
            <a:normAutofit fontScale="85000" lnSpcReduction="20000"/>
          </a:bodyPr>
          <a:lstStyle/>
          <a:p>
            <a:pPr algn="r" rtl="1"/>
            <a:r>
              <a:rPr lang="ar-SA" dirty="0" smtClean="0"/>
              <a:t>من الجدير الاشارة هنا الى ان هناك معتقدات تؤثر على الممارسات وتؤدي لخلق تمايز بين المرأة والرجل وتشجع على التمييز </a:t>
            </a:r>
            <a:r>
              <a:rPr lang="ar-SA" b="1" dirty="0" smtClean="0"/>
              <a:t>و هي تتمثل </a:t>
            </a:r>
            <a:r>
              <a:rPr lang="en-US" b="1" dirty="0" smtClean="0"/>
              <a:t>Harmful Traditional </a:t>
            </a:r>
            <a:r>
              <a:rPr lang="ar-SA" b="1" dirty="0" smtClean="0"/>
              <a:t> بالعادات والممارسات الخاطئة والضارة والتقاليد الموجودة في مجتمعاتنا العربية </a:t>
            </a:r>
            <a:r>
              <a:rPr lang="en-US" b="1" dirty="0" smtClean="0"/>
              <a:t>Practices</a:t>
            </a:r>
            <a:r>
              <a:rPr lang="ar-SA" b="1" dirty="0" smtClean="0"/>
              <a:t> </a:t>
            </a:r>
            <a:r>
              <a:rPr lang="ar-SA" dirty="0" smtClean="0"/>
              <a:t>اذ هناك كثير من الممارسات المرتبطة بالعادات الاجتماعية والثقافات القديمة التي تعمل على هدر حقوق المرأة كانسان له دور في المجتمع، مثلا :</a:t>
            </a:r>
          </a:p>
          <a:p>
            <a:pPr algn="r" rtl="1">
              <a:buNone/>
            </a:pPr>
            <a:r>
              <a:rPr lang="ar-SA" b="1" dirty="0" smtClean="0"/>
              <a:t>- الضرب والاضطهاد،</a:t>
            </a:r>
          </a:p>
          <a:p>
            <a:pPr algn="r" rtl="1">
              <a:buNone/>
            </a:pPr>
            <a:r>
              <a:rPr lang="ar-SA" b="1" dirty="0" smtClean="0"/>
              <a:t>- الحرمان من التعليم والعمل والأنشطة السياسية والاجتماعية،</a:t>
            </a:r>
          </a:p>
          <a:p>
            <a:pPr algn="r" rtl="1">
              <a:buNone/>
            </a:pPr>
            <a:r>
              <a:rPr lang="ar-SA" b="1" dirty="0" smtClean="0"/>
              <a:t>- اعتماد المرأة على الرجل في العائلة في القرارات،</a:t>
            </a:r>
          </a:p>
          <a:p>
            <a:pPr algn="r" rtl="1">
              <a:buNone/>
            </a:pPr>
            <a:r>
              <a:rPr lang="ar-SA" b="1" dirty="0" smtClean="0"/>
              <a:t>- نظرة الرجل للمرأة على أنه ليس لها المقومات الذهنية لاتخاذ القرار السليم والقيام بالعمل كما هو مطلوب .</a:t>
            </a:r>
          </a:p>
          <a:p>
            <a:pPr algn="r" rtl="1">
              <a:buNone/>
            </a:pPr>
            <a:r>
              <a:rPr lang="ar-SA" dirty="0" smtClean="0"/>
              <a:t>كل هذه العادات والممارسات تشكل عقبة في تنمية المرأة.</a:t>
            </a:r>
          </a:p>
          <a:p>
            <a:pPr algn="r" rtl="1"/>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11- المناهج التنموية المتبعة</a:t>
            </a:r>
            <a:endParaRPr lang="en-US" dirty="0"/>
          </a:p>
        </p:txBody>
      </p:sp>
      <p:sp>
        <p:nvSpPr>
          <p:cNvPr id="3" name="Date Placeholder 2"/>
          <p:cNvSpPr>
            <a:spLocks noGrp="1"/>
          </p:cNvSpPr>
          <p:nvPr>
            <p:ph type="dt" sz="half" idx="10"/>
          </p:nvPr>
        </p:nvSpPr>
        <p:spPr/>
        <p:txBody>
          <a:bodyPr/>
          <a:lstStyle/>
          <a:p>
            <a:fld id="{BF1AE8F9-BC95-44F2-AD04-1CBF1112B1BD}"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94</a:t>
            </a:fld>
            <a:endParaRPr lang="en-US" altLang="en-US"/>
          </a:p>
        </p:txBody>
      </p:sp>
      <p:sp>
        <p:nvSpPr>
          <p:cNvPr id="6" name="Content Placeholder 5"/>
          <p:cNvSpPr>
            <a:spLocks noGrp="1"/>
          </p:cNvSpPr>
          <p:nvPr>
            <p:ph sz="quarter" idx="1"/>
          </p:nvPr>
        </p:nvSpPr>
        <p:spPr/>
        <p:txBody>
          <a:bodyPr>
            <a:normAutofit/>
          </a:bodyPr>
          <a:lstStyle/>
          <a:p>
            <a:pPr algn="r" rtl="1"/>
            <a:r>
              <a:rPr lang="ar-SA" dirty="0" smtClean="0"/>
              <a:t>تطورت المفاهيم والسياسات والمناهج المتبعة لمعالجة مسألة التنمية والقضايا المرتبطة بها بما يخص المرأة والأسرة والمجتمع ككل منذ عدة عقود وفيما يلي عرض موجز عن هذا التطور التي تم وفقا لسبعة مداخل اهتم كل منها بأحد ادوار المرأة الثلاثة :</a:t>
            </a:r>
          </a:p>
          <a:p>
            <a:pPr algn="r" rtl="1">
              <a:buNone/>
            </a:pPr>
            <a:r>
              <a:rPr lang="ar-SA" dirty="0" smtClean="0"/>
              <a:t>• الإنجابي</a:t>
            </a:r>
          </a:p>
          <a:p>
            <a:pPr algn="r" rtl="1">
              <a:buNone/>
            </a:pPr>
            <a:r>
              <a:rPr lang="ar-SA" dirty="0" smtClean="0"/>
              <a:t>• الإنتاجي</a:t>
            </a:r>
          </a:p>
          <a:p>
            <a:pPr algn="r" rtl="1">
              <a:buNone/>
            </a:pPr>
            <a:r>
              <a:rPr lang="ar-SA" dirty="0" smtClean="0"/>
              <a:t>• المجتمعي / السياسي/ الثقافي</a:t>
            </a:r>
          </a:p>
          <a:p>
            <a:pPr algn="r" rtl="1"/>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200" b="1" dirty="0" smtClean="0"/>
              <a:t>11- المناهج الأساسية المتبعة لإدماج المرأة في التنمية</a:t>
            </a:r>
            <a:endParaRPr lang="en-US" sz="3200" dirty="0"/>
          </a:p>
        </p:txBody>
      </p:sp>
      <p:sp>
        <p:nvSpPr>
          <p:cNvPr id="3" name="Date Placeholder 2"/>
          <p:cNvSpPr>
            <a:spLocks noGrp="1"/>
          </p:cNvSpPr>
          <p:nvPr>
            <p:ph type="dt" sz="half" idx="10"/>
          </p:nvPr>
        </p:nvSpPr>
        <p:spPr/>
        <p:txBody>
          <a:bodyPr/>
          <a:lstStyle/>
          <a:p>
            <a:fld id="{3ABB5586-7177-4BF6-A047-BC78D62E19BF}"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95</a:t>
            </a:fld>
            <a:endParaRPr lang="en-US" altLang="en-US"/>
          </a:p>
        </p:txBody>
      </p:sp>
      <p:sp>
        <p:nvSpPr>
          <p:cNvPr id="6" name="Content Placeholder 5"/>
          <p:cNvSpPr>
            <a:spLocks noGrp="1"/>
          </p:cNvSpPr>
          <p:nvPr>
            <p:ph sz="quarter" idx="1"/>
          </p:nvPr>
        </p:nvSpPr>
        <p:spPr/>
        <p:txBody>
          <a:bodyPr>
            <a:normAutofit/>
          </a:bodyPr>
          <a:lstStyle/>
          <a:p>
            <a:pPr algn="r">
              <a:buNone/>
            </a:pPr>
            <a:r>
              <a:rPr lang="en-US" dirty="0" smtClean="0"/>
              <a:t>Welfare Approach </a:t>
            </a:r>
            <a:r>
              <a:rPr lang="ar-SA" dirty="0" smtClean="0"/>
              <a:t>أ- الرعاية</a:t>
            </a:r>
          </a:p>
          <a:p>
            <a:pPr algn="r">
              <a:buNone/>
            </a:pPr>
            <a:r>
              <a:rPr lang="en-US" dirty="0" smtClean="0"/>
              <a:t>Equity and Equality Approach </a:t>
            </a:r>
            <a:r>
              <a:rPr lang="ar-SA" dirty="0" smtClean="0"/>
              <a:t>ب- المساواة والعدالة</a:t>
            </a:r>
          </a:p>
          <a:p>
            <a:pPr algn="r">
              <a:buNone/>
            </a:pPr>
            <a:r>
              <a:rPr lang="en-US" dirty="0" smtClean="0"/>
              <a:t>Anti poverty Approach </a:t>
            </a:r>
            <a:r>
              <a:rPr lang="ar-SA" dirty="0" smtClean="0"/>
              <a:t>ج- مكافحة الفقر</a:t>
            </a:r>
          </a:p>
          <a:p>
            <a:pPr algn="r">
              <a:buNone/>
            </a:pPr>
            <a:r>
              <a:rPr lang="en-US" dirty="0" smtClean="0"/>
              <a:t>Efficiency Approach </a:t>
            </a:r>
            <a:r>
              <a:rPr lang="ar-SA" dirty="0" smtClean="0"/>
              <a:t>د- الكفاءة</a:t>
            </a:r>
          </a:p>
          <a:p>
            <a:pPr algn="r">
              <a:buNone/>
            </a:pPr>
            <a:r>
              <a:rPr lang="en-US" dirty="0" smtClean="0"/>
              <a:t>Empowerment Approach </a:t>
            </a:r>
            <a:r>
              <a:rPr lang="ar-SA" dirty="0" smtClean="0"/>
              <a:t>ه- التمكين</a:t>
            </a:r>
          </a:p>
          <a:p>
            <a:pPr algn="r">
              <a:buNone/>
            </a:pPr>
            <a:r>
              <a:rPr lang="en-US" dirty="0" smtClean="0"/>
              <a:t>Participation Approach </a:t>
            </a:r>
            <a:r>
              <a:rPr lang="ar-SA" dirty="0" smtClean="0"/>
              <a:t>و- المشاركة</a:t>
            </a:r>
          </a:p>
          <a:p>
            <a:pPr algn="r">
              <a:buNone/>
            </a:pPr>
            <a:r>
              <a:rPr lang="en-US" dirty="0" smtClean="0"/>
              <a:t>Gender and Development Approach </a:t>
            </a:r>
            <a:r>
              <a:rPr lang="ar-SA" dirty="0" smtClean="0"/>
              <a:t>ز- النوع الاجتماعي والتنمية</a:t>
            </a:r>
          </a:p>
          <a:p>
            <a:pPr algn="r">
              <a:buNone/>
            </a:pPr>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2400" b="1" dirty="0" smtClean="0"/>
              <a:t>٤-أ . منهج الرفاه الاجتماعي</a:t>
            </a:r>
          </a:p>
        </p:txBody>
      </p:sp>
      <p:sp>
        <p:nvSpPr>
          <p:cNvPr id="3" name="Date Placeholder 2"/>
          <p:cNvSpPr>
            <a:spLocks noGrp="1"/>
          </p:cNvSpPr>
          <p:nvPr>
            <p:ph type="dt" sz="half" idx="10"/>
          </p:nvPr>
        </p:nvSpPr>
        <p:spPr/>
        <p:txBody>
          <a:bodyPr/>
          <a:lstStyle/>
          <a:p>
            <a:fld id="{7600EC77-A5D0-4EB9-8259-B722D0B6A066}"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96</a:t>
            </a:fld>
            <a:endParaRPr lang="en-US" altLang="en-US"/>
          </a:p>
        </p:txBody>
      </p:sp>
      <p:sp>
        <p:nvSpPr>
          <p:cNvPr id="6" name="Content Placeholder 5"/>
          <p:cNvSpPr>
            <a:spLocks noGrp="1"/>
          </p:cNvSpPr>
          <p:nvPr>
            <p:ph sz="quarter" idx="1"/>
          </p:nvPr>
        </p:nvSpPr>
        <p:spPr/>
        <p:txBody>
          <a:bodyPr/>
          <a:lstStyle/>
          <a:p>
            <a:r>
              <a:rPr lang="ar-SA" b="1" dirty="0" smtClean="0"/>
              <a:t>٤-أ . منهج الرفاه الاجتماعي</a:t>
            </a:r>
          </a:p>
          <a:p>
            <a:endParaRPr lang="en-US" dirty="0"/>
          </a:p>
        </p:txBody>
      </p:sp>
      <p:graphicFrame>
        <p:nvGraphicFramePr>
          <p:cNvPr id="7" name="Table 6"/>
          <p:cNvGraphicFramePr>
            <a:graphicFrameLocks noGrp="1"/>
          </p:cNvGraphicFramePr>
          <p:nvPr/>
        </p:nvGraphicFramePr>
        <p:xfrm>
          <a:off x="142844" y="1723091"/>
          <a:ext cx="8858312" cy="4243365"/>
        </p:xfrm>
        <a:graphic>
          <a:graphicData uri="http://schemas.openxmlformats.org/drawingml/2006/table">
            <a:tbl>
              <a:tblPr firstRow="1" bandRow="1">
                <a:tableStyleId>{5C22544A-7EE6-4342-B048-85BDC9FD1C3A}</a:tableStyleId>
              </a:tblPr>
              <a:tblGrid>
                <a:gridCol w="7286676"/>
                <a:gridCol w="1571636"/>
              </a:tblGrid>
              <a:tr h="563983">
                <a:tc>
                  <a:txBody>
                    <a:bodyPr/>
                    <a:lstStyle/>
                    <a:p>
                      <a:pPr algn="just" rtl="1"/>
                      <a:r>
                        <a:rPr kumimoji="0" lang="ar-SA" sz="2400" b="1" kern="1200" baseline="0" dirty="0" smtClean="0">
                          <a:solidFill>
                            <a:schemeClr val="lt1"/>
                          </a:solidFill>
                          <a:latin typeface="+mn-lt"/>
                          <a:ea typeface="+mn-ea"/>
                          <a:cs typeface="+mn-cs"/>
                        </a:rPr>
                        <a:t>هو المنهج الأصلي المتبع في سياسات الخدمات الاجتماعية في فترات التحديث المعتمد على النمو الاقتصادي البحت</a:t>
                      </a:r>
                    </a:p>
                  </a:txBody>
                  <a:tcPr/>
                </a:tc>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kumimoji="0" lang="ar-SA" sz="1800" b="1" kern="1200" baseline="0" dirty="0" smtClean="0">
                          <a:solidFill>
                            <a:schemeClr val="lt1"/>
                          </a:solidFill>
                          <a:latin typeface="+mn-lt"/>
                          <a:ea typeface="+mn-ea"/>
                          <a:cs typeface="+mn-cs"/>
                        </a:rPr>
                        <a:t>مصادره</a:t>
                      </a:r>
                    </a:p>
                  </a:txBody>
                  <a:tcPr/>
                </a:tc>
              </a:tr>
              <a:tr h="494325">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kumimoji="0" lang="ar-SA" sz="2400" kern="1200" baseline="0" smtClean="0">
                          <a:solidFill>
                            <a:schemeClr val="dk1"/>
                          </a:solidFill>
                          <a:latin typeface="+mn-lt"/>
                          <a:ea typeface="+mn-ea"/>
                          <a:cs typeface="+mn-cs"/>
                        </a:rPr>
                        <a:t>من 1950 وحتى 1970 </a:t>
                      </a:r>
                      <a:r>
                        <a:rPr kumimoji="0" lang="ar-SA" sz="2400" kern="1200" baseline="0" dirty="0" smtClean="0">
                          <a:solidFill>
                            <a:schemeClr val="dk1"/>
                          </a:solidFill>
                          <a:latin typeface="+mn-lt"/>
                          <a:ea typeface="+mn-ea"/>
                          <a:cs typeface="+mn-cs"/>
                        </a:rPr>
                        <a:t>ولا يزال شائعًا في كثير </a:t>
                      </a:r>
                      <a:r>
                        <a:rPr kumimoji="0" lang="ar-SA" sz="2400" kern="1200" baseline="0" smtClean="0">
                          <a:solidFill>
                            <a:schemeClr val="dk1"/>
                          </a:solidFill>
                          <a:latin typeface="+mn-lt"/>
                          <a:ea typeface="+mn-ea"/>
                          <a:cs typeface="+mn-cs"/>
                        </a:rPr>
                        <a:t>من البلدان</a:t>
                      </a:r>
                      <a:endParaRPr kumimoji="0" lang="ar-SA" sz="2400" b="1" kern="1200" baseline="0" dirty="0" smtClean="0">
                        <a:solidFill>
                          <a:schemeClr val="dk1"/>
                        </a:solidFill>
                        <a:latin typeface="+mn-lt"/>
                        <a:ea typeface="+mn-ea"/>
                        <a:cs typeface="+mn-cs"/>
                      </a:endParaRPr>
                    </a:p>
                  </a:txBody>
                  <a:tcPr/>
                </a:tc>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kumimoji="0" lang="ar-SA" sz="1800" b="1" kern="1200" baseline="0" dirty="0" smtClean="0">
                          <a:solidFill>
                            <a:schemeClr val="dk1"/>
                          </a:solidFill>
                          <a:latin typeface="+mn-lt"/>
                          <a:ea typeface="+mn-ea"/>
                          <a:cs typeface="+mn-cs"/>
                        </a:rPr>
                        <a:t>فترة استخدامه</a:t>
                      </a:r>
                    </a:p>
                  </a:txBody>
                  <a:tcPr/>
                </a:tc>
              </a:tr>
              <a:tr h="1283005">
                <a:tc>
                  <a:txBody>
                    <a:bodyPr/>
                    <a:lstStyle/>
                    <a:p>
                      <a:pPr algn="just" rtl="1"/>
                      <a:r>
                        <a:rPr kumimoji="0" lang="ar-SA" sz="2400" kern="1200" baseline="0" dirty="0" smtClean="0">
                          <a:solidFill>
                            <a:schemeClr val="dk1"/>
                          </a:solidFill>
                          <a:latin typeface="+mn-lt"/>
                          <a:ea typeface="+mn-ea"/>
                          <a:cs typeface="+mn-cs"/>
                        </a:rPr>
                        <a:t>يستهدف تقديم الخدمات الاجتماعية للمرأة والفقراء والمستضعفين بوجه عام. هو اتجاه قديم يرتبط بسياسة النمو الاقتصادي والوفاء باحتياجات الأشخاص الأس اسية ودمج المرأة في التنمية للقيام بدورها كأم بصورة أفضل باعتبار أن دور الأمومة ه و أفضل دور للمرأة في تنمية مجتمعها .</a:t>
                      </a:r>
                    </a:p>
                  </a:txBody>
                  <a:tcPr/>
                </a:tc>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kumimoji="0" lang="ar-SA" sz="1800" b="1" kern="1200" baseline="0" dirty="0" smtClean="0">
                          <a:solidFill>
                            <a:schemeClr val="dk1"/>
                          </a:solidFill>
                          <a:latin typeface="+mn-lt"/>
                          <a:ea typeface="+mn-ea"/>
                          <a:cs typeface="+mn-cs"/>
                        </a:rPr>
                        <a:t>الهدف منه</a:t>
                      </a:r>
                    </a:p>
                    <a:p>
                      <a:pPr algn="just" rtl="1"/>
                      <a:endParaRPr lang="en-US" dirty="0"/>
                    </a:p>
                  </a:txBody>
                  <a:tcPr/>
                </a:tc>
              </a:tr>
              <a:tr h="1289104">
                <a:tc>
                  <a:txBody>
                    <a:bodyPr/>
                    <a:lstStyle/>
                    <a:p>
                      <a:pPr algn="just" rtl="1"/>
                      <a:r>
                        <a:rPr kumimoji="0" lang="ar-SA" sz="2800" kern="1200" baseline="0" dirty="0" smtClean="0">
                          <a:solidFill>
                            <a:schemeClr val="dk1"/>
                          </a:solidFill>
                          <a:latin typeface="+mn-lt"/>
                          <a:ea typeface="+mn-ea"/>
                          <a:cs typeface="+mn-cs"/>
                        </a:rPr>
                        <a:t>تهدف الى الوفاء بالاحتياجات العملية للمرأة في دورها الإنجابي، وخاصة ما يتعلق بتوفير الغذاء والتغلب على سوء التغذية، وتنظيم الأسرة .</a:t>
                      </a:r>
                    </a:p>
                  </a:txBody>
                  <a:tcPr/>
                </a:tc>
                <a:tc>
                  <a:txBody>
                    <a:bodyPr/>
                    <a:lstStyle/>
                    <a:p>
                      <a:pPr algn="just" rtl="1"/>
                      <a:r>
                        <a:rPr kumimoji="0" lang="ar-SA" sz="1800" b="1" kern="1200" baseline="0" dirty="0" smtClean="0">
                          <a:solidFill>
                            <a:schemeClr val="dk1"/>
                          </a:solidFill>
                          <a:latin typeface="+mn-lt"/>
                          <a:ea typeface="+mn-ea"/>
                          <a:cs typeface="+mn-cs"/>
                        </a:rPr>
                        <a:t>احتياجات المرأة التي يخدمها والأدوار التي</a:t>
                      </a:r>
                    </a:p>
                    <a:p>
                      <a:pPr algn="just" rtl="1"/>
                      <a:r>
                        <a:rPr kumimoji="0" lang="ar-SA" sz="1800" b="1" kern="1200" baseline="0" dirty="0" smtClean="0">
                          <a:solidFill>
                            <a:schemeClr val="dk1"/>
                          </a:solidFill>
                          <a:latin typeface="+mn-lt"/>
                          <a:ea typeface="+mn-ea"/>
                          <a:cs typeface="+mn-cs"/>
                        </a:rPr>
                        <a:t>يعترف بها</a:t>
                      </a:r>
                    </a:p>
                  </a:txBody>
                  <a:tcPr/>
                </a:tc>
              </a:tr>
            </a:tbl>
          </a:graphicData>
        </a:graphic>
      </p:graphicFrame>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ملاحظات</a:t>
            </a:r>
            <a:endParaRPr lang="en-US" dirty="0"/>
          </a:p>
        </p:txBody>
      </p:sp>
      <p:sp>
        <p:nvSpPr>
          <p:cNvPr id="3" name="Date Placeholder 2"/>
          <p:cNvSpPr>
            <a:spLocks noGrp="1"/>
          </p:cNvSpPr>
          <p:nvPr>
            <p:ph type="dt" sz="half" idx="10"/>
          </p:nvPr>
        </p:nvSpPr>
        <p:spPr/>
        <p:txBody>
          <a:bodyPr/>
          <a:lstStyle/>
          <a:p>
            <a:fld id="{8188A1CE-901A-4D0B-AAD9-D03A1AE599AB}"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97</a:t>
            </a:fld>
            <a:endParaRPr lang="en-US" altLang="en-US"/>
          </a:p>
        </p:txBody>
      </p:sp>
      <p:sp>
        <p:nvSpPr>
          <p:cNvPr id="6" name="Content Placeholder 5"/>
          <p:cNvSpPr>
            <a:spLocks noGrp="1"/>
          </p:cNvSpPr>
          <p:nvPr>
            <p:ph sz="quarter" idx="1"/>
          </p:nvPr>
        </p:nvSpPr>
        <p:spPr/>
        <p:txBody>
          <a:bodyPr>
            <a:normAutofit/>
          </a:bodyPr>
          <a:lstStyle/>
          <a:p>
            <a:pPr algn="just" rtl="1"/>
            <a:r>
              <a:rPr lang="ar-SA" sz="3200" b="1" dirty="0" smtClean="0"/>
              <a:t>ينظر هذا المنهاج إلى المرأة على أن دورها سلبي في عملية التنمية و هو لا </a:t>
            </a:r>
            <a:r>
              <a:rPr lang="ar-SA" sz="3200" dirty="0" smtClean="0"/>
              <a:t>يتحدى الأوضاع القائمة فيما يتعلق بمكانة المرأة في المجتمع أو العلاقة بين الجنسين، مما جعله رائجًا بين الحكومات والمنظمات غير الحكومية الت قليدية .لا يتدخل في إطار العلاقات بين الرجل والمرأة أو بين المرأة ومراكز السلطة حيثما كانت داخل البيت أو خارجه .</a:t>
            </a:r>
          </a:p>
          <a:p>
            <a:pPr algn="just" rtl="1"/>
            <a:endParaRPr lang="en-US" sz="3200"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11- ب منهج محاربة الفقر</a:t>
            </a:r>
            <a:r>
              <a:rPr lang="en-US" b="1" dirty="0" smtClean="0"/>
              <a:t> Anti-Poverty</a:t>
            </a:r>
            <a:endParaRPr lang="en-US" dirty="0"/>
          </a:p>
        </p:txBody>
      </p:sp>
      <p:sp>
        <p:nvSpPr>
          <p:cNvPr id="3" name="Date Placeholder 2"/>
          <p:cNvSpPr>
            <a:spLocks noGrp="1"/>
          </p:cNvSpPr>
          <p:nvPr>
            <p:ph type="dt" sz="half" idx="10"/>
          </p:nvPr>
        </p:nvSpPr>
        <p:spPr/>
        <p:txBody>
          <a:bodyPr/>
          <a:lstStyle/>
          <a:p>
            <a:fld id="{8E4337B3-9443-4D8D-AA9F-E4F7CFD37274}"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98</a:t>
            </a:fld>
            <a:endParaRPr lang="en-US" altLang="en-US"/>
          </a:p>
        </p:txBody>
      </p:sp>
      <p:graphicFrame>
        <p:nvGraphicFramePr>
          <p:cNvPr id="7" name="Content Placeholder 6"/>
          <p:cNvGraphicFramePr>
            <a:graphicFrameLocks noGrp="1"/>
          </p:cNvGraphicFramePr>
          <p:nvPr>
            <p:ph sz="quarter" idx="1"/>
          </p:nvPr>
        </p:nvGraphicFramePr>
        <p:xfrm>
          <a:off x="612775" y="1600200"/>
          <a:ext cx="8153400" cy="3718560"/>
        </p:xfrm>
        <a:graphic>
          <a:graphicData uri="http://schemas.openxmlformats.org/drawingml/2006/table">
            <a:tbl>
              <a:tblPr firstRow="1" bandRow="1">
                <a:tableStyleId>{5C22544A-7EE6-4342-B048-85BDC9FD1C3A}</a:tableStyleId>
              </a:tblPr>
              <a:tblGrid>
                <a:gridCol w="6530993"/>
                <a:gridCol w="1622407"/>
              </a:tblGrid>
              <a:tr h="370840">
                <a:tc>
                  <a:txBody>
                    <a:bodyPr/>
                    <a:lstStyle/>
                    <a:p>
                      <a:pPr algn="just" rtl="1"/>
                      <a:r>
                        <a:rPr lang="ar-SA" sz="2000" b="1" baseline="0" dirty="0" smtClean="0">
                          <a:solidFill>
                            <a:srgbClr val="001F2E"/>
                          </a:solidFill>
                          <a:cs typeface="Arabic Transparent"/>
                        </a:rPr>
                        <a:t>هو المنهج الثاني المستخدم في برامج المرأة والتنمية، وهو يعطي أهم ية أقل</a:t>
                      </a:r>
                    </a:p>
                    <a:p>
                      <a:pPr algn="just" rtl="1"/>
                      <a:r>
                        <a:rPr lang="ar-SA" sz="2000" baseline="0" dirty="0" smtClean="0">
                          <a:solidFill>
                            <a:srgbClr val="001F2E"/>
                          </a:solidFill>
                          <a:cs typeface="Arabic Transparent"/>
                        </a:rPr>
                        <a:t>لمفهوم العدالة بسبب الانتقادات التي وجهت إليه . ويرتبط بمفاهيم إعادة توزيع</a:t>
                      </a:r>
                    </a:p>
                    <a:p>
                      <a:pPr algn="just" rtl="1"/>
                      <a:r>
                        <a:rPr lang="ar-SA" sz="2000" baseline="0" dirty="0" smtClean="0">
                          <a:solidFill>
                            <a:srgbClr val="001F2E"/>
                          </a:solidFill>
                          <a:cs typeface="Arabic Transparent"/>
                        </a:rPr>
                        <a:t>الدخل والاحتياجات الأساسية .</a:t>
                      </a:r>
                      <a:endParaRPr lang="ar-SA" sz="1000" baseline="0" dirty="0" smtClean="0">
                        <a:solidFill>
                          <a:srgbClr val="000000"/>
                        </a:solidFill>
                        <a:cs typeface="Arabic Transparent"/>
                      </a:endParaRPr>
                    </a:p>
                  </a:txBody>
                  <a:tcPr/>
                </a:tc>
                <a:tc>
                  <a:txBody>
                    <a:bodyPr/>
                    <a:lstStyle/>
                    <a:p>
                      <a:pPr algn="just" rtl="1"/>
                      <a:r>
                        <a:rPr lang="ar-SA" sz="2400" b="1" baseline="0" dirty="0" smtClean="0">
                          <a:solidFill>
                            <a:srgbClr val="001F2E"/>
                          </a:solidFill>
                          <a:cs typeface="Arabic Transparent"/>
                        </a:rPr>
                        <a:t>مصادره</a:t>
                      </a:r>
                      <a:endParaRPr lang="ar-SA" sz="1000" baseline="0" dirty="0" smtClean="0">
                        <a:solidFill>
                          <a:srgbClr val="000000"/>
                        </a:solidFill>
                        <a:cs typeface="Arabic Transparent"/>
                      </a:endParaRPr>
                    </a:p>
                  </a:txBody>
                  <a:tcPr/>
                </a:tc>
              </a:tr>
              <a:tr h="370840">
                <a:tc>
                  <a:txBody>
                    <a:bodyPr/>
                    <a:lstStyle/>
                    <a:p>
                      <a:pPr algn="just" rtl="1"/>
                      <a:r>
                        <a:rPr lang="ar-SA" sz="2000" b="1" baseline="0" dirty="0" smtClean="0">
                          <a:solidFill>
                            <a:srgbClr val="001F2E"/>
                          </a:solidFill>
                          <a:cs typeface="Arabic Transparent"/>
                        </a:rPr>
                        <a:t>ما بعد عام ١٩٨٠ وزاد شيوعه في نهاية الثمانينيات وبداية التسعينيات .</a:t>
                      </a:r>
                      <a:endParaRPr lang="ar-SA" sz="1000" b="1" baseline="0" dirty="0" smtClean="0">
                        <a:solidFill>
                          <a:srgbClr val="000000"/>
                        </a:solidFill>
                        <a:cs typeface="Arabic Transparent"/>
                      </a:endParaRPr>
                    </a:p>
                  </a:txBody>
                  <a:tcPr/>
                </a:tc>
                <a:tc>
                  <a:txBody>
                    <a:bodyPr/>
                    <a:lstStyle/>
                    <a:p>
                      <a:pPr algn="just" rtl="1"/>
                      <a:r>
                        <a:rPr lang="ar-SA" sz="2000" b="1" baseline="0" dirty="0" smtClean="0">
                          <a:solidFill>
                            <a:srgbClr val="001F2E"/>
                          </a:solidFill>
                          <a:cs typeface="Arabic Transparent"/>
                        </a:rPr>
                        <a:t>فترة استخدامه</a:t>
                      </a:r>
                      <a:endParaRPr lang="ar-SA" sz="1000" b="1" baseline="0" dirty="0" smtClean="0">
                        <a:solidFill>
                          <a:srgbClr val="000000"/>
                        </a:solidFill>
                        <a:cs typeface="Arabic Transparent"/>
                      </a:endParaRPr>
                    </a:p>
                  </a:txBody>
                  <a:tcPr/>
                </a:tc>
              </a:tr>
              <a:tr h="370840">
                <a:tc>
                  <a:txBody>
                    <a:bodyPr/>
                    <a:lstStyle/>
                    <a:p>
                      <a:pPr algn="just" rtl="1"/>
                      <a:r>
                        <a:rPr lang="ar-SA" sz="2000" b="1" baseline="0" dirty="0" smtClean="0">
                          <a:solidFill>
                            <a:srgbClr val="001F2E"/>
                          </a:solidFill>
                          <a:cs typeface="Arabic Transparent"/>
                        </a:rPr>
                        <a:t>يضمن زيادة الإنتاج لدى النساء الفقيرات ويعتبر فقر المرأة مشكلة ت نموية</a:t>
                      </a:r>
                    </a:p>
                    <a:p>
                      <a:pPr algn="just" rtl="1"/>
                      <a:r>
                        <a:rPr lang="ar-SA" sz="2000" baseline="0" dirty="0" smtClean="0">
                          <a:solidFill>
                            <a:srgbClr val="001F2E"/>
                          </a:solidFill>
                          <a:cs typeface="Arabic Transparent"/>
                        </a:rPr>
                        <a:t>وليست مشكلة المكانة المتدنية للمرأة في المجتمع</a:t>
                      </a:r>
                      <a:endParaRPr lang="ar-SA" sz="1000" baseline="0" dirty="0" smtClean="0">
                        <a:solidFill>
                          <a:srgbClr val="000000"/>
                        </a:solidFill>
                        <a:cs typeface="Arabic Transparent"/>
                      </a:endParaRPr>
                    </a:p>
                  </a:txBody>
                  <a:tcPr/>
                </a:tc>
                <a:tc>
                  <a:txBody>
                    <a:bodyPr/>
                    <a:lstStyle/>
                    <a:p>
                      <a:pPr algn="just" rtl="1"/>
                      <a:r>
                        <a:rPr lang="ar-SA" sz="2000" b="1" baseline="0" dirty="0" smtClean="0">
                          <a:solidFill>
                            <a:srgbClr val="001F2E"/>
                          </a:solidFill>
                          <a:cs typeface="Arabic Transparent"/>
                        </a:rPr>
                        <a:t>الهدف منه</a:t>
                      </a:r>
                      <a:endParaRPr lang="ar-SA" sz="800" baseline="0" dirty="0" smtClean="0">
                        <a:solidFill>
                          <a:srgbClr val="000000"/>
                        </a:solidFill>
                        <a:cs typeface="Arabic Transparent"/>
                      </a:endParaRPr>
                    </a:p>
                  </a:txBody>
                  <a:tcPr/>
                </a:tc>
              </a:tr>
              <a:tr h="370840">
                <a:tc>
                  <a:txBody>
                    <a:bodyPr/>
                    <a:lstStyle/>
                    <a:p>
                      <a:pPr algn="just" rtl="1"/>
                      <a:r>
                        <a:rPr lang="ar-SA" sz="2800" baseline="0" dirty="0" smtClean="0">
                          <a:solidFill>
                            <a:srgbClr val="001F2E"/>
                          </a:solidFill>
                          <a:cs typeface="Arabic Transparent"/>
                        </a:rPr>
                        <a:t>يعالج الاحتياجات العملية للمرأة فيما يتعلق بدورها الإنتاجي المدر للدخل، عن طريق مشاريع صغيرة.</a:t>
                      </a:r>
                      <a:endParaRPr lang="ar-SA" sz="1000" baseline="0" dirty="0" smtClean="0">
                        <a:solidFill>
                          <a:srgbClr val="000000"/>
                        </a:solidFill>
                        <a:cs typeface="Arabic Transparent"/>
                      </a:endParaRPr>
                    </a:p>
                  </a:txBody>
                  <a:tcPr/>
                </a:tc>
                <a:tc>
                  <a:txBody>
                    <a:bodyPr/>
                    <a:lstStyle/>
                    <a:p>
                      <a:pPr algn="just" rtl="1"/>
                      <a:r>
                        <a:rPr lang="ar-SA" sz="2000" b="1" baseline="0" dirty="0" smtClean="0">
                          <a:solidFill>
                            <a:srgbClr val="001F2E"/>
                          </a:solidFill>
                          <a:cs typeface="Arabic Transparent"/>
                        </a:rPr>
                        <a:t>احتياجات المرأة التي يخدمها</a:t>
                      </a:r>
                    </a:p>
                    <a:p>
                      <a:pPr algn="just" rtl="1"/>
                      <a:r>
                        <a:rPr lang="ar-SA" sz="2000" b="1" baseline="0" dirty="0" smtClean="0">
                          <a:solidFill>
                            <a:srgbClr val="001F2E"/>
                          </a:solidFill>
                          <a:cs typeface="Arabic Transparent"/>
                        </a:rPr>
                        <a:t>والأدوار التي</a:t>
                      </a:r>
                    </a:p>
                    <a:p>
                      <a:pPr algn="just" rtl="1"/>
                      <a:r>
                        <a:rPr lang="ar-SA" sz="2000" b="1" baseline="0" dirty="0" smtClean="0">
                          <a:solidFill>
                            <a:srgbClr val="001F2E"/>
                          </a:solidFill>
                          <a:cs typeface="Arabic Transparent"/>
                        </a:rPr>
                        <a:t>يعترف بها</a:t>
                      </a:r>
                    </a:p>
                  </a:txBody>
                  <a:tcPr/>
                </a:tc>
              </a:tr>
            </a:tbl>
          </a:graphicData>
        </a:graphic>
      </p:graphicFrame>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ملاحظات</a:t>
            </a:r>
            <a:endParaRPr lang="en-US" dirty="0"/>
          </a:p>
        </p:txBody>
      </p:sp>
      <p:sp>
        <p:nvSpPr>
          <p:cNvPr id="3" name="Date Placeholder 2"/>
          <p:cNvSpPr>
            <a:spLocks noGrp="1"/>
          </p:cNvSpPr>
          <p:nvPr>
            <p:ph type="dt" sz="half" idx="10"/>
          </p:nvPr>
        </p:nvSpPr>
        <p:spPr/>
        <p:txBody>
          <a:bodyPr/>
          <a:lstStyle/>
          <a:p>
            <a:fld id="{58F7D718-807B-46B2-8286-5885EEA22067}" type="datetime1">
              <a:rPr lang="en-US" altLang="en-US" smtClean="0"/>
              <a:pPr/>
              <a:t>11/2/2009</a:t>
            </a:fld>
            <a:endParaRPr lang="en-US" altLang="en-US"/>
          </a:p>
        </p:txBody>
      </p:sp>
      <p:sp>
        <p:nvSpPr>
          <p:cNvPr id="4" name="Footer Placeholder 3"/>
          <p:cNvSpPr>
            <a:spLocks noGrp="1"/>
          </p:cNvSpPr>
          <p:nvPr>
            <p:ph type="ftr" sz="quarter" idx="11"/>
          </p:nvPr>
        </p:nvSpPr>
        <p:spPr/>
        <p:txBody>
          <a:bodyPr/>
          <a:lstStyle/>
          <a:p>
            <a:r>
              <a:rPr lang="ar-SA" altLang="en-US" smtClean="0"/>
              <a:t>د/ كاسر نصر المنصور - جامعة الملك عبد العزيز- كلية الإقتصاد والإدارة</a:t>
            </a:r>
            <a:endParaRPr lang="en-US" altLang="en-US"/>
          </a:p>
        </p:txBody>
      </p:sp>
      <p:sp>
        <p:nvSpPr>
          <p:cNvPr id="5" name="Slide Number Placeholder 4"/>
          <p:cNvSpPr>
            <a:spLocks noGrp="1"/>
          </p:cNvSpPr>
          <p:nvPr>
            <p:ph type="sldNum" sz="quarter" idx="12"/>
          </p:nvPr>
        </p:nvSpPr>
        <p:spPr/>
        <p:txBody>
          <a:bodyPr>
            <a:normAutofit fontScale="85000" lnSpcReduction="20000"/>
          </a:bodyPr>
          <a:lstStyle/>
          <a:p>
            <a:fld id="{D794F3A8-FFCC-4BED-8126-AAE485A9BC5D}" type="slidenum">
              <a:rPr lang="en-US" altLang="en-US" smtClean="0"/>
              <a:pPr/>
              <a:t>99</a:t>
            </a:fld>
            <a:endParaRPr lang="en-US" altLang="en-US"/>
          </a:p>
        </p:txBody>
      </p:sp>
      <p:sp>
        <p:nvSpPr>
          <p:cNvPr id="6" name="Content Placeholder 5"/>
          <p:cNvSpPr>
            <a:spLocks noGrp="1"/>
          </p:cNvSpPr>
          <p:nvPr>
            <p:ph sz="quarter" idx="1"/>
          </p:nvPr>
        </p:nvSpPr>
        <p:spPr/>
        <p:txBody>
          <a:bodyPr>
            <a:normAutofit/>
          </a:bodyPr>
          <a:lstStyle/>
          <a:p>
            <a:pPr algn="just" rtl="1"/>
            <a:r>
              <a:rPr lang="ar-SA" sz="3200" dirty="0" smtClean="0"/>
              <a:t>يركز على النساء الفقيرات كمجموعة منفصلة مؤكدا دور المرأة الإنتاج ي فقط نظرا لقصور الحكومات في تقديم معونات محدودة للنساء فما زال التركيز يتمثل في دعم مشاريع صغيرة مدرة للدخل عن طريق الجمعيات الأهلية.</a:t>
            </a:r>
          </a:p>
          <a:p>
            <a:pPr algn="just" rtl="1"/>
            <a:r>
              <a:rPr lang="ar-SA" sz="3200" dirty="0" smtClean="0"/>
              <a:t>هذا المنهج هو أكثر المناهج رواجا لدى الحكومات والهيئات الدولية المانحة (الممولة للمشاريع والبرامج التنموية )</a:t>
            </a:r>
          </a:p>
          <a:p>
            <a:pPr algn="just" rtl="1"/>
            <a:endParaRPr lang="en-US" sz="32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2110</TotalTime>
  <Words>8801</Words>
  <Application>Microsoft PowerPoint</Application>
  <PresentationFormat>On-screen Show (4:3)</PresentationFormat>
  <Paragraphs>1041</Paragraphs>
  <Slides>109</Slides>
  <Notes>28</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109</vt:i4>
      </vt:variant>
    </vt:vector>
  </HeadingPairs>
  <TitlesOfParts>
    <vt:vector size="112" baseType="lpstr">
      <vt:lpstr>Median</vt:lpstr>
      <vt:lpstr>Document</vt:lpstr>
      <vt:lpstr>Worksheet</vt:lpstr>
      <vt:lpstr>التنمية البشرية والنوع الاجتماعي</vt:lpstr>
      <vt:lpstr>Slide 2</vt:lpstr>
      <vt:lpstr> مفهوم التنمية البشرية.I</vt:lpstr>
      <vt:lpstr> مفهوم التنمية البشرية.I</vt:lpstr>
      <vt:lpstr>١. التنمية البشرية المستدامة</vt:lpstr>
      <vt:lpstr>عناصر التنمية البشرية</vt:lpstr>
      <vt:lpstr>Productivity أ - الإنتاجية </vt:lpstr>
      <vt:lpstr>Social Equity ب- الإنصاف</vt:lpstr>
      <vt:lpstr>Sustainability ج- الاستدامة</vt:lpstr>
      <vt:lpstr>Empowerment د- التمكين</vt:lpstr>
      <vt:lpstr>٢- مؤشرات التنمية</vt:lpstr>
      <vt:lpstr>٢ – أ. مؤشر التنمية البشرية</vt:lpstr>
      <vt:lpstr>٢- ب . مؤشر النوع الاجتماعي </vt:lpstr>
      <vt:lpstr>٢- ج . مؤشر المشاركة النسائية</vt:lpstr>
      <vt:lpstr>Slide 15</vt:lpstr>
      <vt:lpstr>Slide 16</vt:lpstr>
      <vt:lpstr>Slide 17</vt:lpstr>
      <vt:lpstr>Slide 18</vt:lpstr>
      <vt:lpstr>Slide 19</vt:lpstr>
      <vt:lpstr>Slide 20</vt:lpstr>
      <vt:lpstr>4- مفهوم النوع الإجتماعي( الجندر)</vt:lpstr>
      <vt:lpstr>4- مفهوم النوع الإجتماعي( الجندر)</vt:lpstr>
      <vt:lpstr>4- النوع الاجتماعي(خصائص) </vt:lpstr>
      <vt:lpstr>4- النوع الاجتماعي(خصائص) </vt:lpstr>
      <vt:lpstr>4- النوع الاجتماعي)خصائص(</vt:lpstr>
      <vt:lpstr>4-.... مفهوم الجنس</vt:lpstr>
      <vt:lpstr>4-...النوع الاجتماعي و الجنس</vt:lpstr>
      <vt:lpstr>4-....هوية النوع الاجتماعي</vt:lpstr>
      <vt:lpstr>4-.....وظيفة النوع الاجتماعي</vt:lpstr>
      <vt:lpstr>4-...علاقات النوع الاجتماعي</vt:lpstr>
      <vt:lpstr>4-...حاجات النوع العملية </vt:lpstr>
      <vt:lpstr>4-...حاجات النوع العملية </vt:lpstr>
      <vt:lpstr>4-...الحاجات والمصالح الاستراتيجية</vt:lpstr>
      <vt:lpstr>4-...الحاجات والمصالح الاستراتيجية</vt:lpstr>
      <vt:lpstr>4-..هرم ماسلو لحاجات الإنسان الأساسية  </vt:lpstr>
      <vt:lpstr>5- الأدوارالجندرية( النوع الاجتماعي)</vt:lpstr>
      <vt:lpstr>Slide 37</vt:lpstr>
      <vt:lpstr>5- الادوار الجندرية</vt:lpstr>
      <vt:lpstr>5-..الدور الاجتماعي )العمل في المجتمع المحلي (</vt:lpstr>
      <vt:lpstr>5-..الدور الانتاجي</vt:lpstr>
      <vt:lpstr>5- ...الدور الإنجابي</vt:lpstr>
      <vt:lpstr>Slide 42</vt:lpstr>
      <vt:lpstr>6- تحليل النوع الاجتماعي</vt:lpstr>
      <vt:lpstr>6- تحليل النوع الاجتماعي..</vt:lpstr>
      <vt:lpstr>Slide 45</vt:lpstr>
      <vt:lpstr>6-..تحليل علاقات النوع الاجتماعي من خلال توجه الـ5 خطوات</vt:lpstr>
      <vt:lpstr>6-...دورة تحليل النوع الاجتماعي</vt:lpstr>
      <vt:lpstr>6-..دورة تحليل النوع</vt:lpstr>
      <vt:lpstr>6-..دورة تحليل النوع</vt:lpstr>
      <vt:lpstr>6- تحليل النوع الاجتماعي...</vt:lpstr>
      <vt:lpstr>6- تحليل النوع الاجتماعي...</vt:lpstr>
      <vt:lpstr>6- تحليل النوع الاجتماعي...</vt:lpstr>
      <vt:lpstr>6-..خصائص الحاجات المرتبطة بالنوع الإجتماعي</vt:lpstr>
      <vt:lpstr>7- التمكين</vt:lpstr>
      <vt:lpstr>7- الدلالة المعرفية للتمكين في القرآن الكريم</vt:lpstr>
      <vt:lpstr>7- تعريف التمكين في بعده النفسي</vt:lpstr>
      <vt:lpstr>7- التعريف النفسي الإجتماعي للتمكين</vt:lpstr>
      <vt:lpstr>Slide 58</vt:lpstr>
      <vt:lpstr> 7- المفهوم الإجرائي للتمكين</vt:lpstr>
      <vt:lpstr> 7- المفهوم الإجرائي للتمكين</vt:lpstr>
      <vt:lpstr>7- التمكين الإجتماعي</vt:lpstr>
      <vt:lpstr>7- التمكين والمساواة</vt:lpstr>
      <vt:lpstr>7- التمكين والمساواة..</vt:lpstr>
      <vt:lpstr>7- أنواع التمكين.....</vt:lpstr>
      <vt:lpstr>7- إطار لونغوي للتمكين والمساواة </vt:lpstr>
      <vt:lpstr>8- الحقوق الأساسية في العمل (منظمة العمل  الدولية لتعزيز المساواة في العمل)</vt:lpstr>
      <vt:lpstr>8-معايير منظمة العمل الدولية بشأن المبادئ والحقوق الأساسية في العمل( 8 اتفاقيات و4 توصيات)</vt:lpstr>
      <vt:lpstr>التصديقات : بعض البلدان العربية </vt:lpstr>
      <vt:lpstr>الحقوق الأساسية للنساء العاملات...</vt:lpstr>
      <vt:lpstr>الحقوق الأساسية للنساء العاملات</vt:lpstr>
      <vt:lpstr>بعض الاتفاقيات الأخرى الضامنة لحقوق النساء العاملات</vt:lpstr>
      <vt:lpstr>دور منظمة العمل الدولية للحد من التمييز ومجالات تحركها/ أولوياتها</vt:lpstr>
      <vt:lpstr>ترتيبات المؤسسية والفنية لتعزيز حقوق النساء العاملات </vt:lpstr>
      <vt:lpstr>أهمية دور النقابات لتعزيز المساواة في النوع الاجتماعي</vt:lpstr>
      <vt:lpstr>دور النقابات في تعزيز المساواة في النوع الاجتماعي: المفاوضة الجماعية</vt:lpstr>
      <vt:lpstr>9- مراحل تنمية المرأة</vt:lpstr>
      <vt:lpstr>9-1. المرأة في التنمية Women in Development </vt:lpstr>
      <vt:lpstr>..خصائص هذا المدخل :</vt:lpstr>
      <vt:lpstr>..خصائص هذا المدخل :</vt:lpstr>
      <vt:lpstr>9- ب. المرأة والتنمية</vt:lpstr>
      <vt:lpstr>9- ب. المرأة والتنمية</vt:lpstr>
      <vt:lpstr>9-ج . النوع الاجتماعي والتنمية </vt:lpstr>
      <vt:lpstr>9-ج . النوع الاجتماعي والتنمية </vt:lpstr>
      <vt:lpstr>9- ج . القضايا الرئيسية للنوع الاجتماعي والتنمية </vt:lpstr>
      <vt:lpstr>9- ج . القضايا الرئيسية للنوع الاجتماعي والتنمية</vt:lpstr>
      <vt:lpstr> مقارنة برنامج ”المرأة والتنمية “ و ”النوع الاجتماعي والتنمية “ </vt:lpstr>
      <vt:lpstr> مقارنة برنامج ”المرأة والتنمية “ و ”النوع الاجتماعي والتنمية “ </vt:lpstr>
      <vt:lpstr>10- المداخل المستخدمة لإدماج المرأة في التنمية</vt:lpstr>
      <vt:lpstr>Welfare Approach 10- أ- مدخل المرأة والرفاهية</vt:lpstr>
      <vt:lpstr>10- ب- مدخل السيطرة والعدالة في التوزيعControl and access</vt:lpstr>
      <vt:lpstr>Participation 10- ج - مدخل المشاركة</vt:lpstr>
      <vt:lpstr>10- د- مدخل التمكين Empowerment</vt:lpstr>
      <vt:lpstr>Slide 93</vt:lpstr>
      <vt:lpstr>11- المناهج التنموية المتبعة</vt:lpstr>
      <vt:lpstr>11- المناهج الأساسية المتبعة لإدماج المرأة في التنمية</vt:lpstr>
      <vt:lpstr>٤-أ . منهج الرفاه الاجتماعي</vt:lpstr>
      <vt:lpstr>ملاحظات</vt:lpstr>
      <vt:lpstr>11- ب منهج محاربة الفقر Anti-Poverty</vt:lpstr>
      <vt:lpstr>ملاحظات</vt:lpstr>
      <vt:lpstr>11- ج منهج العدالة Equity</vt:lpstr>
      <vt:lpstr>ملاحظات</vt:lpstr>
      <vt:lpstr>11- د منهج الكفاءة Efficiency</vt:lpstr>
      <vt:lpstr>ملاحظات</vt:lpstr>
      <vt:lpstr>11- هـ. منهج التمكين Empowerment</vt:lpstr>
      <vt:lpstr>ملاحظات</vt:lpstr>
      <vt:lpstr>11- و منهج المشاركة Participation </vt:lpstr>
      <vt:lpstr>ملاحظات</vt:lpstr>
      <vt:lpstr>11- ز منهج النوع الاجتماعي والتنمية</vt:lpstr>
      <vt:lpstr>ملاحظات</vt:lpstr>
    </vt:vector>
  </TitlesOfParts>
  <Company>I‏TCILO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المساواة بين الجنسين :  مفاهيم اساسية </dc:title>
  <dc:creator>PCNEW</dc:creator>
  <cp:lastModifiedBy> </cp:lastModifiedBy>
  <cp:revision>145</cp:revision>
  <dcterms:created xsi:type="dcterms:W3CDTF">2003-09-25T16:33:44Z</dcterms:created>
  <dcterms:modified xsi:type="dcterms:W3CDTF">2009-11-02T06:45:56Z</dcterms:modified>
</cp:coreProperties>
</file>