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66" r:id="rId2"/>
    <p:sldId id="257" r:id="rId3"/>
    <p:sldId id="258" r:id="rId4"/>
    <p:sldId id="259" r:id="rId5"/>
    <p:sldId id="260" r:id="rId6"/>
    <p:sldId id="274" r:id="rId7"/>
    <p:sldId id="278" r:id="rId8"/>
    <p:sldId id="279" r:id="rId9"/>
    <p:sldId id="267" r:id="rId10"/>
    <p:sldId id="269" r:id="rId11"/>
    <p:sldId id="270" r:id="rId12"/>
    <p:sldId id="271" r:id="rId13"/>
    <p:sldId id="272" r:id="rId14"/>
    <p:sldId id="273" r:id="rId15"/>
    <p:sldId id="264" r:id="rId16"/>
    <p:sldId id="280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1341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8453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5566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4D47E2-8EC2-41BF-842A-A6019B69CCEE}" type="datetimeFigureOut">
              <a:rPr lang="ar-EG" smtClean="0"/>
              <a:pPr/>
              <a:t>20/12/1431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12301FC-0189-4896-89DB-2D8807BACC81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301FC-0189-4896-89DB-2D8807BACC81}" type="slidenum">
              <a:rPr lang="ar-EG" smtClean="0"/>
              <a:pPr/>
              <a:t>17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DB99DF-284F-4291-8AC2-01A102C771D9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555162-B528-41C8-9826-01B3DA40A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B99DF-284F-4291-8AC2-01A102C771D9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55162-B528-41C8-9826-01B3DA40A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B99DF-284F-4291-8AC2-01A102C771D9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55162-B528-41C8-9826-01B3DA40A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B99DF-284F-4291-8AC2-01A102C771D9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55162-B528-41C8-9826-01B3DA40AA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B99DF-284F-4291-8AC2-01A102C771D9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55162-B528-41C8-9826-01B3DA40AA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B99DF-284F-4291-8AC2-01A102C771D9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55162-B528-41C8-9826-01B3DA40AA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B99DF-284F-4291-8AC2-01A102C771D9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55162-B528-41C8-9826-01B3DA40A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B99DF-284F-4291-8AC2-01A102C771D9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55162-B528-41C8-9826-01B3DA40AA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DB99DF-284F-4291-8AC2-01A102C771D9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55162-B528-41C8-9826-01B3DA40A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DB99DF-284F-4291-8AC2-01A102C771D9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555162-B528-41C8-9826-01B3DA40A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DB99DF-284F-4291-8AC2-01A102C771D9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555162-B528-41C8-9826-01B3DA40AA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DB99DF-284F-4291-8AC2-01A102C771D9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555162-B528-41C8-9826-01B3DA40A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14347" y="381000"/>
            <a:ext cx="7743853" cy="1047735"/>
          </a:xfrm>
        </p:spPr>
        <p:txBody>
          <a:bodyPr>
            <a:normAutofit/>
          </a:bodyPr>
          <a:lstStyle/>
          <a:p>
            <a:pPr algn="ctr"/>
            <a:r>
              <a:rPr lang="ar-SA" sz="2800" b="1" dirty="0" smtClean="0"/>
              <a:t>الفصل الثانى : الدورة المحاسبية</a:t>
            </a:r>
            <a:endParaRPr lang="ar-SA" sz="28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358246" cy="4714914"/>
          </a:xfrm>
        </p:spPr>
        <p:txBody>
          <a:bodyPr>
            <a:normAutofit/>
          </a:bodyPr>
          <a:lstStyle/>
          <a:p>
            <a:pPr algn="r" rtl="1"/>
            <a:r>
              <a:rPr lang="ar-SA" sz="2400" b="1" dirty="0" smtClean="0"/>
              <a:t>يهدف هذا الفصل الى معرفة مايلى :</a:t>
            </a:r>
          </a:p>
          <a:p>
            <a:pPr algn="ctr" rtl="1"/>
            <a:r>
              <a:rPr lang="ar-SA" sz="2400" b="1" dirty="0" smtClean="0"/>
              <a:t>المجموعة الدفترية</a:t>
            </a:r>
          </a:p>
          <a:p>
            <a:pPr algn="ctr" rtl="1"/>
            <a:r>
              <a:rPr lang="ar-SA" sz="2400" b="1" dirty="0" smtClean="0"/>
              <a:t>دفتر اليومية العامة</a:t>
            </a:r>
          </a:p>
          <a:p>
            <a:pPr algn="ctr" rtl="1"/>
            <a:r>
              <a:rPr lang="ar-SA" sz="2400" b="1" dirty="0" smtClean="0"/>
              <a:t>دفتر الاستاذ العام</a:t>
            </a:r>
          </a:p>
          <a:p>
            <a:pPr algn="ctr" rtl="1"/>
            <a:r>
              <a:rPr lang="ar-SA" sz="2400" b="1" dirty="0" smtClean="0"/>
              <a:t>الدورة المحاسبية</a:t>
            </a:r>
          </a:p>
          <a:p>
            <a:pPr algn="r" rtl="1"/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/>
          <a:lstStyle/>
          <a:p>
            <a:r>
              <a:rPr lang="ar-EG" sz="1400" dirty="0" smtClean="0"/>
              <a:t>4- فى 7/4 اشترى ادوات تنظيف بمبلغ 5000 ريال على الحساب من شركة الغامدى</a:t>
            </a:r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  <a:p>
            <a:r>
              <a:rPr lang="ar-EG" sz="1400" dirty="0" smtClean="0"/>
              <a:t>5- فى7/10 اشترى سيارة بمبلغ 21000 ريال على الحساب من شركة الجميح</a:t>
            </a:r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  <a:p>
            <a:r>
              <a:rPr lang="ar-EG" sz="1400" dirty="0" smtClean="0"/>
              <a:t>6-  فى 7/12 ارسل فواتير للعملاء مقابل تنظيف ملابس بمبلغ 8000 ريال</a:t>
            </a:r>
          </a:p>
          <a:p>
            <a:endParaRPr lang="ar-EG" sz="1400" dirty="0" smtClean="0"/>
          </a:p>
          <a:p>
            <a:endParaRPr lang="ar-E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ar-EG" sz="1800" dirty="0" smtClean="0"/>
              <a:t>تابع حل التمرين</a:t>
            </a:r>
            <a:endParaRPr lang="ar-EG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43174" y="1071546"/>
          <a:ext cx="5460548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5014"/>
                <a:gridCol w="728980"/>
                <a:gridCol w="3293762"/>
                <a:gridCol w="752792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منه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له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البيــــــــــــــــــان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التاريخ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5000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من حـ/ ادوات تنظيف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7/4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5000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        الى حـ/ الدائنين – شركة الغامدى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شراء ادوات تنظيف على الحساب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43174" y="2874334"/>
          <a:ext cx="5444807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49630"/>
                <a:gridCol w="849630"/>
                <a:gridCol w="2992755"/>
                <a:gridCol w="752792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منه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له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البيــــــــــــــــــان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التاريخ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21000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من حـ/ السيارة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7/10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21000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      الى حـ</a:t>
                      </a:r>
                      <a:r>
                        <a:rPr lang="ar-EG" baseline="0" dirty="0" smtClean="0"/>
                        <a:t> / الدائنين – شركة الجميح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شراء سيارة على الحساب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52110" y="4786322"/>
          <a:ext cx="4844122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8980"/>
                <a:gridCol w="728980"/>
                <a:gridCol w="2346642"/>
                <a:gridCol w="103952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منه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له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البيــــــــــــــــــان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التاريخ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8000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من حـ/ العملاء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7/12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8000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        الى</a:t>
                      </a:r>
                      <a:r>
                        <a:rPr lang="ar-EG" baseline="0" dirty="0" smtClean="0"/>
                        <a:t> حـ/ ايراد الخدمات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/>
          </a:bodyPr>
          <a:lstStyle/>
          <a:p>
            <a:r>
              <a:rPr lang="ar-EG" sz="1400" dirty="0" smtClean="0"/>
              <a:t>فى 7/20سحب مبلغ 2500 ريال من خزينة المنشاة لمصروفه الشخصى</a:t>
            </a:r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  <a:p>
            <a:r>
              <a:rPr lang="ar-EG" sz="1400" dirty="0" smtClean="0"/>
              <a:t>فى 7/25 حصل مبلغ 5000 ريال نقدا من العملاء الذين ارسل لهم فواتير فى7/12</a:t>
            </a:r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  <a:p>
            <a:r>
              <a:rPr lang="ar-EG" sz="1400" dirty="0" smtClean="0"/>
              <a:t>فى 7/27 سدد مبلغ 15000 ريال من المستحق لشركة الجميح بشيك</a:t>
            </a:r>
          </a:p>
          <a:p>
            <a:endParaRPr lang="ar-EG" sz="1400" dirty="0" smtClean="0"/>
          </a:p>
          <a:p>
            <a:endParaRPr lang="ar-EG" sz="1400" dirty="0" smtClean="0"/>
          </a:p>
          <a:p>
            <a:endParaRPr lang="ar-EG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11156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ar-EG" sz="1600" dirty="0" smtClean="0"/>
              <a:t>تابع حل التمرين</a:t>
            </a:r>
            <a:endParaRPr lang="ar-EG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868" y="1071546"/>
          <a:ext cx="3857652" cy="14119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68264"/>
                <a:gridCol w="668264"/>
                <a:gridCol w="1831031"/>
                <a:gridCol w="690093"/>
              </a:tblGrid>
              <a:tr h="352981"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منه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له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البيــــــــــــــــــان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التاريخ</a:t>
                      </a:r>
                      <a:endParaRPr lang="ar-EG" sz="1400" dirty="0"/>
                    </a:p>
                  </a:txBody>
                  <a:tcPr/>
                </a:tc>
              </a:tr>
              <a:tr h="352981"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2500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من حـ/ المسحوبات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7/20</a:t>
                      </a:r>
                      <a:endParaRPr lang="ar-EG" sz="1400" dirty="0"/>
                    </a:p>
                  </a:txBody>
                  <a:tcPr/>
                </a:tc>
              </a:tr>
              <a:tr h="352981">
                <a:tc>
                  <a:txBody>
                    <a:bodyPr/>
                    <a:lstStyle/>
                    <a:p>
                      <a:pPr rtl="1"/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2500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       الى</a:t>
                      </a:r>
                      <a:r>
                        <a:rPr lang="ar-EG" sz="1400" baseline="0" dirty="0" smtClean="0"/>
                        <a:t> حـ / الصندوق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400" dirty="0"/>
                    </a:p>
                  </a:txBody>
                  <a:tcPr/>
                </a:tc>
              </a:tr>
              <a:tr h="352981">
                <a:tc>
                  <a:txBody>
                    <a:bodyPr/>
                    <a:lstStyle/>
                    <a:p>
                      <a:pPr rtl="1"/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سحب مبلغ نقدى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00364" y="2928934"/>
          <a:ext cx="4813535" cy="17229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35296"/>
                <a:gridCol w="735296"/>
                <a:gridCol w="2654617"/>
                <a:gridCol w="688326"/>
              </a:tblGrid>
              <a:tr h="567295"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منه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له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البيــــــــــــــــــان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التاريخ</a:t>
                      </a:r>
                      <a:endParaRPr lang="ar-EG" sz="1400" dirty="0"/>
                    </a:p>
                  </a:txBody>
                  <a:tcPr/>
                </a:tc>
              </a:tr>
              <a:tr h="432837"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5000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من حـ/ الصندوق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7/25</a:t>
                      </a:r>
                      <a:endParaRPr lang="ar-EG" sz="1400" dirty="0"/>
                    </a:p>
                  </a:txBody>
                  <a:tcPr/>
                </a:tc>
              </a:tr>
              <a:tr h="365608">
                <a:tc>
                  <a:txBody>
                    <a:bodyPr/>
                    <a:lstStyle/>
                    <a:p>
                      <a:pPr rtl="1"/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5000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       الى حـ / العملاء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40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rtl="1"/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تحصيل جزء من المستحق على العملاء نقدا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71736" y="5000636"/>
          <a:ext cx="5870257" cy="1473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49630"/>
                <a:gridCol w="849630"/>
                <a:gridCol w="3499167"/>
                <a:gridCol w="67183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منه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له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البيــــــــــــــــــان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التاريخ</a:t>
                      </a:r>
                      <a:endParaRPr lang="ar-EG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15000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من حـ/ الدائنين- شركة الجميح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7/27</a:t>
                      </a:r>
                      <a:endParaRPr lang="ar-EG" dirty="0"/>
                    </a:p>
                  </a:txBody>
                  <a:tcPr/>
                </a:tc>
              </a:tr>
              <a:tr h="329890"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15000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       الى حـ/ البنك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  <a:tr h="321320"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سداد جزء من المبالغ المستحقة لشركة الجميح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/>
          <a:lstStyle/>
          <a:p>
            <a:pPr algn="ctr"/>
            <a:r>
              <a:rPr lang="ar-EG" dirty="0" smtClean="0"/>
              <a:t>حـ/ استاذ البنك</a:t>
            </a:r>
          </a:p>
          <a:p>
            <a:pPr algn="ctr"/>
            <a:endParaRPr lang="ar-E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EG" sz="1800" dirty="0" smtClean="0"/>
              <a:t>حسابى </a:t>
            </a:r>
            <a:r>
              <a:rPr lang="ar-EG" sz="1800" dirty="0" smtClean="0"/>
              <a:t>استاذ البنك والصندوق </a:t>
            </a:r>
            <a:r>
              <a:rPr lang="ar-EG" sz="1800" dirty="0" smtClean="0"/>
              <a:t>عى سبيل المثال</a:t>
            </a:r>
            <a:endParaRPr lang="ar-EG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1538" y="1428736"/>
          <a:ext cx="6829741" cy="3774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49630"/>
                <a:gridCol w="1797367"/>
                <a:gridCol w="752792"/>
                <a:gridCol w="849630"/>
                <a:gridCol w="1827530"/>
                <a:gridCol w="75279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المبلغ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البيان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التاريخ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المبلغ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البيان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التاريخ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65000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الى ح/ راس المال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7/1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13000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من حـ/ المعدات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7/2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15000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dirty="0" smtClean="0"/>
                        <a:t>من حـ/ الايجار</a:t>
                      </a:r>
                    </a:p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7/3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15000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dirty="0" smtClean="0"/>
                        <a:t>من حـ/ الدائنين</a:t>
                      </a:r>
                    </a:p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7/27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22000</a:t>
                      </a:r>
                      <a:endParaRPr lang="ar-EG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dirty="0" smtClean="0"/>
                        <a:t>رصيد 7/30 (مرحل)</a:t>
                      </a:r>
                    </a:p>
                    <a:p>
                      <a:pPr rtl="1"/>
                      <a:endParaRPr lang="ar-EG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65000</a:t>
                      </a:r>
                      <a:endParaRPr lang="ar-EG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65000</a:t>
                      </a:r>
                      <a:endParaRPr lang="ar-EG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22000</a:t>
                      </a:r>
                      <a:endParaRPr lang="ar-EG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رصيد منقول فى 8/1</a:t>
                      </a:r>
                      <a:endParaRPr lang="ar-EG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357686" y="3857628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4500594"/>
          </a:xfrm>
        </p:spPr>
        <p:txBody>
          <a:bodyPr>
            <a:normAutofit/>
          </a:bodyPr>
          <a:lstStyle/>
          <a:p>
            <a:pPr algn="ctr"/>
            <a:endParaRPr lang="ar-EG" sz="2000" dirty="0" smtClean="0"/>
          </a:p>
          <a:p>
            <a:pPr algn="ctr"/>
            <a:endParaRPr lang="ar-EG" sz="2000" dirty="0" smtClean="0"/>
          </a:p>
          <a:p>
            <a:pPr algn="ctr"/>
            <a:r>
              <a:rPr lang="ar-EG" sz="2000" dirty="0" smtClean="0"/>
              <a:t>حـ / استاذ الصندوق</a:t>
            </a:r>
          </a:p>
          <a:p>
            <a:pPr algn="ctr"/>
            <a:endParaRPr lang="ar-EG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EG" sz="1800" dirty="0" smtClean="0"/>
              <a:t>تابع حساب الاستاذ</a:t>
            </a:r>
            <a:endParaRPr lang="ar-EG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2357430"/>
          <a:ext cx="6573836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8980"/>
                <a:gridCol w="1797367"/>
                <a:gridCol w="752792"/>
                <a:gridCol w="728980"/>
                <a:gridCol w="1549717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المبلغ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البيان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التاريخ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المبلغ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البيان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التاريخ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5000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الى حـ/ العملاء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7/25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2500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من حـ/المسحوبات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7/20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2500</a:t>
                      </a:r>
                      <a:endParaRPr lang="ar-EG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رصيد مرحل</a:t>
                      </a:r>
                      <a:endParaRPr lang="ar-EG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7/30</a:t>
                      </a:r>
                      <a:endParaRPr lang="ar-EG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5000</a:t>
                      </a:r>
                      <a:endParaRPr lang="ar-EG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5000</a:t>
                      </a:r>
                      <a:endParaRPr lang="ar-EG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2500</a:t>
                      </a:r>
                      <a:endParaRPr lang="ar-EG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رصيد منقول فى 8/1</a:t>
                      </a:r>
                      <a:endParaRPr lang="ar-EG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572000" y="3429000"/>
            <a:ext cx="928694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/>
          <a:lstStyle/>
          <a:p>
            <a:pPr algn="ctr"/>
            <a:r>
              <a:rPr lang="ar-EG" sz="2000" b="1" dirty="0" smtClean="0"/>
              <a:t>ميزان المراجعة فى 1426/7/30</a:t>
            </a:r>
          </a:p>
          <a:p>
            <a:pPr algn="ctr"/>
            <a:endParaRPr lang="ar-E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ar-EG" sz="2400" dirty="0" smtClean="0"/>
              <a:t>ميزان المراجعة</a:t>
            </a:r>
            <a:endParaRPr lang="ar-EG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71736" y="1357298"/>
          <a:ext cx="4356742" cy="4389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81417"/>
                <a:gridCol w="1135380"/>
                <a:gridCol w="2039945"/>
              </a:tblGrid>
              <a:tr h="237874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ارصدة مدينة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ارصدة دائنة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اسم الحساب</a:t>
                      </a:r>
                      <a:endParaRPr lang="ar-EG" dirty="0"/>
                    </a:p>
                  </a:txBody>
                  <a:tcPr/>
                </a:tc>
              </a:tr>
              <a:tr h="3270764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22000</a:t>
                      </a:r>
                    </a:p>
                    <a:p>
                      <a:pPr rtl="1"/>
                      <a:r>
                        <a:rPr lang="ar-EG" dirty="0" smtClean="0"/>
                        <a:t>2500</a:t>
                      </a:r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r>
                        <a:rPr lang="ar-EG" dirty="0" smtClean="0"/>
                        <a:t>3000</a:t>
                      </a:r>
                    </a:p>
                    <a:p>
                      <a:pPr rtl="1"/>
                      <a:r>
                        <a:rPr lang="ar-EG" dirty="0" smtClean="0"/>
                        <a:t>13000</a:t>
                      </a:r>
                    </a:p>
                    <a:p>
                      <a:pPr rtl="1"/>
                      <a:r>
                        <a:rPr lang="ar-EG" dirty="0" smtClean="0"/>
                        <a:t>15000</a:t>
                      </a:r>
                    </a:p>
                    <a:p>
                      <a:pPr rtl="1"/>
                      <a:r>
                        <a:rPr lang="ar-EG" dirty="0" smtClean="0"/>
                        <a:t>5000</a:t>
                      </a:r>
                    </a:p>
                    <a:p>
                      <a:pPr rtl="1"/>
                      <a:r>
                        <a:rPr lang="ar-EG" dirty="0" smtClean="0"/>
                        <a:t>21000</a:t>
                      </a:r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r>
                        <a:rPr lang="ar-EG" dirty="0" smtClean="0"/>
                        <a:t>2500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r>
                        <a:rPr lang="ar-EG" dirty="0" smtClean="0"/>
                        <a:t>65000</a:t>
                      </a:r>
                    </a:p>
                    <a:p>
                      <a:pPr rtl="1"/>
                      <a:r>
                        <a:rPr lang="ar-EG" dirty="0" smtClean="0"/>
                        <a:t>5000</a:t>
                      </a:r>
                    </a:p>
                    <a:p>
                      <a:pPr rtl="1"/>
                      <a:r>
                        <a:rPr lang="ar-EG" dirty="0" smtClean="0"/>
                        <a:t>6000</a:t>
                      </a:r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r>
                        <a:rPr lang="ar-EG" dirty="0" smtClean="0"/>
                        <a:t>8000</a:t>
                      </a:r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البنك</a:t>
                      </a:r>
                    </a:p>
                    <a:p>
                      <a:pPr rtl="1"/>
                      <a:r>
                        <a:rPr lang="ar-EG" dirty="0" smtClean="0"/>
                        <a:t>الصندوق</a:t>
                      </a:r>
                    </a:p>
                    <a:p>
                      <a:pPr rtl="1"/>
                      <a:r>
                        <a:rPr lang="ar-EG" dirty="0" smtClean="0"/>
                        <a:t>راس المال</a:t>
                      </a:r>
                    </a:p>
                    <a:p>
                      <a:pPr rtl="1"/>
                      <a:r>
                        <a:rPr lang="ar-EG" dirty="0" smtClean="0"/>
                        <a:t>الدائنون( شركة</a:t>
                      </a:r>
                      <a:r>
                        <a:rPr lang="ar-EG" baseline="0" dirty="0" smtClean="0"/>
                        <a:t> الغامدى)</a:t>
                      </a:r>
                    </a:p>
                    <a:p>
                      <a:pPr rtl="1"/>
                      <a:r>
                        <a:rPr lang="ar-EG" baseline="0" dirty="0" smtClean="0"/>
                        <a:t>الدائنون( شركة الجميح)</a:t>
                      </a:r>
                    </a:p>
                    <a:p>
                      <a:pPr rtl="1"/>
                      <a:r>
                        <a:rPr lang="ar-EG" baseline="0" dirty="0" smtClean="0"/>
                        <a:t>العملاء</a:t>
                      </a:r>
                    </a:p>
                    <a:p>
                      <a:pPr rtl="1"/>
                      <a:r>
                        <a:rPr lang="ar-EG" baseline="0" dirty="0" smtClean="0"/>
                        <a:t>المعدات</a:t>
                      </a:r>
                    </a:p>
                    <a:p>
                      <a:pPr rtl="1"/>
                      <a:r>
                        <a:rPr lang="ar-EG" baseline="0" dirty="0" smtClean="0"/>
                        <a:t>الايجار</a:t>
                      </a:r>
                    </a:p>
                    <a:p>
                      <a:pPr rtl="1"/>
                      <a:r>
                        <a:rPr lang="ar-EG" baseline="0" dirty="0" smtClean="0"/>
                        <a:t>ادوات التنظيف</a:t>
                      </a:r>
                    </a:p>
                    <a:p>
                      <a:pPr rtl="1"/>
                      <a:r>
                        <a:rPr lang="ar-EG" baseline="0" dirty="0" smtClean="0"/>
                        <a:t>السيارة</a:t>
                      </a:r>
                    </a:p>
                    <a:p>
                      <a:pPr rtl="1"/>
                      <a:r>
                        <a:rPr lang="ar-EG" baseline="0" dirty="0" smtClean="0"/>
                        <a:t>ايراد الخدمات</a:t>
                      </a:r>
                    </a:p>
                    <a:p>
                      <a:pPr rtl="1"/>
                      <a:r>
                        <a:rPr lang="ar-EG" baseline="0" dirty="0" smtClean="0"/>
                        <a:t>المسحوبات</a:t>
                      </a:r>
                    </a:p>
                  </a:txBody>
                  <a:tcPr/>
                </a:tc>
              </a:tr>
              <a:tr h="237874">
                <a:tc>
                  <a:txBody>
                    <a:bodyPr/>
                    <a:lstStyle/>
                    <a:p>
                      <a:pPr rtl="1"/>
                      <a:r>
                        <a:rPr lang="ar-EG" b="1" dirty="0" smtClean="0">
                          <a:solidFill>
                            <a:srgbClr val="FF0000"/>
                          </a:solidFill>
                        </a:rPr>
                        <a:t>84000</a:t>
                      </a:r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b="1" dirty="0" smtClean="0">
                          <a:solidFill>
                            <a:srgbClr val="FF0000"/>
                          </a:solidFill>
                        </a:rPr>
                        <a:t>84000</a:t>
                      </a:r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b="1" dirty="0" smtClean="0">
                          <a:solidFill>
                            <a:srgbClr val="FF0000"/>
                          </a:solidFill>
                        </a:rPr>
                        <a:t>الاجمالى</a:t>
                      </a:r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57850"/>
          </a:xfrm>
        </p:spPr>
        <p:txBody>
          <a:bodyPr>
            <a:noAutofit/>
          </a:bodyPr>
          <a:lstStyle/>
          <a:p>
            <a:pPr rtl="1">
              <a:buNone/>
            </a:pPr>
            <a:r>
              <a:rPr lang="ar-EG" sz="2000" b="1" dirty="0" smtClean="0">
                <a:solidFill>
                  <a:srgbClr val="00B050"/>
                </a:solidFill>
              </a:rPr>
              <a:t>فيما يلى بعض الارصدة المستخرجة من دفتر الاستاذالعام لمؤسسة الطيار للنقل السريع فى1427/12/30:</a:t>
            </a:r>
          </a:p>
          <a:p>
            <a:pPr rtl="1">
              <a:buNone/>
            </a:pPr>
            <a:r>
              <a:rPr lang="ar-EG" sz="2000" b="1" dirty="0" smtClean="0">
                <a:solidFill>
                  <a:srgbClr val="00B050"/>
                </a:solidFill>
              </a:rPr>
              <a:t>100000 اراضى- 120000 اوراق دفع- 6000 اوراق قبض- 15000 أثاث- 30000 دائنون- ؟ راس المال- 300000 سيارات- 10000 صندوق- 50000 مدينون- 180000 بنك- 170000 ايرادات نقل- 245000 ايرادات شحن- 20000 ايجار مقدم- 12000 معدات مكتبية- 70000 رواتب- 28000 ايجار- 11000 ادوات مكتبية- 25000 وقود وزيوت- 18000 مسحوبات . </a:t>
            </a:r>
            <a:endParaRPr lang="ar-EG" sz="2000" b="1" dirty="0" smtClean="0">
              <a:solidFill>
                <a:srgbClr val="00B050"/>
              </a:solidFill>
            </a:endParaRPr>
          </a:p>
          <a:p>
            <a:pPr rtl="1">
              <a:buNone/>
            </a:pPr>
            <a:r>
              <a:rPr lang="ar-EG" sz="2000" b="1" dirty="0" smtClean="0">
                <a:solidFill>
                  <a:srgbClr val="FF0000"/>
                </a:solidFill>
              </a:rPr>
              <a:t>المطلوب</a:t>
            </a:r>
            <a:r>
              <a:rPr lang="ar-EG" sz="2000" b="1" dirty="0" smtClean="0">
                <a:solidFill>
                  <a:srgbClr val="FF0000"/>
                </a:solidFill>
              </a:rPr>
              <a:t>: </a:t>
            </a:r>
          </a:p>
          <a:p>
            <a:pPr rtl="1">
              <a:buNone/>
            </a:pPr>
            <a:r>
              <a:rPr lang="ar-EG" sz="2000" b="1" dirty="0" smtClean="0">
                <a:solidFill>
                  <a:srgbClr val="00B050"/>
                </a:solidFill>
              </a:rPr>
              <a:t>	</a:t>
            </a:r>
            <a:r>
              <a:rPr lang="ar-EG" sz="2000" b="1" dirty="0" smtClean="0">
                <a:solidFill>
                  <a:schemeClr val="accent3">
                    <a:lumMod val="75000"/>
                  </a:schemeClr>
                </a:solidFill>
              </a:rPr>
              <a:t>1- اعداد ميزان المراجعة</a:t>
            </a:r>
          </a:p>
          <a:p>
            <a:pPr rtl="1">
              <a:buNone/>
            </a:pPr>
            <a:r>
              <a:rPr lang="ar-EG" sz="2000" b="1" dirty="0" smtClean="0">
                <a:solidFill>
                  <a:schemeClr val="accent3">
                    <a:lumMod val="75000"/>
                  </a:schemeClr>
                </a:solidFill>
              </a:rPr>
              <a:t>	2- اعداد قائمة الدخل عن عام 1427 هـ</a:t>
            </a:r>
          </a:p>
          <a:p>
            <a:pPr rtl="1">
              <a:buNone/>
            </a:pPr>
            <a:r>
              <a:rPr lang="ar-EG" sz="2000" b="1" dirty="0" smtClean="0">
                <a:solidFill>
                  <a:schemeClr val="accent3">
                    <a:lumMod val="75000"/>
                  </a:schemeClr>
                </a:solidFill>
              </a:rPr>
              <a:t>	3- اعداد قائمة حقوق الملكية</a:t>
            </a:r>
          </a:p>
          <a:p>
            <a:pPr rtl="1">
              <a:buNone/>
            </a:pPr>
            <a:r>
              <a:rPr lang="ar-EG" sz="2000" b="1" dirty="0" smtClean="0">
                <a:solidFill>
                  <a:schemeClr val="accent3">
                    <a:lumMod val="75000"/>
                  </a:schemeClr>
                </a:solidFill>
              </a:rPr>
              <a:t>	3- قاغئمة المركز المالى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9DF8B4F7-E1EA-45C1-B5EA-0C97CDBDDCC7}" type="slidenum">
              <a:rPr lang="ar-SA" smtClean="0"/>
              <a:pPr rtl="1"/>
              <a:t>15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 rtl="1"/>
            <a:r>
              <a:rPr lang="ar-EG" sz="2000" dirty="0" smtClean="0">
                <a:solidFill>
                  <a:schemeClr val="accent3">
                    <a:lumMod val="75000"/>
                  </a:schemeClr>
                </a:solidFill>
              </a:rPr>
              <a:t>تمرين 2غير محلول ص 100 الكتاب المقرر</a:t>
            </a:r>
            <a:r>
              <a:rPr lang="ar-EG" sz="2000" dirty="0" smtClean="0">
                <a:solidFill>
                  <a:srgbClr val="00B0F0"/>
                </a:solidFill>
              </a:rPr>
              <a:t> </a:t>
            </a:r>
            <a:r>
              <a:rPr lang="ar-EG" sz="2000" dirty="0" smtClean="0">
                <a:solidFill>
                  <a:srgbClr val="002060"/>
                </a:solidFill>
              </a:rPr>
              <a:t>: ميزان المراجعة – قائمةالدخل – قائمة حقوق الملكية- قائمة المركز المالى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3108" y="812800"/>
          <a:ext cx="5059997" cy="6045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81417"/>
                <a:gridCol w="113538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ارصدة مدينة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ارصدة دائنة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اسم الحساب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100000</a:t>
                      </a:r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r>
                        <a:rPr lang="ar-EG" dirty="0" smtClean="0"/>
                        <a:t>60000</a:t>
                      </a:r>
                    </a:p>
                    <a:p>
                      <a:pPr rtl="1"/>
                      <a:r>
                        <a:rPr lang="ar-EG" dirty="0" smtClean="0"/>
                        <a:t>150000</a:t>
                      </a:r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r>
                        <a:rPr lang="ar-EG" dirty="0" smtClean="0"/>
                        <a:t>300000</a:t>
                      </a:r>
                    </a:p>
                    <a:p>
                      <a:pPr rtl="1"/>
                      <a:r>
                        <a:rPr lang="ar-EG" dirty="0" smtClean="0"/>
                        <a:t>10000</a:t>
                      </a:r>
                    </a:p>
                    <a:p>
                      <a:pPr rtl="1"/>
                      <a:r>
                        <a:rPr lang="ar-EG" dirty="0" smtClean="0"/>
                        <a:t>50000</a:t>
                      </a:r>
                    </a:p>
                    <a:p>
                      <a:pPr rtl="1"/>
                      <a:r>
                        <a:rPr lang="ar-EG" dirty="0" smtClean="0"/>
                        <a:t>180000</a:t>
                      </a:r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r>
                        <a:rPr lang="ar-EG" dirty="0" smtClean="0"/>
                        <a:t>20000</a:t>
                      </a:r>
                    </a:p>
                    <a:p>
                      <a:pPr rtl="1"/>
                      <a:r>
                        <a:rPr lang="ar-EG" dirty="0" smtClean="0"/>
                        <a:t>12000</a:t>
                      </a:r>
                    </a:p>
                    <a:p>
                      <a:pPr rtl="1"/>
                      <a:r>
                        <a:rPr lang="ar-EG" dirty="0" smtClean="0"/>
                        <a:t>70000</a:t>
                      </a:r>
                    </a:p>
                    <a:p>
                      <a:pPr rtl="1"/>
                      <a:r>
                        <a:rPr lang="ar-EG" dirty="0" smtClean="0"/>
                        <a:t>28000</a:t>
                      </a:r>
                    </a:p>
                    <a:p>
                      <a:pPr rtl="1"/>
                      <a:r>
                        <a:rPr lang="ar-EG" dirty="0" smtClean="0"/>
                        <a:t>11000</a:t>
                      </a:r>
                    </a:p>
                    <a:p>
                      <a:pPr rtl="1"/>
                      <a:r>
                        <a:rPr lang="ar-EG" dirty="0" smtClean="0"/>
                        <a:t>25000</a:t>
                      </a:r>
                    </a:p>
                    <a:p>
                      <a:pPr rtl="1"/>
                      <a:r>
                        <a:rPr lang="ar-EG" dirty="0" smtClean="0"/>
                        <a:t>18000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r>
                        <a:rPr lang="ar-EG" dirty="0" smtClean="0"/>
                        <a:t>120000</a:t>
                      </a:r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r>
                        <a:rPr lang="ar-EG" dirty="0" smtClean="0"/>
                        <a:t>30000</a:t>
                      </a:r>
                    </a:p>
                    <a:p>
                      <a:pPr rtl="1"/>
                      <a:r>
                        <a:rPr lang="ar-EG" dirty="0" smtClean="0">
                          <a:solidFill>
                            <a:srgbClr val="FF0000"/>
                          </a:solidFill>
                        </a:rPr>
                        <a:t>280000</a:t>
                      </a:r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r>
                        <a:rPr lang="ar-EG" dirty="0" smtClean="0"/>
                        <a:t>170000</a:t>
                      </a:r>
                    </a:p>
                    <a:p>
                      <a:pPr rtl="1"/>
                      <a:r>
                        <a:rPr lang="ar-EG" dirty="0" smtClean="0"/>
                        <a:t>245000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اراضى</a:t>
                      </a:r>
                    </a:p>
                    <a:p>
                      <a:pPr rtl="1"/>
                      <a:r>
                        <a:rPr lang="ar-EG" dirty="0" smtClean="0"/>
                        <a:t>اوراق دفع</a:t>
                      </a:r>
                    </a:p>
                    <a:p>
                      <a:pPr rtl="1"/>
                      <a:r>
                        <a:rPr lang="ar-EG" dirty="0" smtClean="0"/>
                        <a:t>اوراق قبض</a:t>
                      </a:r>
                    </a:p>
                    <a:p>
                      <a:pPr rtl="1"/>
                      <a:r>
                        <a:rPr lang="ar-EG" dirty="0" smtClean="0"/>
                        <a:t>اثاث</a:t>
                      </a:r>
                    </a:p>
                    <a:p>
                      <a:pPr rtl="1"/>
                      <a:r>
                        <a:rPr lang="ar-EG" dirty="0" smtClean="0"/>
                        <a:t>دائنون</a:t>
                      </a:r>
                    </a:p>
                    <a:p>
                      <a:pPr rtl="1"/>
                      <a:r>
                        <a:rPr lang="ar-EG" b="1" dirty="0" smtClean="0">
                          <a:solidFill>
                            <a:srgbClr val="FF0000"/>
                          </a:solidFill>
                        </a:rPr>
                        <a:t>راس المال</a:t>
                      </a:r>
                    </a:p>
                    <a:p>
                      <a:pPr rtl="1"/>
                      <a:r>
                        <a:rPr lang="ar-EG" dirty="0" smtClean="0"/>
                        <a:t>سيارات</a:t>
                      </a:r>
                    </a:p>
                    <a:p>
                      <a:pPr rtl="1"/>
                      <a:r>
                        <a:rPr lang="ar-EG" dirty="0" smtClean="0"/>
                        <a:t>صندوق</a:t>
                      </a:r>
                    </a:p>
                    <a:p>
                      <a:pPr rtl="1"/>
                      <a:r>
                        <a:rPr lang="ar-EG" dirty="0" smtClean="0"/>
                        <a:t>مدينون</a:t>
                      </a:r>
                    </a:p>
                    <a:p>
                      <a:pPr rtl="1"/>
                      <a:r>
                        <a:rPr lang="ar-EG" dirty="0" smtClean="0"/>
                        <a:t>بنك</a:t>
                      </a:r>
                    </a:p>
                    <a:p>
                      <a:pPr rtl="1"/>
                      <a:r>
                        <a:rPr lang="ar-EG" dirty="0" smtClean="0"/>
                        <a:t>ايرادات نقل</a:t>
                      </a:r>
                    </a:p>
                    <a:p>
                      <a:pPr rtl="1"/>
                      <a:r>
                        <a:rPr lang="ar-EG" dirty="0" smtClean="0"/>
                        <a:t>ايرادات شحن</a:t>
                      </a:r>
                    </a:p>
                    <a:p>
                      <a:pPr rtl="1"/>
                      <a:r>
                        <a:rPr lang="ar-EG" dirty="0" smtClean="0"/>
                        <a:t>ايجار مقدم</a:t>
                      </a:r>
                    </a:p>
                    <a:p>
                      <a:pPr rtl="1"/>
                      <a:r>
                        <a:rPr lang="ar-EG" dirty="0" smtClean="0"/>
                        <a:t>معدات مكتبية</a:t>
                      </a:r>
                    </a:p>
                    <a:p>
                      <a:pPr rtl="1"/>
                      <a:r>
                        <a:rPr lang="ar-EG" dirty="0" smtClean="0"/>
                        <a:t>رواتب</a:t>
                      </a:r>
                    </a:p>
                    <a:p>
                      <a:pPr rtl="1"/>
                      <a:r>
                        <a:rPr lang="ar-EG" dirty="0" smtClean="0"/>
                        <a:t>ايجار</a:t>
                      </a:r>
                    </a:p>
                    <a:p>
                      <a:pPr rtl="1"/>
                      <a:r>
                        <a:rPr lang="ar-EG" dirty="0" smtClean="0"/>
                        <a:t>ادوات مكتبية</a:t>
                      </a:r>
                    </a:p>
                    <a:p>
                      <a:pPr rtl="1"/>
                      <a:r>
                        <a:rPr lang="ar-EG" dirty="0" smtClean="0"/>
                        <a:t>وقود وزيوت مستخدمة</a:t>
                      </a:r>
                    </a:p>
                    <a:p>
                      <a:pPr rtl="1"/>
                      <a:r>
                        <a:rPr lang="ar-EG" dirty="0" smtClean="0"/>
                        <a:t>مسحوبات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b="1" dirty="0" smtClean="0"/>
                        <a:t>845000</a:t>
                      </a:r>
                      <a:endParaRPr lang="ar-EG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b="1" dirty="0" smtClean="0"/>
                        <a:t>845000</a:t>
                      </a:r>
                      <a:endParaRPr lang="ar-EG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b="1" dirty="0" smtClean="0"/>
                        <a:t>الاجمالى</a:t>
                      </a:r>
                      <a:endParaRPr lang="ar-EG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00066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ar-EG" sz="2200" dirty="0" smtClean="0"/>
              <a:t>ميزان المراجعة فى 1427/12/30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57422" y="1000108"/>
          <a:ext cx="4525327" cy="4079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32367"/>
                <a:gridCol w="970280"/>
                <a:gridCol w="112268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الايرادات :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            ايرادات النقل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170000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            ايرادات شحن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245000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b="1" dirty="0" smtClean="0">
                          <a:solidFill>
                            <a:srgbClr val="FF0000"/>
                          </a:solidFill>
                        </a:rPr>
                        <a:t>            اجمالى الايرادات</a:t>
                      </a:r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b="1" dirty="0" smtClean="0">
                          <a:solidFill>
                            <a:srgbClr val="FF0000"/>
                          </a:solidFill>
                        </a:rPr>
                        <a:t>415000</a:t>
                      </a:r>
                      <a:endParaRPr lang="ar-EG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EG" dirty="0" smtClean="0"/>
                        <a:t>- </a:t>
                      </a:r>
                      <a:r>
                        <a:rPr lang="ar-EG" b="1" baseline="0" dirty="0" smtClean="0"/>
                        <a:t>المصروفات</a:t>
                      </a:r>
                      <a:r>
                        <a:rPr lang="ar-EG" baseline="0" dirty="0" smtClean="0"/>
                        <a:t> :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            رواتب    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70000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            ايجار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28000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           وقود وزيوت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25000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          اجمالى المصروفات</a:t>
                      </a:r>
                      <a:endParaRPr lang="ar-EG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(123000)</a:t>
                      </a:r>
                      <a:endParaRPr lang="ar-EG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b="1" dirty="0" smtClean="0"/>
                        <a:t>صافى الدخل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b="1" dirty="0" smtClean="0"/>
                        <a:t>292000</a:t>
                      </a:r>
                      <a:endParaRPr lang="ar-EG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ctr"/>
            <a:r>
              <a:rPr lang="ar-EG" sz="2200" dirty="0" smtClean="0"/>
              <a:t>قائمة الدخل عن السنة المنتهية فى 1427/12/30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86050" y="1000108"/>
          <a:ext cx="3761105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1017905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راس المال اول الفترة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280000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+ صافى الدخل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292000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b="1" dirty="0" smtClean="0"/>
                        <a:t>572000</a:t>
                      </a:r>
                      <a:endParaRPr lang="ar-EG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- المسحوبات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18000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b="1" dirty="0" smtClean="0"/>
                        <a:t>راس المال آخر الفترة</a:t>
                      </a:r>
                      <a:endParaRPr lang="ar-EG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b="1" dirty="0" smtClean="0"/>
                        <a:t>554000</a:t>
                      </a:r>
                      <a:endParaRPr lang="ar-EG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ar-EG" dirty="0" smtClean="0"/>
              <a:t>قائمة الدخل</a:t>
            </a:r>
            <a:endParaRPr lang="ar-E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2976" y="714356"/>
          <a:ext cx="6549706" cy="5897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70280"/>
                <a:gridCol w="2045017"/>
                <a:gridCol w="1041717"/>
                <a:gridCol w="249269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1600" b="1" dirty="0" smtClean="0"/>
                        <a:t>القيمة</a:t>
                      </a:r>
                      <a:endParaRPr lang="ar-E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600" b="1" dirty="0" smtClean="0"/>
                        <a:t>الاصول</a:t>
                      </a:r>
                      <a:endParaRPr lang="ar-E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600" b="1" dirty="0" smtClean="0"/>
                        <a:t>القيمة</a:t>
                      </a:r>
                      <a:endParaRPr lang="ar-E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600" b="1" dirty="0" smtClean="0"/>
                        <a:t>الخصوم وحق الملكية</a:t>
                      </a:r>
                      <a:endParaRPr lang="ar-EG" sz="1600" b="1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1600" b="1" dirty="0" smtClean="0"/>
                        <a:t>الاصول المتداولة</a:t>
                      </a:r>
                      <a:endParaRPr lang="ar-EG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1600" b="1" dirty="0" smtClean="0"/>
                        <a:t>خصوم قصيرة الاجل</a:t>
                      </a:r>
                      <a:endParaRPr lang="ar-EG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1000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صندوق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30000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دائنون</a:t>
                      </a:r>
                      <a:endParaRPr lang="ar-E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180000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بنك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120000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اوراق دفع</a:t>
                      </a:r>
                      <a:endParaRPr lang="ar-E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6000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اوراق قبض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b="1" dirty="0" smtClean="0">
                          <a:solidFill>
                            <a:srgbClr val="FF0000"/>
                          </a:solidFill>
                        </a:rPr>
                        <a:t>150000</a:t>
                      </a:r>
                      <a:endParaRPr lang="ar-EG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b="1" dirty="0" smtClean="0">
                          <a:solidFill>
                            <a:srgbClr val="FF0000"/>
                          </a:solidFill>
                        </a:rPr>
                        <a:t>اجمالى الخصوم المتداولة</a:t>
                      </a:r>
                      <a:endParaRPr lang="ar-EG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50000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مدينون</a:t>
                      </a:r>
                      <a:endParaRPr lang="ar-EG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1600" b="1" dirty="0" smtClean="0"/>
                        <a:t>حقوق الملكية</a:t>
                      </a:r>
                      <a:endParaRPr lang="ar-EG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20000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ايجار مقدم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280000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راس المال</a:t>
                      </a:r>
                      <a:endParaRPr lang="ar-E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sz="1600" b="1" dirty="0" smtClean="0">
                          <a:solidFill>
                            <a:srgbClr val="FF0000"/>
                          </a:solidFill>
                        </a:rPr>
                        <a:t>266000</a:t>
                      </a:r>
                      <a:endParaRPr lang="ar-EG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b="1" dirty="0" smtClean="0">
                          <a:solidFill>
                            <a:srgbClr val="FF0000"/>
                          </a:solidFill>
                        </a:rPr>
                        <a:t>اجمالى الاصول المتداولة</a:t>
                      </a:r>
                      <a:endParaRPr lang="ar-EG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292000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صافى الربح</a:t>
                      </a:r>
                      <a:endParaRPr lang="ar-EG" sz="16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ar-EG" sz="1600" b="1" dirty="0" smtClean="0"/>
                        <a:t>الاصول الثابتة</a:t>
                      </a:r>
                      <a:endParaRPr lang="ar-EG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b="1" dirty="0" smtClean="0"/>
                        <a:t>(18000)</a:t>
                      </a:r>
                      <a:endParaRPr lang="ar-EG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b="1" dirty="0" smtClean="0"/>
                        <a:t>- المسحوبات</a:t>
                      </a:r>
                      <a:endParaRPr lang="ar-EG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100000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اراضى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b="1" dirty="0" smtClean="0">
                          <a:solidFill>
                            <a:srgbClr val="FF0000"/>
                          </a:solidFill>
                        </a:rPr>
                        <a:t>554000</a:t>
                      </a:r>
                      <a:endParaRPr lang="ar-EG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b="1" dirty="0" smtClean="0">
                          <a:solidFill>
                            <a:srgbClr val="FF0000"/>
                          </a:solidFill>
                        </a:rPr>
                        <a:t>صافى حقوق الملكية</a:t>
                      </a:r>
                      <a:endParaRPr lang="ar-EG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15000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اثاث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300000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سيارات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12000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معدات مكتبية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11000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dirty="0" smtClean="0"/>
                        <a:t>ادوات</a:t>
                      </a:r>
                      <a:r>
                        <a:rPr lang="ar-EG" sz="1600" baseline="0" dirty="0" smtClean="0"/>
                        <a:t> مكتبية</a:t>
                      </a:r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sz="1600" b="1" dirty="0" smtClean="0">
                          <a:solidFill>
                            <a:srgbClr val="FF0000"/>
                          </a:solidFill>
                        </a:rPr>
                        <a:t>438000</a:t>
                      </a:r>
                      <a:endParaRPr lang="ar-EG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b="1" dirty="0" smtClean="0">
                          <a:solidFill>
                            <a:srgbClr val="FF0000"/>
                          </a:solidFill>
                        </a:rPr>
                        <a:t>اجمالى الاصول الثابتة</a:t>
                      </a:r>
                      <a:endParaRPr lang="ar-EG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600" dirty="0"/>
                    </a:p>
                  </a:txBody>
                  <a:tcPr/>
                </a:tc>
              </a:tr>
              <a:tr h="295316">
                <a:tc>
                  <a:txBody>
                    <a:bodyPr/>
                    <a:lstStyle/>
                    <a:p>
                      <a:pPr rtl="1"/>
                      <a:r>
                        <a:rPr lang="ar-EG" sz="1600" b="1" dirty="0" smtClean="0">
                          <a:solidFill>
                            <a:srgbClr val="0070C0"/>
                          </a:solidFill>
                        </a:rPr>
                        <a:t>704000</a:t>
                      </a:r>
                      <a:endParaRPr lang="ar-EG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b="1" dirty="0" smtClean="0">
                          <a:solidFill>
                            <a:srgbClr val="0070C0"/>
                          </a:solidFill>
                        </a:rPr>
                        <a:t>اجمالى الاصول</a:t>
                      </a:r>
                      <a:endParaRPr lang="ar-EG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b="1" dirty="0" smtClean="0">
                          <a:solidFill>
                            <a:srgbClr val="0070C0"/>
                          </a:solidFill>
                        </a:rPr>
                        <a:t>704000</a:t>
                      </a:r>
                      <a:endParaRPr lang="ar-EG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600" b="1" dirty="0" smtClean="0">
                          <a:solidFill>
                            <a:srgbClr val="0070C0"/>
                          </a:solidFill>
                        </a:rPr>
                        <a:t>اجمالى الخصوم وحقوق الملكية</a:t>
                      </a:r>
                      <a:endParaRPr lang="ar-EG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/>
          <a:lstStyle/>
          <a:p>
            <a:pPr algn="ctr"/>
            <a:r>
              <a:rPr lang="ar-EG" sz="1600" dirty="0" smtClean="0"/>
              <a:t>قائمة المركز المالى فى 1427/12/30</a:t>
            </a:r>
            <a:endParaRPr lang="ar-EG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400" b="1" dirty="0" smtClean="0"/>
              <a:t>تبدأ الدورة المحاسبية بتحليل المستندات ( الداخلية والخارجية ) لتحديد الاطراف المدينة والدائنة  ثم يبدأ القيد فى الدفاتر المختلفة 0</a:t>
            </a:r>
          </a:p>
          <a:p>
            <a:pPr algn="r" rtl="1">
              <a:buNone/>
            </a:pPr>
            <a:endParaRPr lang="ar-SA" sz="2400" b="1" dirty="0" smtClean="0"/>
          </a:p>
          <a:p>
            <a:pPr algn="r" rtl="1"/>
            <a:r>
              <a:rPr lang="ar-SA" sz="2400" b="1" dirty="0" smtClean="0">
                <a:solidFill>
                  <a:srgbClr val="FF0000"/>
                </a:solidFill>
              </a:rPr>
              <a:t>المجموعة الدفترية </a:t>
            </a:r>
            <a:r>
              <a:rPr lang="ar-SA" sz="2400" b="1" dirty="0" smtClean="0"/>
              <a:t>: تنقسم الى مجموعتين هما :</a:t>
            </a:r>
          </a:p>
          <a:p>
            <a:pPr algn="r" rtl="1">
              <a:buNone/>
            </a:pPr>
            <a:endParaRPr lang="ar-SA" sz="2400" b="1" dirty="0" smtClean="0"/>
          </a:p>
          <a:p>
            <a:pPr lvl="1" algn="r" rtl="1"/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دفاتر القيد الاولى </a:t>
            </a:r>
            <a:r>
              <a:rPr lang="ar-SA" sz="2400" b="1" dirty="0" smtClean="0"/>
              <a:t>:  دفاتر اليومية ( العامة أو المتخصصة )</a:t>
            </a:r>
          </a:p>
          <a:p>
            <a:pPr lvl="1" algn="r" rtl="1"/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دفاتر القيد النهائى </a:t>
            </a:r>
            <a:r>
              <a:rPr lang="ar-SA" sz="2400" b="1" dirty="0" smtClean="0"/>
              <a:t>: دفاتر الاستاذ</a:t>
            </a:r>
          </a:p>
          <a:p>
            <a:pPr algn="r" rt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9DF8B4F7-E1EA-45C1-B5EA-0C97CDBDDCC7}" type="slidenum">
              <a:rPr lang="ar-SA" smtClean="0"/>
              <a:pPr rtl="1"/>
              <a:t>2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rgbClr val="0070C0"/>
                </a:solidFill>
              </a:rPr>
              <a:t>الدورة المحاسبية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10927"/>
          </a:xfrm>
        </p:spPr>
        <p:txBody>
          <a:bodyPr>
            <a:normAutofit/>
          </a:bodyPr>
          <a:lstStyle/>
          <a:p>
            <a:pPr algn="r" rtl="1"/>
            <a:r>
              <a:rPr lang="ar-SA" sz="2400" b="1" dirty="0" smtClean="0"/>
              <a:t>سجل تاريخى لجميع عمليات الوحدة الاقتصادية حسب ترتيب حدوثها ، ويتم القيد فيه وفقا لطريقة القيد المزدوج </a:t>
            </a:r>
          </a:p>
          <a:p>
            <a:pPr algn="r" rtl="1"/>
            <a:r>
              <a:rPr lang="ar-SA" sz="2400" b="1" dirty="0" smtClean="0"/>
              <a:t>يجب ان يتساوى مجموع الطرف المدين مع مجموع الطرف الدائن لقيد كل عملية</a:t>
            </a:r>
          </a:p>
          <a:p>
            <a:pPr algn="r" rtl="1"/>
            <a:r>
              <a:rPr lang="ar-SA" sz="2400" b="1" dirty="0" smtClean="0"/>
              <a:t>تحتوى صفحة اليومية العامة على البيانات التالية :</a:t>
            </a:r>
          </a:p>
          <a:p>
            <a:pPr lvl="1" algn="r" rtl="1"/>
            <a:r>
              <a:rPr lang="ar-SA" sz="2400" b="1" dirty="0" smtClean="0">
                <a:solidFill>
                  <a:srgbClr val="002060"/>
                </a:solidFill>
              </a:rPr>
              <a:t>رقم الصفحة</a:t>
            </a:r>
          </a:p>
          <a:p>
            <a:pPr lvl="1" algn="r" rtl="1"/>
            <a:r>
              <a:rPr lang="ar-SA" sz="2400" b="1" dirty="0" smtClean="0">
                <a:solidFill>
                  <a:srgbClr val="002060"/>
                </a:solidFill>
              </a:rPr>
              <a:t>تاريخ العملية</a:t>
            </a:r>
          </a:p>
          <a:p>
            <a:pPr lvl="1" algn="r" rtl="1"/>
            <a:r>
              <a:rPr lang="ar-SA" sz="2400" b="1" dirty="0" smtClean="0">
                <a:solidFill>
                  <a:srgbClr val="002060"/>
                </a:solidFill>
              </a:rPr>
              <a:t>مبالغ الاطراف المدينة والدائنة</a:t>
            </a:r>
          </a:p>
          <a:p>
            <a:pPr lvl="1" algn="r" rtl="1"/>
            <a:r>
              <a:rPr lang="ar-SA" sz="2400" b="1" dirty="0" smtClean="0">
                <a:solidFill>
                  <a:srgbClr val="002060"/>
                </a:solidFill>
              </a:rPr>
              <a:t>خانة البيان لتحديد اسماء الحسابات المدينة والدائنة</a:t>
            </a:r>
          </a:p>
          <a:p>
            <a:pPr lvl="1" algn="r" rtl="1"/>
            <a:r>
              <a:rPr lang="ar-SA" sz="2400" b="1" dirty="0" smtClean="0">
                <a:solidFill>
                  <a:srgbClr val="002060"/>
                </a:solidFill>
              </a:rPr>
              <a:t>شرح القيد ، وعادة يكون اسفل اسماء الحسابات</a:t>
            </a:r>
          </a:p>
          <a:p>
            <a:pPr algn="r" rtl="1"/>
            <a:r>
              <a:rPr lang="ar-SA" sz="2400" b="1" dirty="0" smtClean="0"/>
              <a:t>يوضع خط فاصل بين كل عملية واخرى فى خانة البيان فقط</a:t>
            </a:r>
          </a:p>
          <a:p>
            <a:pPr algn="r" rtl="1"/>
            <a:r>
              <a:rPr lang="ar-SA" sz="2400" b="1" dirty="0" smtClean="0">
                <a:solidFill>
                  <a:srgbClr val="FF0000"/>
                </a:solidFill>
              </a:rPr>
              <a:t>شكل دفتر اليومية العامة </a:t>
            </a:r>
            <a:r>
              <a:rPr lang="ar-SA" sz="2400" b="1" dirty="0" smtClean="0"/>
              <a:t>:    انظر الكتاب المقرر صفحة 60</a:t>
            </a:r>
          </a:p>
          <a:p>
            <a:pPr lvl="1"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9DF8B4F7-E1EA-45C1-B5EA-0C97CDBDDCC7}" type="slidenum">
              <a:rPr lang="ar-SA" smtClean="0"/>
              <a:pPr rtl="1"/>
              <a:t>3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 rtl="1"/>
            <a:r>
              <a:rPr lang="ar-SA" sz="2800" b="1" dirty="0" smtClean="0"/>
              <a:t>دفتر اليومية العامة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42910" y="1357298"/>
          <a:ext cx="8020687" cy="2621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00848"/>
                <a:gridCol w="1700848"/>
                <a:gridCol w="2802255"/>
                <a:gridCol w="1070293"/>
                <a:gridCol w="746443"/>
              </a:tblGrid>
              <a:tr h="640080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الطرف المدين</a:t>
                      </a:r>
                    </a:p>
                    <a:p>
                      <a:pPr rtl="1"/>
                      <a:r>
                        <a:rPr lang="ar-SA" sz="2000" b="1" dirty="0" smtClean="0"/>
                        <a:t>    ( منه )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الطرف الدائن</a:t>
                      </a:r>
                    </a:p>
                    <a:p>
                      <a:pPr rtl="1"/>
                      <a:r>
                        <a:rPr lang="ar-SA" sz="2000" b="1" dirty="0" smtClean="0"/>
                        <a:t>   ( لــه )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بيــــــــــــــــــــــــــــــــــــــــــان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رقم صفحة </a:t>
                      </a:r>
                    </a:p>
                    <a:p>
                      <a:pPr algn="ctr" rtl="1"/>
                      <a:r>
                        <a:rPr lang="ar-SA" sz="2000" b="1" dirty="0" smtClean="0"/>
                        <a:t>الاستاذ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التاريخ</a:t>
                      </a:r>
                      <a:endParaRPr lang="ar-SA" sz="2000" b="1" dirty="0"/>
                    </a:p>
                  </a:txBody>
                  <a:tcPr/>
                </a:tc>
              </a:tr>
              <a:tr h="1463040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     ××××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 smtClean="0"/>
                    </a:p>
                    <a:p>
                      <a:pPr rtl="1"/>
                      <a:endParaRPr lang="ar-SA" sz="2000" b="1" dirty="0" smtClean="0"/>
                    </a:p>
                    <a:p>
                      <a:pPr rtl="1"/>
                      <a:r>
                        <a:rPr lang="ar-SA" sz="2000" b="1" dirty="0" smtClean="0"/>
                        <a:t>      ××××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dirty="0" smtClean="0"/>
                        <a:t>من حــ / اسم الحساب المدين</a:t>
                      </a:r>
                    </a:p>
                    <a:p>
                      <a:pPr rtl="1"/>
                      <a:endParaRPr lang="ar-SA" sz="2000" b="1" dirty="0" smtClean="0"/>
                    </a:p>
                    <a:p>
                      <a:pPr rtl="1"/>
                      <a:r>
                        <a:rPr lang="ar-SA" sz="2000" b="1" dirty="0" smtClean="0"/>
                        <a:t>          الى حــ</a:t>
                      </a:r>
                      <a:r>
                        <a:rPr lang="ar-SA" sz="2000" b="1" baseline="0" dirty="0" smtClean="0"/>
                        <a:t>/ اسم الحساب الدائن</a:t>
                      </a:r>
                      <a:endParaRPr lang="ar-SA" sz="2000" b="1" dirty="0" smtClean="0"/>
                    </a:p>
                    <a:p>
                      <a:pPr rtl="1"/>
                      <a:endParaRPr lang="ar-SA" sz="2000" b="1" dirty="0" smtClean="0"/>
                    </a:p>
                    <a:p>
                      <a:pPr algn="ctr" rtl="1"/>
                      <a:r>
                        <a:rPr lang="ar-SA" sz="2000" b="1" dirty="0" smtClean="0"/>
                        <a:t>           شرح القيد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9DF8B4F7-E1EA-45C1-B5EA-0C97CDBDDCC7}" type="slidenum">
              <a:rPr lang="ar-SA" smtClean="0"/>
              <a:pPr rtl="1"/>
              <a:t>4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2800" dirty="0" smtClean="0"/>
              <a:t>شكل دفتر اليومية العام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endParaRPr lang="ar-SA" dirty="0" smtClean="0"/>
          </a:p>
          <a:p>
            <a:pPr algn="ctr" rtl="1">
              <a:buNone/>
            </a:pPr>
            <a:endParaRPr lang="ar-SA" dirty="0" smtClean="0"/>
          </a:p>
          <a:p>
            <a:pPr algn="ctr" rtl="1">
              <a:buNone/>
            </a:pPr>
            <a:r>
              <a:rPr lang="ar-SA" sz="3200" b="1" dirty="0" smtClean="0">
                <a:solidFill>
                  <a:srgbClr val="00B050"/>
                </a:solidFill>
              </a:rPr>
              <a:t>المثال رقم 2 </a:t>
            </a:r>
            <a:r>
              <a:rPr lang="ar-SA" sz="3200" b="1" dirty="0" smtClean="0"/>
              <a:t>من الكتاب المقرر صفحة </a:t>
            </a:r>
            <a:r>
              <a:rPr lang="ar-SA" sz="3200" b="1" dirty="0" smtClean="0">
                <a:solidFill>
                  <a:srgbClr val="00B050"/>
                </a:solidFill>
              </a:rPr>
              <a:t>62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9DF8B4F7-E1EA-45C1-B5EA-0C97CDBDDCC7}" type="slidenum">
              <a:rPr lang="ar-SA" smtClean="0"/>
              <a:pPr rtl="1"/>
              <a:t>5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000" b="1" dirty="0" smtClean="0">
                <a:solidFill>
                  <a:srgbClr val="FF0000"/>
                </a:solidFill>
              </a:rPr>
              <a:t>تمرين على القيد فى اليومية العامة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2600" b="1" dirty="0" smtClean="0"/>
              <a:t>يتم القيد فيه عن طريق ( الترحيل ) من دفتر اليومية العامة ، وذلك على النحو التالى :</a:t>
            </a:r>
            <a:endParaRPr lang="en-US" sz="2600" b="1" dirty="0" smtClean="0"/>
          </a:p>
          <a:p>
            <a:pPr lvl="1"/>
            <a:r>
              <a:rPr lang="ar-SA" sz="2600" b="1" dirty="0" smtClean="0">
                <a:solidFill>
                  <a:srgbClr val="00B0F0"/>
                </a:solidFill>
              </a:rPr>
              <a:t>تنقل المبالغ المدينة بدفتر اليومية العام الى الجانب المدين من الحسابات المختصة بدفتر الاستاذ العام ، كذلك تنقل المبالغ الدائنة بدفتر اليومية الى الجانب الدائن من الحسابات المختلفة بدفتر الاستاذ العام</a:t>
            </a:r>
          </a:p>
          <a:p>
            <a:pPr lvl="1">
              <a:buFont typeface="Arial" pitchFamily="34" charset="0"/>
              <a:buChar char="•"/>
            </a:pPr>
            <a:r>
              <a:rPr lang="ar-SA" sz="2600" b="1" dirty="0" smtClean="0"/>
              <a:t>يذكرالحساب </a:t>
            </a:r>
            <a:r>
              <a:rPr lang="ar-SA" sz="2600" b="1" dirty="0" smtClean="0">
                <a:solidFill>
                  <a:srgbClr val="FF0000"/>
                </a:solidFill>
              </a:rPr>
              <a:t>المقابل</a:t>
            </a:r>
            <a:r>
              <a:rPr lang="ar-SA" sz="2600" b="1" dirty="0" smtClean="0"/>
              <a:t> فى قيد اليومية فى صفحة الحساب المذكور وامام المبلغ المرحل</a:t>
            </a:r>
          </a:p>
          <a:p>
            <a:pPr lvl="1">
              <a:buNone/>
            </a:pPr>
            <a:endParaRPr lang="ar-SA" sz="2600" b="1" dirty="0" smtClean="0"/>
          </a:p>
          <a:p>
            <a:pPr lvl="1">
              <a:buNone/>
            </a:pPr>
            <a:r>
              <a:rPr lang="ar-SA" sz="2600" b="1" dirty="0" smtClean="0">
                <a:solidFill>
                  <a:schemeClr val="accent6">
                    <a:lumMod val="75000"/>
                  </a:schemeClr>
                </a:solidFill>
              </a:rPr>
              <a:t>كيفية الترحيل من دفتر اليومية العام الى الاستاذ العام </a:t>
            </a:r>
            <a:r>
              <a:rPr lang="ar-SA" sz="2600" b="1" dirty="0" smtClean="0"/>
              <a:t>:</a:t>
            </a:r>
          </a:p>
          <a:p>
            <a:pPr lvl="1">
              <a:buNone/>
            </a:pPr>
            <a:r>
              <a:rPr lang="ar-SA" sz="2600" b="1" dirty="0" smtClean="0">
                <a:solidFill>
                  <a:srgbClr val="FF0000"/>
                </a:solidFill>
              </a:rPr>
              <a:t>                       انظر صفحة 65 من الكتاب المقرر</a:t>
            </a:r>
          </a:p>
          <a:p>
            <a:endParaRPr lang="ar-E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200" dirty="0" smtClean="0">
                <a:solidFill>
                  <a:srgbClr val="00B050"/>
                </a:solidFill>
              </a:rPr>
              <a:t>دفتر الاستاذ العام</a:t>
            </a:r>
            <a:endParaRPr lang="ar-EG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sz="2600" b="1" dirty="0" smtClean="0">
                <a:solidFill>
                  <a:schemeClr val="bg2">
                    <a:lumMod val="50000"/>
                  </a:schemeClr>
                </a:solidFill>
              </a:rPr>
              <a:t>مفهومه</a:t>
            </a:r>
            <a:r>
              <a:rPr lang="ar-SA" sz="2600" b="1" dirty="0" smtClean="0">
                <a:solidFill>
                  <a:srgbClr val="FF0000"/>
                </a:solidFill>
              </a:rPr>
              <a:t> </a:t>
            </a:r>
            <a:r>
              <a:rPr lang="ar-SA" sz="2600" b="1" dirty="0" smtClean="0"/>
              <a:t>: قائمة بارصدة الحسابات المفتوحة بدفت الاستاذ العم فى نهاية فترة معينة قد تكون شهرية أو ربع سنوية أو سنوية ، وتظهر معادل ميزان المراجعة كما يلى : </a:t>
            </a:r>
          </a:p>
          <a:p>
            <a:pPr>
              <a:buNone/>
            </a:pPr>
            <a:r>
              <a:rPr lang="ar-SA" sz="2600" b="1" dirty="0" smtClean="0">
                <a:solidFill>
                  <a:srgbClr val="FF0000"/>
                </a:solidFill>
              </a:rPr>
              <a:t>الاصول+المصروفات+المسحوبات =الالتزامات + حقوق الملكية + الايرادات</a:t>
            </a:r>
          </a:p>
          <a:p>
            <a:pPr>
              <a:buNone/>
            </a:pPr>
            <a:r>
              <a:rPr lang="ar-SA" sz="2600" b="1" dirty="0" smtClean="0">
                <a:solidFill>
                  <a:schemeClr val="bg2">
                    <a:lumMod val="50000"/>
                  </a:schemeClr>
                </a:solidFill>
              </a:rPr>
              <a:t>الهدف من اعداده </a:t>
            </a:r>
            <a:r>
              <a:rPr lang="ar-SA" sz="2600" b="1" dirty="0" smtClean="0"/>
              <a:t>:</a:t>
            </a:r>
          </a:p>
          <a:p>
            <a:pPr>
              <a:buNone/>
            </a:pPr>
            <a:r>
              <a:rPr lang="ar-SA" sz="2600" b="1" dirty="0" smtClean="0">
                <a:solidFill>
                  <a:srgbClr val="FF0000"/>
                </a:solidFill>
              </a:rPr>
              <a:t>	- </a:t>
            </a:r>
            <a:r>
              <a:rPr lang="ar-SA" sz="2600" b="1" dirty="0" smtClean="0">
                <a:solidFill>
                  <a:srgbClr val="C00000"/>
                </a:solidFill>
              </a:rPr>
              <a:t>التاكد من صحة اثبات العمليات المختلفة باتباع طريقة القيد المزدوج عن طريق ضرورة تساوى مجموع الارصدة المدينة والدائنة</a:t>
            </a:r>
          </a:p>
          <a:p>
            <a:pPr>
              <a:buNone/>
            </a:pPr>
            <a:r>
              <a:rPr lang="ar-SA" sz="2600" b="1" dirty="0" smtClean="0">
                <a:solidFill>
                  <a:srgbClr val="C00000"/>
                </a:solidFill>
              </a:rPr>
              <a:t>	- </a:t>
            </a:r>
            <a:r>
              <a:rPr lang="ar-SA" sz="2600" b="1" dirty="0" smtClean="0">
                <a:solidFill>
                  <a:srgbClr val="002060"/>
                </a:solidFill>
              </a:rPr>
              <a:t>المساعدة على اكتشاف الاخطاء فى حالة عدم تساوى مجموع الارصدة المدينة والدائنة</a:t>
            </a:r>
          </a:p>
          <a:p>
            <a:pPr>
              <a:buNone/>
            </a:pPr>
            <a:r>
              <a:rPr lang="ar-SA" sz="2600" b="1" dirty="0" smtClean="0">
                <a:solidFill>
                  <a:srgbClr val="C00000"/>
                </a:solidFill>
              </a:rPr>
              <a:t>	- يعتبر بمثابة بيان ملخص لارصدة الحسابات المفتوحة بدفتر الاستاذ العام</a:t>
            </a:r>
          </a:p>
          <a:p>
            <a:endParaRPr lang="ar-E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400" dirty="0" smtClean="0"/>
              <a:t>ميزان المراجعة</a:t>
            </a:r>
            <a:endParaRPr lang="ar-EG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/>
          <a:lstStyle/>
          <a:p>
            <a:pPr>
              <a:buNone/>
            </a:pPr>
            <a:r>
              <a:rPr lang="ar-SA" sz="2000" b="1" dirty="0" smtClean="0">
                <a:solidFill>
                  <a:srgbClr val="FF0000"/>
                </a:solidFill>
              </a:rPr>
              <a:t>انواع ميزان المراجعة </a:t>
            </a:r>
            <a:r>
              <a:rPr lang="ar-SA" sz="2000" b="1" dirty="0" smtClean="0"/>
              <a:t>: بالارصدة أو بالمجاميع</a:t>
            </a:r>
          </a:p>
          <a:p>
            <a:r>
              <a:rPr lang="ar-SA" sz="2000" b="1" dirty="0" smtClean="0"/>
              <a:t>شكل ميزان المراجعة بالارصدة </a:t>
            </a:r>
          </a:p>
          <a:p>
            <a:pPr>
              <a:buNone/>
            </a:pPr>
            <a:r>
              <a:rPr lang="ar-SA" sz="2800" b="1" dirty="0" smtClean="0">
                <a:solidFill>
                  <a:srgbClr val="002060"/>
                </a:solidFill>
              </a:rPr>
              <a:t>                      </a:t>
            </a:r>
            <a:r>
              <a:rPr lang="ar-SA" sz="2000" b="1" dirty="0" smtClean="0">
                <a:solidFill>
                  <a:srgbClr val="FF0000"/>
                </a:solidFill>
              </a:rPr>
              <a:t>ميزان المراجعة فى 30\7\1427</a:t>
            </a:r>
          </a:p>
          <a:p>
            <a:endParaRPr lang="ar-E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ar-EG" sz="2000" dirty="0" smtClean="0"/>
              <a:t>شكل وانواع </a:t>
            </a:r>
            <a:r>
              <a:rPr lang="ar-SA" sz="2000" dirty="0" smtClean="0"/>
              <a:t>ميزان المراجعة</a:t>
            </a:r>
            <a:endParaRPr lang="ar-EG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28794" y="2143116"/>
          <a:ext cx="5811596" cy="32147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81417"/>
                <a:gridCol w="1135380"/>
                <a:gridCol w="3494799"/>
              </a:tblGrid>
              <a:tr h="459244"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ارصدة مدينة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dirty="0" smtClean="0"/>
                        <a:t>ارصدة دائنة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اسم الحساب</a:t>
                      </a:r>
                      <a:endParaRPr lang="ar-EG" dirty="0"/>
                    </a:p>
                  </a:txBody>
                  <a:tcPr/>
                </a:tc>
              </a:tr>
              <a:tr h="459244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459244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459244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  <a:tr h="459244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459244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</a:tr>
              <a:tr h="459244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dirty="0" smtClean="0"/>
                        <a:t>الاجمالى</a:t>
                      </a:r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785794"/>
            <a:ext cx="8186766" cy="5357849"/>
          </a:xfrm>
        </p:spPr>
        <p:txBody>
          <a:bodyPr>
            <a:normAutofit/>
          </a:bodyPr>
          <a:lstStyle/>
          <a:p>
            <a:pPr fontAlgn="t"/>
            <a:r>
              <a:rPr lang="ar-EG" sz="1600" b="1" dirty="0" smtClean="0"/>
              <a:t>بدا السيد كمال مشروعه الاستثمارى وهو مغسلة ملابس فر 1/7/1426 وقد قام بالعمليات التالية :</a:t>
            </a:r>
          </a:p>
          <a:p>
            <a:pPr fontAlgn="t"/>
            <a:r>
              <a:rPr lang="ar-EG" sz="1400" b="1" dirty="0" smtClean="0"/>
              <a:t>1- فى 7/1 بدأ مشروعه بايداع مبلغ 65 ألف ريال فى  حساب المنشأة بالبنك الاهلى .</a:t>
            </a:r>
          </a:p>
          <a:p>
            <a:pPr fontAlgn="t"/>
            <a:endParaRPr lang="ar-EG" sz="1400" b="1" dirty="0" smtClean="0"/>
          </a:p>
          <a:p>
            <a:pPr fontAlgn="t"/>
            <a:endParaRPr lang="ar-EG" sz="1400" b="1" dirty="0" smtClean="0"/>
          </a:p>
          <a:p>
            <a:pPr fontAlgn="t"/>
            <a:endParaRPr lang="ar-EG" sz="1400" b="1" dirty="0" smtClean="0"/>
          </a:p>
          <a:p>
            <a:pPr fontAlgn="t"/>
            <a:endParaRPr lang="ar-EG" sz="1400" b="1" dirty="0" smtClean="0"/>
          </a:p>
          <a:p>
            <a:pPr fontAlgn="t"/>
            <a:endParaRPr lang="ar-EG" sz="1400" b="1" dirty="0" smtClean="0"/>
          </a:p>
          <a:p>
            <a:pPr fontAlgn="t"/>
            <a:endParaRPr lang="ar-EG" sz="1400" b="1" dirty="0" smtClean="0"/>
          </a:p>
          <a:p>
            <a:pPr fontAlgn="t"/>
            <a:r>
              <a:rPr lang="ar-EG" sz="1400" b="1" dirty="0" smtClean="0"/>
              <a:t>2- فى 7/2 اشترى معدات تنظيف بمبلغ 13000 ألف ريال بشيك .</a:t>
            </a:r>
          </a:p>
          <a:p>
            <a:pPr fontAlgn="t"/>
            <a:endParaRPr lang="ar-EG" sz="1400" b="1" dirty="0" smtClean="0"/>
          </a:p>
          <a:p>
            <a:pPr fontAlgn="t"/>
            <a:endParaRPr lang="ar-EG" sz="2000" b="1" dirty="0" smtClean="0"/>
          </a:p>
          <a:p>
            <a:pPr fontAlgn="t"/>
            <a:endParaRPr lang="ar-EG" sz="2000" b="1" dirty="0" smtClean="0"/>
          </a:p>
          <a:p>
            <a:pPr fontAlgn="t"/>
            <a:endParaRPr lang="ar-EG" sz="2000" b="1" dirty="0" smtClean="0"/>
          </a:p>
          <a:p>
            <a:pPr fontAlgn="t"/>
            <a:r>
              <a:rPr lang="ar-EG" sz="1400" b="1" dirty="0" smtClean="0"/>
              <a:t>3- فى 7/3سدد ايجار لمدة سنة بمبلغ 15000 ريال بشيك</a:t>
            </a:r>
          </a:p>
          <a:p>
            <a:pPr fontAlgn="t">
              <a:buNone/>
            </a:pPr>
            <a:r>
              <a:rPr lang="ar-EG" sz="2000" b="1" dirty="0" smtClean="0"/>
              <a:t>	</a:t>
            </a:r>
            <a:endParaRPr lang="ar-SA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r"/>
            <a:r>
              <a:rPr lang="ar-EG" sz="1800" dirty="0" smtClean="0">
                <a:solidFill>
                  <a:srgbClr val="FF0000"/>
                </a:solidFill>
              </a:rPr>
              <a:t>تمرين 1 </a:t>
            </a:r>
            <a:r>
              <a:rPr lang="ar-EG" sz="1800" dirty="0" smtClean="0"/>
              <a:t>:</a:t>
            </a:r>
            <a:r>
              <a:rPr lang="ar-EG" sz="1800" dirty="0" smtClean="0">
                <a:solidFill>
                  <a:srgbClr val="00B050"/>
                </a:solidFill>
              </a:rPr>
              <a:t>المطلوب</a:t>
            </a:r>
            <a:r>
              <a:rPr lang="ar-EG" sz="1800" dirty="0" smtClean="0"/>
              <a:t> : اجراء قيود اليومية - اعداد حسابى الاستاذ للبنك والصندوق- عمل ميزان المراجعة</a:t>
            </a:r>
            <a:endParaRPr lang="ar-EG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12646" y="1357298"/>
          <a:ext cx="4803282" cy="143732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49630"/>
                <a:gridCol w="849630"/>
                <a:gridCol w="2366674"/>
                <a:gridCol w="737348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منه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له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البيـــــــــــــــــــــــــــــــــــان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التاريخ</a:t>
                      </a:r>
                      <a:endParaRPr lang="ar-EG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65000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من حـ/</a:t>
                      </a:r>
                      <a:r>
                        <a:rPr lang="ar-EG" sz="1400" baseline="0" dirty="0" smtClean="0"/>
                        <a:t> البنك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7/1</a:t>
                      </a:r>
                      <a:endParaRPr lang="ar-EG" sz="1400" dirty="0"/>
                    </a:p>
                  </a:txBody>
                  <a:tcPr/>
                </a:tc>
              </a:tr>
              <a:tr h="379409">
                <a:tc>
                  <a:txBody>
                    <a:bodyPr/>
                    <a:lstStyle/>
                    <a:p>
                      <a:pPr rtl="1"/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65000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       الى</a:t>
                      </a:r>
                      <a:r>
                        <a:rPr lang="ar-EG" sz="1400" baseline="0" dirty="0" smtClean="0"/>
                        <a:t> حـ/ راس المال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400" dirty="0"/>
                    </a:p>
                  </a:txBody>
                  <a:tcPr/>
                </a:tc>
              </a:tr>
              <a:tr h="316240">
                <a:tc gridSpan="4">
                  <a:txBody>
                    <a:bodyPr/>
                    <a:lstStyle/>
                    <a:p>
                      <a:pPr algn="ctr" rtl="1"/>
                      <a:r>
                        <a:rPr lang="ar-EG" sz="1400" dirty="0" smtClean="0"/>
                        <a:t>ايداع راس المال بالبنك</a:t>
                      </a:r>
                      <a:endParaRPr lang="ar-EG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86116" y="3214686"/>
          <a:ext cx="4872234" cy="1259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48964"/>
                <a:gridCol w="914984"/>
                <a:gridCol w="2289792"/>
                <a:gridCol w="718494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منه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له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البيـــــــــــــــــــــــــــــــــــان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التاريخ</a:t>
                      </a:r>
                      <a:endParaRPr lang="ar-EG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13000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من حـ/</a:t>
                      </a:r>
                      <a:r>
                        <a:rPr lang="ar-EG" sz="1400" baseline="0" dirty="0" smtClean="0"/>
                        <a:t> المعدات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7/2</a:t>
                      </a:r>
                      <a:endParaRPr lang="ar-EG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13000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       الى</a:t>
                      </a:r>
                      <a:r>
                        <a:rPr lang="ar-EG" sz="1400" baseline="0" dirty="0" smtClean="0"/>
                        <a:t> حـ/ البنك</a:t>
                      </a:r>
                    </a:p>
                    <a:p>
                      <a:pPr rtl="1"/>
                      <a:r>
                        <a:rPr lang="ar-EG" sz="1400" baseline="0" dirty="0" smtClean="0"/>
                        <a:t>  شراء معدات بشيك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357554" y="4929198"/>
          <a:ext cx="4834922" cy="1249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19462"/>
                <a:gridCol w="797886"/>
                <a:gridCol w="2336786"/>
                <a:gridCol w="680788"/>
              </a:tblGrid>
              <a:tr h="294322"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منه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له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البيـــــــــــــــــــــــــــــــــــان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التاريخ</a:t>
                      </a:r>
                      <a:endParaRPr lang="ar-EG" sz="1400" dirty="0"/>
                    </a:p>
                  </a:txBody>
                  <a:tcPr/>
                </a:tc>
              </a:tr>
              <a:tr h="838208"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15000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 sz="1400" dirty="0" smtClean="0"/>
                    </a:p>
                    <a:p>
                      <a:pPr rtl="1"/>
                      <a:r>
                        <a:rPr lang="ar-EG" sz="1400" dirty="0" smtClean="0"/>
                        <a:t>15000</a:t>
                      </a:r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من حـ/ الايجار</a:t>
                      </a:r>
                    </a:p>
                    <a:p>
                      <a:pPr rtl="1"/>
                      <a:r>
                        <a:rPr lang="ar-EG" sz="1400" dirty="0" smtClean="0"/>
                        <a:t>       الى حـ/ البنك</a:t>
                      </a:r>
                    </a:p>
                    <a:p>
                      <a:pPr rtl="1"/>
                      <a:r>
                        <a:rPr lang="ar-EG" sz="1400" dirty="0" smtClean="0"/>
                        <a:t>شراء ادوات تنظيف على الحساب</a:t>
                      </a:r>
                    </a:p>
                    <a:p>
                      <a:pPr rtl="1"/>
                      <a:endParaRPr lang="ar-E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EG" sz="1400" dirty="0" smtClean="0"/>
                        <a:t>7/3</a:t>
                      </a:r>
                    </a:p>
                    <a:p>
                      <a:pPr rtl="1"/>
                      <a:endParaRPr lang="ar-EG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262</TotalTime>
  <Words>1139</Words>
  <Application>Microsoft Office PowerPoint</Application>
  <PresentationFormat>On-screen Show (4:3)</PresentationFormat>
  <Paragraphs>451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الفصل الثانى : الدورة المحاسبية</vt:lpstr>
      <vt:lpstr>الدورة المحاسبية</vt:lpstr>
      <vt:lpstr>دفتر اليومية العامة</vt:lpstr>
      <vt:lpstr>شكل دفتر اليومية العام</vt:lpstr>
      <vt:lpstr>تمرين على القيد فى اليومية العامة</vt:lpstr>
      <vt:lpstr>دفتر الاستاذ العام</vt:lpstr>
      <vt:lpstr>ميزان المراجعة</vt:lpstr>
      <vt:lpstr>شكل وانواع ميزان المراجعة</vt:lpstr>
      <vt:lpstr>تمرين 1 :المطلوب : اجراء قيود اليومية - اعداد حسابى الاستاذ للبنك والصندوق- عمل ميزان المراجعة</vt:lpstr>
      <vt:lpstr>تابع حل التمرين</vt:lpstr>
      <vt:lpstr>تابع حل التمرين</vt:lpstr>
      <vt:lpstr>حسابى استاذ البنك والصندوق عى سبيل المثال</vt:lpstr>
      <vt:lpstr>تابع حساب الاستاذ</vt:lpstr>
      <vt:lpstr>ميزان المراجعة</vt:lpstr>
      <vt:lpstr>تمرين 2غير محلول ص 100 الكتاب المقرر : ميزان المراجعة – قائمةالدخل – قائمة حقوق الملكية- قائمة المركز المالى</vt:lpstr>
      <vt:lpstr>ميزان المراجعة فى 1427/12/30</vt:lpstr>
      <vt:lpstr>قائمة الدخل عن السنة المنتهية فى 1427/12/30</vt:lpstr>
      <vt:lpstr>قائمة الدخل</vt:lpstr>
      <vt:lpstr>قائمة المركز المالى فى 1427/12/30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hatem</cp:lastModifiedBy>
  <cp:revision>56</cp:revision>
  <dcterms:created xsi:type="dcterms:W3CDTF">2010-10-31T08:41:10Z</dcterms:created>
  <dcterms:modified xsi:type="dcterms:W3CDTF">2010-11-26T01:48:26Z</dcterms:modified>
</cp:coreProperties>
</file>