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1500" r:id="rId2"/>
    <p:sldId id="1425" r:id="rId3"/>
    <p:sldId id="655" r:id="rId4"/>
    <p:sldId id="1443" r:id="rId5"/>
    <p:sldId id="1396" r:id="rId6"/>
    <p:sldId id="1395" r:id="rId7"/>
    <p:sldId id="1446" r:id="rId8"/>
    <p:sldId id="1447" r:id="rId9"/>
    <p:sldId id="1492" r:id="rId10"/>
    <p:sldId id="1494" r:id="rId11"/>
    <p:sldId id="1495" r:id="rId12"/>
    <p:sldId id="1449" r:id="rId13"/>
    <p:sldId id="1399" r:id="rId14"/>
    <p:sldId id="1401" r:id="rId15"/>
    <p:sldId id="1453" r:id="rId16"/>
    <p:sldId id="1497" r:id="rId17"/>
    <p:sldId id="1409" r:id="rId18"/>
    <p:sldId id="1496" r:id="rId19"/>
    <p:sldId id="1452" r:id="rId20"/>
    <p:sldId id="1498" r:id="rId21"/>
    <p:sldId id="1456" r:id="rId22"/>
    <p:sldId id="1459" r:id="rId23"/>
    <p:sldId id="1460" r:id="rId24"/>
    <p:sldId id="1461" r:id="rId25"/>
    <p:sldId id="1462" r:id="rId26"/>
    <p:sldId id="1441" r:id="rId27"/>
    <p:sldId id="1442" r:id="rId28"/>
    <p:sldId id="1465" r:id="rId29"/>
    <p:sldId id="1467" r:id="rId30"/>
    <p:sldId id="1403" r:id="rId31"/>
    <p:sldId id="1468" r:id="rId32"/>
    <p:sldId id="1469" r:id="rId33"/>
    <p:sldId id="1470" r:id="rId34"/>
    <p:sldId id="1405" r:id="rId35"/>
    <p:sldId id="1472" r:id="rId36"/>
    <p:sldId id="1473" r:id="rId37"/>
    <p:sldId id="1474" r:id="rId38"/>
    <p:sldId id="1475" r:id="rId39"/>
    <p:sldId id="1406" r:id="rId40"/>
    <p:sldId id="1476" r:id="rId41"/>
    <p:sldId id="1499" r:id="rId42"/>
    <p:sldId id="1478" r:id="rId43"/>
    <p:sldId id="1408" r:id="rId44"/>
    <p:sldId id="1480" r:id="rId45"/>
    <p:sldId id="1481" r:id="rId46"/>
    <p:sldId id="1482" r:id="rId47"/>
    <p:sldId id="1483" r:id="rId48"/>
    <p:sldId id="1484" r:id="rId49"/>
    <p:sldId id="1404" r:id="rId50"/>
    <p:sldId id="1487" r:id="rId51"/>
    <p:sldId id="1490" r:id="rId52"/>
    <p:sldId id="1488" r:id="rId53"/>
    <p:sldId id="1489" r:id="rId54"/>
    <p:sldId id="1491" r:id="rId55"/>
    <p:sldId id="1336" r:id="rId56"/>
    <p:sldId id="1436" r:id="rId57"/>
  </p:sldIdLst>
  <p:sldSz cx="9144000" cy="6858000" type="screen4x3"/>
  <p:notesSz cx="6934200" cy="9283700"/>
  <p:custDataLst>
    <p:tags r:id="rId60"/>
  </p:custDataLst>
  <p:defaultTextStyle>
    <a:defPPr>
      <a:defRPr lang="en-US"/>
    </a:defPPr>
    <a:lvl1pPr algn="l" rtl="0" fontAlgn="base">
      <a:spcBef>
        <a:spcPct val="0"/>
      </a:spcBef>
      <a:spcAft>
        <a:spcPct val="0"/>
      </a:spcAft>
      <a:defRPr sz="1000" kern="1200">
        <a:solidFill>
          <a:schemeClr val="tx1"/>
        </a:solidFill>
        <a:latin typeface="Arial" pitchFamily="34" charset="0"/>
        <a:ea typeface="+mn-ea"/>
        <a:cs typeface="Tahoma" pitchFamily="34" charset="0"/>
      </a:defRPr>
    </a:lvl1pPr>
    <a:lvl2pPr marL="457200" algn="l" rtl="0" fontAlgn="base">
      <a:spcBef>
        <a:spcPct val="0"/>
      </a:spcBef>
      <a:spcAft>
        <a:spcPct val="0"/>
      </a:spcAft>
      <a:defRPr sz="1000" kern="1200">
        <a:solidFill>
          <a:schemeClr val="tx1"/>
        </a:solidFill>
        <a:latin typeface="Arial" pitchFamily="34" charset="0"/>
        <a:ea typeface="+mn-ea"/>
        <a:cs typeface="Tahoma" pitchFamily="34" charset="0"/>
      </a:defRPr>
    </a:lvl2pPr>
    <a:lvl3pPr marL="914400" algn="l" rtl="0" fontAlgn="base">
      <a:spcBef>
        <a:spcPct val="0"/>
      </a:spcBef>
      <a:spcAft>
        <a:spcPct val="0"/>
      </a:spcAft>
      <a:defRPr sz="1000" kern="1200">
        <a:solidFill>
          <a:schemeClr val="tx1"/>
        </a:solidFill>
        <a:latin typeface="Arial" pitchFamily="34" charset="0"/>
        <a:ea typeface="+mn-ea"/>
        <a:cs typeface="Tahoma" pitchFamily="34" charset="0"/>
      </a:defRPr>
    </a:lvl3pPr>
    <a:lvl4pPr marL="1371600" algn="l" rtl="0" fontAlgn="base">
      <a:spcBef>
        <a:spcPct val="0"/>
      </a:spcBef>
      <a:spcAft>
        <a:spcPct val="0"/>
      </a:spcAft>
      <a:defRPr sz="1000" kern="1200">
        <a:solidFill>
          <a:schemeClr val="tx1"/>
        </a:solidFill>
        <a:latin typeface="Arial" pitchFamily="34" charset="0"/>
        <a:ea typeface="+mn-ea"/>
        <a:cs typeface="Tahoma" pitchFamily="34" charset="0"/>
      </a:defRPr>
    </a:lvl4pPr>
    <a:lvl5pPr marL="1828800" algn="l" rtl="0" fontAlgn="base">
      <a:spcBef>
        <a:spcPct val="0"/>
      </a:spcBef>
      <a:spcAft>
        <a:spcPct val="0"/>
      </a:spcAft>
      <a:defRPr sz="1000" kern="1200">
        <a:solidFill>
          <a:schemeClr val="tx1"/>
        </a:solidFill>
        <a:latin typeface="Arial" pitchFamily="34" charset="0"/>
        <a:ea typeface="+mn-ea"/>
        <a:cs typeface="Tahoma" pitchFamily="34" charset="0"/>
      </a:defRPr>
    </a:lvl5pPr>
    <a:lvl6pPr marL="2286000" algn="r" defTabSz="914400" rtl="1" eaLnBrk="1" latinLnBrk="0" hangingPunct="1">
      <a:defRPr sz="1000" kern="1200">
        <a:solidFill>
          <a:schemeClr val="tx1"/>
        </a:solidFill>
        <a:latin typeface="Arial" pitchFamily="34" charset="0"/>
        <a:ea typeface="+mn-ea"/>
        <a:cs typeface="Tahoma" pitchFamily="34" charset="0"/>
      </a:defRPr>
    </a:lvl6pPr>
    <a:lvl7pPr marL="2743200" algn="r" defTabSz="914400" rtl="1" eaLnBrk="1" latinLnBrk="0" hangingPunct="1">
      <a:defRPr sz="1000" kern="1200">
        <a:solidFill>
          <a:schemeClr val="tx1"/>
        </a:solidFill>
        <a:latin typeface="Arial" pitchFamily="34" charset="0"/>
        <a:ea typeface="+mn-ea"/>
        <a:cs typeface="Tahoma" pitchFamily="34" charset="0"/>
      </a:defRPr>
    </a:lvl7pPr>
    <a:lvl8pPr marL="3200400" algn="r" defTabSz="914400" rtl="1" eaLnBrk="1" latinLnBrk="0" hangingPunct="1">
      <a:defRPr sz="1000" kern="1200">
        <a:solidFill>
          <a:schemeClr val="tx1"/>
        </a:solidFill>
        <a:latin typeface="Arial" pitchFamily="34" charset="0"/>
        <a:ea typeface="+mn-ea"/>
        <a:cs typeface="Tahoma" pitchFamily="34" charset="0"/>
      </a:defRPr>
    </a:lvl8pPr>
    <a:lvl9pPr marL="3657600" algn="r" defTabSz="914400" rtl="1" eaLnBrk="1" latinLnBrk="0" hangingPunct="1">
      <a:defRPr sz="1000" kern="1200">
        <a:solidFill>
          <a:schemeClr val="tx1"/>
        </a:solidFill>
        <a:latin typeface="Arial"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46AB7"/>
    <a:srgbClr val="F27900"/>
    <a:srgbClr val="EFA881"/>
    <a:srgbClr val="FF9F3F"/>
    <a:srgbClr val="EE7700"/>
    <a:srgbClr val="339933"/>
    <a:srgbClr val="333333"/>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11" autoAdjust="0"/>
    <p:restoredTop sz="82976" autoAdjust="0"/>
  </p:normalViewPr>
  <p:slideViewPr>
    <p:cSldViewPr>
      <p:cViewPr varScale="1">
        <p:scale>
          <a:sx n="75" d="100"/>
          <a:sy n="75" d="100"/>
        </p:scale>
        <p:origin x="-17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860"/>
    </p:cViewPr>
  </p:sorterViewPr>
  <p:notesViewPr>
    <p:cSldViewPr>
      <p:cViewPr varScale="1">
        <p:scale>
          <a:sx n="69" d="100"/>
          <a:sy n="69" d="100"/>
        </p:scale>
        <p:origin x="-2772" y="-102"/>
      </p:cViewPr>
      <p:guideLst>
        <p:guide orient="horz" pos="2924"/>
        <p:guide pos="2184"/>
      </p:guideLst>
    </p:cSldViewPr>
  </p:notes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cs typeface="+mn-cs"/>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cs typeface="+mn-cs"/>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cs typeface="+mn-cs"/>
              </a:defRPr>
            </a:lvl1pPr>
          </a:lstStyle>
          <a:p>
            <a:pPr>
              <a:defRPr/>
            </a:pPr>
            <a:fld id="{03FCD70E-9208-456C-B3E9-EDBEB542D5E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8"/>
          <p:cNvSpPr>
            <a:spLocks noGrp="1" noChangeArrowheads="1"/>
          </p:cNvSpPr>
          <p:nvPr>
            <p:ph type="hdr" sz="quarter"/>
          </p:nvPr>
        </p:nvSpPr>
        <p:spPr bwMode="auto">
          <a:xfrm>
            <a:off x="174625" y="63500"/>
            <a:ext cx="6584950" cy="463550"/>
          </a:xfrm>
          <a:prstGeom prst="rect">
            <a:avLst/>
          </a:prstGeom>
          <a:noFill/>
          <a:ln w="9525">
            <a:noFill/>
            <a:miter lim="800000"/>
            <a:headEnd/>
            <a:tailEnd/>
          </a:ln>
          <a:effectLst/>
        </p:spPr>
        <p:txBody>
          <a:bodyPr vert="horz" wrap="square" lIns="92665" tIns="46333" rIns="92665" bIns="46333" numCol="1" anchor="ctr" anchorCtr="1" compatLnSpc="1">
            <a:prstTxWarp prst="textNoShape">
              <a:avLst/>
            </a:prstTxWarp>
          </a:bodyPr>
          <a:lstStyle>
            <a:lvl1pPr algn="ctr" defTabSz="927100">
              <a:defRPr b="1">
                <a:latin typeface="Arial" charset="0"/>
                <a:cs typeface="+mn-cs"/>
              </a:defRPr>
            </a:lvl1pPr>
          </a:lstStyle>
          <a:p>
            <a:pPr>
              <a:defRPr/>
            </a:pPr>
            <a:r>
              <a:rPr lang="en-US"/>
              <a:t>Human Resources Management 12e</a:t>
            </a:r>
            <a:br>
              <a:rPr lang="en-US"/>
            </a:br>
            <a:r>
              <a:rPr lang="en-US"/>
              <a:t>Gary Dessler</a:t>
            </a:r>
          </a:p>
        </p:txBody>
      </p:sp>
      <p:sp>
        <p:nvSpPr>
          <p:cNvPr id="60419" name="Rectangle 9"/>
          <p:cNvSpPr>
            <a:spLocks noChangeAspect="1"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p:spPr>
      </p:sp>
      <p:sp>
        <p:nvSpPr>
          <p:cNvPr id="6154" name="Rectangle 10"/>
          <p:cNvSpPr>
            <a:spLocks noGrp="1" noChangeArrowheads="1"/>
          </p:cNvSpPr>
          <p:nvPr>
            <p:ph type="body" sz="quarter" idx="3"/>
          </p:nvPr>
        </p:nvSpPr>
        <p:spPr bwMode="auto">
          <a:xfrm>
            <a:off x="923925" y="4410075"/>
            <a:ext cx="5086350" cy="4176713"/>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p:txBody>
      </p:sp>
      <p:sp>
        <p:nvSpPr>
          <p:cNvPr id="6155" name="Rectangle 11"/>
          <p:cNvSpPr>
            <a:spLocks noGrp="1" noChangeArrowheads="1"/>
          </p:cNvSpPr>
          <p:nvPr>
            <p:ph type="ftr" sz="quarter" idx="4"/>
          </p:nvPr>
        </p:nvSpPr>
        <p:spPr bwMode="auto">
          <a:xfrm>
            <a:off x="0" y="8820150"/>
            <a:ext cx="3005138"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900" b="1" smtClean="0">
                <a:latin typeface="Arial" charset="0"/>
              </a:defRPr>
            </a:lvl1pPr>
          </a:lstStyle>
          <a:p>
            <a:pPr>
              <a:defRPr/>
            </a:pPr>
            <a:r>
              <a:rPr lang="en-US"/>
              <a:t>Copyright © 2011 Pearson Education</a:t>
            </a:r>
            <a:endParaRPr lang="en-US" sz="1200">
              <a:latin typeface="Times New Roman" pitchFamily="18" charset="0"/>
            </a:endParaRPr>
          </a:p>
        </p:txBody>
      </p:sp>
      <p:sp>
        <p:nvSpPr>
          <p:cNvPr id="6156" name="Rectangle 12"/>
          <p:cNvSpPr>
            <a:spLocks noGrp="1" noChangeArrowheads="1"/>
          </p:cNvSpPr>
          <p:nvPr>
            <p:ph type="sldNum" sz="quarter" idx="5"/>
          </p:nvPr>
        </p:nvSpPr>
        <p:spPr bwMode="auto">
          <a:xfrm>
            <a:off x="3929063" y="8820150"/>
            <a:ext cx="3005137" cy="463550"/>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900" b="1">
                <a:latin typeface="Arial" charset="0"/>
                <a:cs typeface="+mn-cs"/>
              </a:defRPr>
            </a:lvl1pPr>
          </a:lstStyle>
          <a:p>
            <a:pPr>
              <a:defRPr/>
            </a:pPr>
            <a:r>
              <a:rPr lang="en-US"/>
              <a:t>14</a:t>
            </a:r>
            <a:r>
              <a:rPr lang="en-US">
                <a:cs typeface="Arial" charset="0"/>
              </a:rPr>
              <a:t>–</a:t>
            </a:r>
            <a:fld id="{F43C7717-317D-4CEC-9161-9063E02F4594}"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indent="225425"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txBox="1">
            <a:spLocks noGrp="1" noChangeArrowheads="1"/>
          </p:cNvSpPr>
          <p:nvPr/>
        </p:nvSpPr>
        <p:spPr bwMode="auto">
          <a:xfrm>
            <a:off x="174625" y="63500"/>
            <a:ext cx="6584950" cy="463550"/>
          </a:xfrm>
          <a:prstGeom prst="rect">
            <a:avLst/>
          </a:prstGeom>
          <a:noFill/>
          <a:ln w="9525">
            <a:noFill/>
            <a:miter lim="800000"/>
            <a:headEnd/>
            <a:tailEnd/>
          </a:ln>
        </p:spPr>
        <p:txBody>
          <a:bodyPr lIns="92665" tIns="46333" rIns="92665" bIns="46333" anchor="ctr" anchorCtr="1"/>
          <a:lstStyle/>
          <a:p>
            <a:pPr algn="ctr" defTabSz="927100"/>
            <a:r>
              <a:rPr lang="en-US" b="1"/>
              <a:t>Human Resources Management 12e</a:t>
            </a:r>
            <a:br>
              <a:rPr lang="en-US" b="1"/>
            </a:br>
            <a:r>
              <a:rPr lang="en-US" b="1"/>
              <a:t>Gary Dessler</a:t>
            </a:r>
          </a:p>
        </p:txBody>
      </p:sp>
      <p:sp>
        <p:nvSpPr>
          <p:cNvPr id="61443" name="Rectangle 11"/>
          <p:cNvSpPr txBox="1">
            <a:spLocks noGrp="1" noChangeArrowheads="1"/>
          </p:cNvSpPr>
          <p:nvPr/>
        </p:nvSpPr>
        <p:spPr bwMode="auto">
          <a:xfrm>
            <a:off x="0" y="8820150"/>
            <a:ext cx="3005138" cy="463550"/>
          </a:xfrm>
          <a:prstGeom prst="rect">
            <a:avLst/>
          </a:prstGeom>
          <a:noFill/>
          <a:ln w="9525">
            <a:noFill/>
            <a:miter lim="800000"/>
            <a:headEnd/>
            <a:tailEnd/>
          </a:ln>
        </p:spPr>
        <p:txBody>
          <a:bodyPr lIns="92665" tIns="46333" rIns="92665" bIns="46333" anchor="b"/>
          <a:lstStyle/>
          <a:p>
            <a:pPr defTabSz="927100"/>
            <a:r>
              <a:rPr lang="en-US" sz="900" b="1"/>
              <a:t>Copyright © 2011 Pearson Education</a:t>
            </a:r>
            <a:endParaRPr lang="en-US" sz="1200">
              <a:latin typeface="Times New Roman" pitchFamily="18" charset="0"/>
            </a:endParaRPr>
          </a:p>
        </p:txBody>
      </p:sp>
      <p:sp>
        <p:nvSpPr>
          <p:cNvPr id="61444" name="Rectangle 12"/>
          <p:cNvSpPr txBox="1">
            <a:spLocks noGrp="1" noChangeArrowheads="1"/>
          </p:cNvSpPr>
          <p:nvPr/>
        </p:nvSpPr>
        <p:spPr bwMode="auto">
          <a:xfrm>
            <a:off x="3929063" y="8820150"/>
            <a:ext cx="3005137" cy="463550"/>
          </a:xfrm>
          <a:prstGeom prst="rect">
            <a:avLst/>
          </a:prstGeom>
          <a:noFill/>
          <a:ln w="9525">
            <a:noFill/>
            <a:miter lim="800000"/>
            <a:headEnd/>
            <a:tailEnd/>
          </a:ln>
        </p:spPr>
        <p:txBody>
          <a:bodyPr lIns="92665" tIns="46333" rIns="92665" bIns="46333" anchor="b"/>
          <a:lstStyle/>
          <a:p>
            <a:pPr algn="r" defTabSz="927100"/>
            <a:r>
              <a:rPr lang="en-US" sz="900" b="1"/>
              <a:t>1</a:t>
            </a:r>
            <a:r>
              <a:rPr lang="en-US" sz="900" b="1">
                <a:cs typeface="Arial" pitchFamily="34" charset="0"/>
              </a:rPr>
              <a:t>–</a:t>
            </a:r>
            <a:fld id="{873D4681-ED03-46CA-A743-7D5A67929C1E}" type="slidenum">
              <a:rPr lang="en-US" sz="900" b="1"/>
              <a:pPr algn="r" defTabSz="927100"/>
              <a:t>1</a:t>
            </a:fld>
            <a:endParaRPr lang="en-US" sz="900" b="1"/>
          </a:p>
        </p:txBody>
      </p:sp>
      <p:sp>
        <p:nvSpPr>
          <p:cNvPr id="61445" name="Rectangle 2"/>
          <p:cNvSpPr>
            <a:spLocks noChangeArrowheads="1" noTextEdit="1"/>
          </p:cNvSpPr>
          <p:nvPr>
            <p:ph type="sldImg"/>
          </p:nvPr>
        </p:nvSpPr>
        <p:spPr>
          <a:solidFill>
            <a:srgbClr val="FFFFFF"/>
          </a:solidFill>
          <a:ln/>
        </p:spPr>
      </p:sp>
      <p:sp>
        <p:nvSpPr>
          <p:cNvPr id="61446" name="Rectangle 3"/>
          <p:cNvSpPr>
            <a:spLocks noChangeArrowheads="1"/>
          </p:cNvSpPr>
          <p:nvPr>
            <p:ph type="body" idx="1"/>
          </p:nvPr>
        </p:nvSpPr>
        <p:spPr>
          <a:solidFill>
            <a:srgbClr val="FFFFFF"/>
          </a:solidFill>
          <a:ln>
            <a:solidFill>
              <a:srgbClr val="000000"/>
            </a:solidFill>
          </a:ln>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065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066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E7E851F0-A68B-4EF7-BDC7-00BF0C6B5F30}" type="slidenum">
              <a:rPr lang="en-US" smtClean="0">
                <a:latin typeface="Arial" pitchFamily="34" charset="0"/>
                <a:cs typeface="Tahoma" pitchFamily="34" charset="0"/>
              </a:rPr>
              <a:pPr/>
              <a:t>10</a:t>
            </a:fld>
            <a:endParaRPr lang="en-US" smtClean="0">
              <a:latin typeface="Arial" pitchFamily="34" charset="0"/>
              <a:cs typeface="Tahoma" pitchFamily="34" charset="0"/>
            </a:endParaRPr>
          </a:p>
        </p:txBody>
      </p:sp>
      <p:sp>
        <p:nvSpPr>
          <p:cNvPr id="70661" name="Rectangle 2"/>
          <p:cNvSpPr>
            <a:spLocks noChangeArrowheads="1" noTextEdit="1"/>
          </p:cNvSpPr>
          <p:nvPr>
            <p:ph type="sldImg"/>
          </p:nvPr>
        </p:nvSpPr>
        <p:spPr>
          <a:solidFill>
            <a:srgbClr val="FFFFFF"/>
          </a:solidFill>
          <a:ln/>
        </p:spPr>
      </p:sp>
      <p:sp>
        <p:nvSpPr>
          <p:cNvPr id="70662"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14-3</a:t>
            </a:r>
            <a:r>
              <a:rPr lang="en-US" smtClean="0">
                <a:latin typeface="Arial" pitchFamily="34" charset="0"/>
              </a:rPr>
              <a:t> lists some other legislated areas under which workers have legislated rights. Aside from legislation, employees also have certain rights under common law.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168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168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E19AD4A9-9191-436B-A8F1-97C8D20F753A}" type="slidenum">
              <a:rPr lang="en-US" smtClean="0">
                <a:latin typeface="Arial" pitchFamily="34" charset="0"/>
                <a:cs typeface="Tahoma" pitchFamily="34" charset="0"/>
              </a:rPr>
              <a:pPr/>
              <a:t>11</a:t>
            </a:fld>
            <a:endParaRPr lang="en-US" smtClean="0">
              <a:latin typeface="Arial" pitchFamily="34" charset="0"/>
              <a:cs typeface="Tahoma" pitchFamily="34" charset="0"/>
            </a:endParaRPr>
          </a:p>
        </p:txBody>
      </p:sp>
      <p:sp>
        <p:nvSpPr>
          <p:cNvPr id="71685" name="Rectangle 2"/>
          <p:cNvSpPr>
            <a:spLocks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US" smtClean="0">
                <a:latin typeface="Arial" pitchFamily="34" charset="0"/>
              </a:rPr>
              <a:t>Several experts have reviewed the research concerning things that influence ethical behavior in organizations and here’s what they found.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270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270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EB1581A1-CD46-4646-B300-DB4AF245B36F}" type="slidenum">
              <a:rPr lang="en-US" smtClean="0">
                <a:latin typeface="Arial" pitchFamily="34" charset="0"/>
                <a:cs typeface="Tahoma" pitchFamily="34" charset="0"/>
              </a:rPr>
              <a:pPr/>
              <a:t>12</a:t>
            </a:fld>
            <a:endParaRPr lang="en-US" smtClean="0">
              <a:latin typeface="Arial" pitchFamily="34" charset="0"/>
              <a:cs typeface="Tahoma" pitchFamily="34" charset="0"/>
            </a:endParaRPr>
          </a:p>
        </p:txBody>
      </p:sp>
      <p:sp>
        <p:nvSpPr>
          <p:cNvPr id="72709" name="Rectangle 2"/>
          <p:cNvSpPr>
            <a:spLocks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en-US" smtClean="0">
                <a:latin typeface="Arial" pitchFamily="34" charset="0"/>
              </a:rPr>
              <a:t>Several things determine an individual employee’s ethical behavior at work.</a:t>
            </a: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373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373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2D0BAFDA-525F-441E-9F49-776F71876FCD}" type="slidenum">
              <a:rPr lang="en-US" smtClean="0">
                <a:latin typeface="Arial" pitchFamily="34" charset="0"/>
                <a:cs typeface="Tahoma" pitchFamily="34" charset="0"/>
              </a:rPr>
              <a:pPr/>
              <a:t>13</a:t>
            </a:fld>
            <a:endParaRPr lang="en-US" smtClean="0">
              <a:latin typeface="Arial" pitchFamily="34" charset="0"/>
              <a:cs typeface="Tahoma" pitchFamily="34" charset="0"/>
            </a:endParaRPr>
          </a:p>
        </p:txBody>
      </p:sp>
      <p:sp>
        <p:nvSpPr>
          <p:cNvPr id="73733" name="Rectangle 2"/>
          <p:cNvSpPr>
            <a:spLocks noChangeArrowheads="1" noTextEdit="1"/>
          </p:cNvSpPr>
          <p:nvPr>
            <p:ph type="sldImg"/>
          </p:nvPr>
        </p:nvSpPr>
        <p:spPr>
          <a:solidFill>
            <a:srgbClr val="FFFFFF"/>
          </a:solidFill>
          <a:ln/>
        </p:spPr>
      </p:sp>
      <p:sp>
        <p:nvSpPr>
          <p:cNvPr id="73734"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14-4</a:t>
            </a:r>
            <a:r>
              <a:rPr lang="en-US" smtClean="0">
                <a:latin typeface="Arial" pitchFamily="34" charset="0"/>
              </a:rPr>
              <a:t> presents a short self-assessment survey to help you rate your own ethics.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475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475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440AACDF-0268-4EB7-BA70-DBCD34D41EF9}" type="slidenum">
              <a:rPr lang="en-US" smtClean="0">
                <a:latin typeface="Arial" pitchFamily="34" charset="0"/>
                <a:cs typeface="Tahoma" pitchFamily="34" charset="0"/>
              </a:rPr>
              <a:pPr/>
              <a:t>14</a:t>
            </a:fld>
            <a:endParaRPr lang="en-US" smtClean="0">
              <a:latin typeface="Arial" pitchFamily="34" charset="0"/>
              <a:cs typeface="Tahoma" pitchFamily="34" charset="0"/>
            </a:endParaRPr>
          </a:p>
        </p:txBody>
      </p:sp>
      <p:sp>
        <p:nvSpPr>
          <p:cNvPr id="74757" name="Rectangle 2"/>
          <p:cNvSpPr>
            <a:spLocks noChangeArrowheads="1" noTextEdit="1"/>
          </p:cNvSpPr>
          <p:nvPr>
            <p:ph type="sldImg"/>
          </p:nvPr>
        </p:nvSpPr>
        <p:spPr>
          <a:solidFill>
            <a:srgbClr val="FFFFFF"/>
          </a:solidFill>
          <a:ln/>
        </p:spPr>
      </p:sp>
      <p:sp>
        <p:nvSpPr>
          <p:cNvPr id="7475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14-5</a:t>
            </a:r>
            <a:r>
              <a:rPr lang="en-US" smtClean="0">
                <a:latin typeface="Arial" pitchFamily="34" charset="0"/>
              </a:rPr>
              <a:t> is an example of how employers can emphasize ethics before an applicant even applies for a job with the firm.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577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578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DCC5497-750E-46DB-9EFC-9C7CD115D7BC}" type="slidenum">
              <a:rPr lang="en-US" smtClean="0">
                <a:latin typeface="Arial" pitchFamily="34" charset="0"/>
                <a:cs typeface="Tahoma" pitchFamily="34" charset="0"/>
              </a:rPr>
              <a:pPr/>
              <a:t>15</a:t>
            </a:fld>
            <a:endParaRPr lang="en-US" smtClean="0">
              <a:latin typeface="Arial" pitchFamily="34" charset="0"/>
              <a:cs typeface="Tahoma" pitchFamily="34" charset="0"/>
            </a:endParaRPr>
          </a:p>
        </p:txBody>
      </p:sp>
      <p:sp>
        <p:nvSpPr>
          <p:cNvPr id="75781" name="Rectangle 2"/>
          <p:cNvSpPr>
            <a:spLocks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r>
              <a:rPr lang="en-US" smtClean="0">
                <a:latin typeface="Arial" pitchFamily="34" charset="0"/>
              </a:rPr>
              <a:t>We can define </a:t>
            </a:r>
            <a:r>
              <a:rPr lang="en-US" b="1" smtClean="0">
                <a:latin typeface="Arial" pitchFamily="34" charset="0"/>
              </a:rPr>
              <a:t>organizational culture </a:t>
            </a:r>
            <a:r>
              <a:rPr lang="en-US" smtClean="0">
                <a:latin typeface="Arial" pitchFamily="34" charset="0"/>
              </a:rPr>
              <a:t>as the “characteristic values, traditions, and behaviors a company’s employees share.” A </a:t>
            </a:r>
            <a:r>
              <a:rPr lang="en-US" i="1" smtClean="0">
                <a:latin typeface="Arial" pitchFamily="34" charset="0"/>
              </a:rPr>
              <a:t>value </a:t>
            </a:r>
            <a:r>
              <a:rPr lang="en-US" smtClean="0">
                <a:latin typeface="Arial" pitchFamily="34" charset="0"/>
              </a:rPr>
              <a:t>is a basic belief about what is right or wrong, or about what you should or shouldn’t do.</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680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680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411BFC9A-6695-489C-B5DF-23348696C340}" type="slidenum">
              <a:rPr lang="en-US" smtClean="0">
                <a:latin typeface="Arial" pitchFamily="34" charset="0"/>
                <a:cs typeface="Tahoma" pitchFamily="34" charset="0"/>
              </a:rPr>
              <a:pPr/>
              <a:t>16</a:t>
            </a:fld>
            <a:endParaRPr lang="en-US" smtClean="0">
              <a:latin typeface="Arial" pitchFamily="34" charset="0"/>
              <a:cs typeface="Tahoma" pitchFamily="34" charset="0"/>
            </a:endParaRPr>
          </a:p>
        </p:txBody>
      </p:sp>
      <p:sp>
        <p:nvSpPr>
          <p:cNvPr id="76805" name="Rectangle 2"/>
          <p:cNvSpPr>
            <a:spLocks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pPr eaLnBrk="1" hangingPunct="1"/>
            <a:r>
              <a:rPr lang="en-US" smtClean="0">
                <a:latin typeface="Arial" pitchFamily="34" charset="0"/>
              </a:rPr>
              <a:t>Here are examples of how supervisors knowingly (or unknowingly) can lead subordinates astray.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782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782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A58D5BE-98A2-4F14-AB00-B3E26F908CCB}" type="slidenum">
              <a:rPr lang="en-US" smtClean="0">
                <a:latin typeface="Arial" pitchFamily="34" charset="0"/>
                <a:cs typeface="Tahoma" pitchFamily="34" charset="0"/>
              </a:rPr>
              <a:pPr/>
              <a:t>17</a:t>
            </a:fld>
            <a:endParaRPr lang="en-US" smtClean="0">
              <a:latin typeface="Arial" pitchFamily="34" charset="0"/>
              <a:cs typeface="Tahoma" pitchFamily="34" charset="0"/>
            </a:endParaRPr>
          </a:p>
        </p:txBody>
      </p:sp>
      <p:sp>
        <p:nvSpPr>
          <p:cNvPr id="77829" name="Rectangle 2"/>
          <p:cNvSpPr>
            <a:spLocks noChangeArrowheads="1" noTextEdit="1"/>
          </p:cNvSpPr>
          <p:nvPr>
            <p:ph type="sldImg"/>
          </p:nvPr>
        </p:nvSpPr>
        <p:spPr>
          <a:solidFill>
            <a:srgbClr val="FFFFFF"/>
          </a:solidFill>
          <a:ln/>
        </p:spPr>
      </p:sp>
      <p:sp>
        <p:nvSpPr>
          <p:cNvPr id="77830"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Table 14-2</a:t>
            </a:r>
            <a:r>
              <a:rPr lang="en-US" smtClean="0">
                <a:latin typeface="Arial" pitchFamily="34" charset="0"/>
              </a:rPr>
              <a:t> summarizes the results of one survey. It shows the principal causes of ethical lapses, as reported by six levels of employees and managers. As you can see, being under the gun to meet scheduling pressures was the number-one reported factor.</a:t>
            </a:r>
          </a:p>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885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885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5513D072-64DC-41B8-AB8D-2B852B70C114}" type="slidenum">
              <a:rPr lang="en-US" smtClean="0">
                <a:latin typeface="Arial" pitchFamily="34" charset="0"/>
                <a:cs typeface="Tahoma" pitchFamily="34" charset="0"/>
              </a:rPr>
              <a:pPr/>
              <a:t>18</a:t>
            </a:fld>
            <a:endParaRPr lang="en-US" smtClean="0">
              <a:latin typeface="Arial" pitchFamily="34" charset="0"/>
              <a:cs typeface="Tahoma" pitchFamily="34" charset="0"/>
            </a:endParaRPr>
          </a:p>
        </p:txBody>
      </p:sp>
      <p:sp>
        <p:nvSpPr>
          <p:cNvPr id="78853" name="Rectangle 2"/>
          <p:cNvSpPr>
            <a:spLocks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pPr eaLnBrk="1" hangingPunct="1"/>
            <a:r>
              <a:rPr lang="en-US" smtClean="0">
                <a:latin typeface="Arial" pitchFamily="34" charset="0"/>
              </a:rPr>
              <a:t>Managers have to send the right signals to their employees. Guidelines for what employers can do are included in this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7987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7987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90FAC6F2-F662-4A39-B014-D98A81406517}" type="slidenum">
              <a:rPr lang="en-US" smtClean="0">
                <a:latin typeface="Arial" pitchFamily="34" charset="0"/>
                <a:cs typeface="Tahoma" pitchFamily="34" charset="0"/>
              </a:rPr>
              <a:pPr/>
              <a:t>19</a:t>
            </a:fld>
            <a:endParaRPr lang="en-US" smtClean="0">
              <a:latin typeface="Arial" pitchFamily="34" charset="0"/>
              <a:cs typeface="Tahoma" pitchFamily="34" charset="0"/>
            </a:endParaRPr>
          </a:p>
        </p:txBody>
      </p:sp>
      <p:sp>
        <p:nvSpPr>
          <p:cNvPr id="79877" name="Rectangle 2"/>
          <p:cNvSpPr>
            <a:spLocks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en-US" smtClean="0">
                <a:latin typeface="Arial" pitchFamily="34" charset="0"/>
              </a:rPr>
              <a:t>Some companies urge employees to apply a quick </a:t>
            </a:r>
            <a:r>
              <a:rPr lang="en-US" i="1" smtClean="0">
                <a:latin typeface="Arial" pitchFamily="34" charset="0"/>
              </a:rPr>
              <a:t>ethics test </a:t>
            </a:r>
            <a:r>
              <a:rPr lang="en-US" smtClean="0">
                <a:latin typeface="Arial" pitchFamily="34" charset="0"/>
              </a:rPr>
              <a:t>to evaluate whether what they’re about to do fits the company’s code of conduct.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246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246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ED06451E-7A98-4F9E-A598-2A7B518329EB}" type="slidenum">
              <a:rPr lang="en-US" smtClean="0">
                <a:latin typeface="Arial" pitchFamily="34" charset="0"/>
                <a:cs typeface="Tahoma" pitchFamily="34" charset="0"/>
              </a:rPr>
              <a:pPr/>
              <a:t>2</a:t>
            </a:fld>
            <a:endParaRPr lang="en-US" smtClean="0">
              <a:latin typeface="Arial" pitchFamily="34" charset="0"/>
              <a:cs typeface="Tahoma" pitchFamily="34" charset="0"/>
            </a:endParaRPr>
          </a:p>
        </p:txBody>
      </p:sp>
      <p:sp>
        <p:nvSpPr>
          <p:cNvPr id="62469" name="Rectangle 2"/>
          <p:cNvSpPr>
            <a:spLocks noChangeArrowheads="1" noTextEdit="1"/>
          </p:cNvSpPr>
          <p:nvPr>
            <p:ph type="sldImg"/>
          </p:nvPr>
        </p:nvSpPr>
        <p:spPr>
          <a:solidFill>
            <a:srgbClr val="FFFFFF"/>
          </a:solidFill>
          <a:ln/>
        </p:spPr>
      </p:sp>
      <p:sp>
        <p:nvSpPr>
          <p:cNvPr id="6247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In Part 5 we turn to employee justice, safety, and union relations. The main purpose of Chapter 14 is to explain ethics, justice, and fair treatment in human resource management, matters essential for positive employee relations. Topics include ethics and fair treatment at work, factors that shape ethical behavior at work, and managers’ roles in fostering improved workplace ethics, employee discipline, and dismissals.</a:t>
            </a:r>
          </a:p>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089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090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32E7B7FB-7CF2-4D0B-8EE4-26B4C8E41794}" type="slidenum">
              <a:rPr lang="en-US" smtClean="0">
                <a:latin typeface="Arial" pitchFamily="34" charset="0"/>
                <a:cs typeface="Tahoma" pitchFamily="34" charset="0"/>
              </a:rPr>
              <a:pPr/>
              <a:t>20</a:t>
            </a:fld>
            <a:endParaRPr lang="en-US" smtClean="0">
              <a:latin typeface="Arial" pitchFamily="34" charset="0"/>
              <a:cs typeface="Tahoma" pitchFamily="34" charset="0"/>
            </a:endParaRPr>
          </a:p>
        </p:txBody>
      </p:sp>
      <p:sp>
        <p:nvSpPr>
          <p:cNvPr id="80901" name="Rectangle 2"/>
          <p:cNvSpPr>
            <a:spLocks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smtClean="0">
                <a:latin typeface="Arial" pitchFamily="34" charset="0"/>
              </a:rPr>
              <a:t>Many of the actions managers can take to promote ethics fall within the realm of human resource management practices.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192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192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599F52F-A734-49CA-BDEA-075EE05E655C}" type="slidenum">
              <a:rPr lang="en-US" smtClean="0">
                <a:latin typeface="Arial" pitchFamily="34" charset="0"/>
                <a:cs typeface="Tahoma" pitchFamily="34" charset="0"/>
              </a:rPr>
              <a:pPr/>
              <a:t>21</a:t>
            </a:fld>
            <a:endParaRPr lang="en-US" smtClean="0">
              <a:latin typeface="Arial" pitchFamily="34" charset="0"/>
              <a:cs typeface="Tahoma" pitchFamily="34" charset="0"/>
            </a:endParaRPr>
          </a:p>
        </p:txBody>
      </p:sp>
      <p:sp>
        <p:nvSpPr>
          <p:cNvPr id="81925" name="Rectangle 2"/>
          <p:cNvSpPr>
            <a:spLocks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eaLnBrk="1" hangingPunct="1"/>
            <a:r>
              <a:rPr lang="en-US" smtClean="0">
                <a:latin typeface="Arial" pitchFamily="34" charset="0"/>
              </a:rPr>
              <a:t>Managers interviewing applicants also need to make sure the screening process is fair. </a:t>
            </a:r>
          </a:p>
          <a:p>
            <a:pPr eaLnBrk="1" hangingPunct="1"/>
            <a:r>
              <a:rPr lang="en-US" smtClean="0">
                <a:latin typeface="Arial" pitchFamily="34" charset="0"/>
              </a:rPr>
              <a:t>For all practical purposes, ethics training is mandatory. Federal sentencing guidelines reduced penalties for employers accused of misconduct who implemented codes of conduct and ethics training.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294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294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96BD08ED-87EA-4470-B2ED-310F38717944}" type="slidenum">
              <a:rPr lang="en-US" smtClean="0">
                <a:latin typeface="Arial" pitchFamily="34" charset="0"/>
                <a:cs typeface="Tahoma" pitchFamily="34" charset="0"/>
              </a:rPr>
              <a:pPr/>
              <a:t>22</a:t>
            </a:fld>
            <a:endParaRPr lang="en-US" smtClean="0">
              <a:latin typeface="Arial" pitchFamily="34" charset="0"/>
              <a:cs typeface="Tahoma" pitchFamily="34" charset="0"/>
            </a:endParaRPr>
          </a:p>
        </p:txBody>
      </p:sp>
      <p:sp>
        <p:nvSpPr>
          <p:cNvPr id="82949" name="Rectangle 2"/>
          <p:cNvSpPr>
            <a:spLocks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pPr eaLnBrk="1" hangingPunct="1"/>
            <a:r>
              <a:rPr lang="en-US" smtClean="0">
                <a:latin typeface="Arial" pitchFamily="34" charset="0"/>
              </a:rPr>
              <a:t>To send the signal that fairness is paramount, standards should be clear, employees should understand the basis upon which they will be appraised, and the appraisal itself should be objective. </a:t>
            </a:r>
          </a:p>
          <a:p>
            <a:pPr eaLnBrk="1" hangingPunct="1"/>
            <a:r>
              <a:rPr lang="en-US" smtClean="0">
                <a:latin typeface="Arial" pitchFamily="34" charset="0"/>
              </a:rPr>
              <a:t>To the extent that behavior is a function of its consequences, the manager needs to reward ethical behavior and penalize unethical behavior.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397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397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7DE5F6B6-A124-48A3-883E-0DE5D5545766}" type="slidenum">
              <a:rPr lang="en-US" smtClean="0">
                <a:latin typeface="Arial" pitchFamily="34" charset="0"/>
                <a:cs typeface="Tahoma" pitchFamily="34" charset="0"/>
              </a:rPr>
              <a:pPr/>
              <a:t>23</a:t>
            </a:fld>
            <a:endParaRPr lang="en-US" smtClean="0">
              <a:latin typeface="Arial" pitchFamily="34" charset="0"/>
              <a:cs typeface="Tahoma" pitchFamily="34" charset="0"/>
            </a:endParaRPr>
          </a:p>
        </p:txBody>
      </p:sp>
      <p:sp>
        <p:nvSpPr>
          <p:cNvPr id="83973" name="Rectangle 2"/>
          <p:cNvSpPr>
            <a:spLocks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pPr eaLnBrk="1" hangingPunct="1"/>
            <a:r>
              <a:rPr lang="en-US" smtClean="0">
                <a:latin typeface="Arial" pitchFamily="34" charset="0"/>
              </a:rPr>
              <a:t>Passage of the Sarbanes-Oxley Act of 2002 has made ethics compliance obligatory.</a:t>
            </a:r>
          </a:p>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499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499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94D70EB5-739E-4EC7-840F-3979D39BC918}" type="slidenum">
              <a:rPr lang="en-US" smtClean="0">
                <a:latin typeface="Arial" pitchFamily="34" charset="0"/>
                <a:cs typeface="Tahoma" pitchFamily="34" charset="0"/>
              </a:rPr>
              <a:pPr/>
              <a:t>24</a:t>
            </a:fld>
            <a:endParaRPr lang="en-US" smtClean="0">
              <a:latin typeface="Arial" pitchFamily="34" charset="0"/>
              <a:cs typeface="Tahoma" pitchFamily="34" charset="0"/>
            </a:endParaRPr>
          </a:p>
        </p:txBody>
      </p:sp>
      <p:sp>
        <p:nvSpPr>
          <p:cNvPr id="84997" name="Rectangle 2"/>
          <p:cNvSpPr>
            <a:spLocks noChangeAspect="1" noChangeArrowheads="1" noTextEdit="1"/>
          </p:cNvSpPr>
          <p:nvPr>
            <p:ph type="sldImg"/>
          </p:nvPr>
        </p:nvSpPr>
        <p:spPr>
          <a:xfrm>
            <a:off x="1146175" y="709613"/>
            <a:ext cx="4641850" cy="3481387"/>
          </a:xfrm>
          <a:ln/>
        </p:spPr>
      </p:sp>
      <p:sp>
        <p:nvSpPr>
          <p:cNvPr id="84998" name="Rectangle 3"/>
          <p:cNvSpPr>
            <a:spLocks noGrp="1" noChangeArrowheads="1"/>
          </p:cNvSpPr>
          <p:nvPr>
            <p:ph type="body" idx="1"/>
          </p:nvPr>
        </p:nvSpPr>
        <p:spPr>
          <a:noFill/>
          <a:ln/>
        </p:spPr>
        <p:txBody>
          <a:bodyPr/>
          <a:lstStyle/>
          <a:p>
            <a:pPr eaLnBrk="1" hangingPunct="1"/>
            <a:r>
              <a:rPr lang="en-US" smtClean="0">
                <a:latin typeface="Arial" pitchFamily="34" charset="0"/>
              </a:rPr>
              <a:t>What seems “fair” to one person may seem unfair to another. Supervisory actions do influence employees’ perceptions of fairness.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601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602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DBEED747-94C2-4AFB-BFE4-AD5273BB7B7A}" type="slidenum">
              <a:rPr lang="en-US" smtClean="0">
                <a:latin typeface="Arial" pitchFamily="34" charset="0"/>
                <a:cs typeface="Tahoma" pitchFamily="34" charset="0"/>
              </a:rPr>
              <a:pPr/>
              <a:t>25</a:t>
            </a:fld>
            <a:endParaRPr lang="en-US" smtClean="0">
              <a:latin typeface="Arial" pitchFamily="34" charset="0"/>
              <a:cs typeface="Tahoma" pitchFamily="34" charset="0"/>
            </a:endParaRPr>
          </a:p>
        </p:txBody>
      </p:sp>
      <p:sp>
        <p:nvSpPr>
          <p:cNvPr id="86021" name="Rectangle 2"/>
          <p:cNvSpPr>
            <a:spLocks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pPr eaLnBrk="1" hangingPunct="1"/>
            <a:r>
              <a:rPr lang="en-US" smtClean="0">
                <a:latin typeface="Arial" pitchFamily="34" charset="0"/>
              </a:rPr>
              <a:t>The employer wants its discipline process to be both effective (in terms of discouraging unwanted behavior) and fair. Employers base such a process on three pillars: clear rules and regulations, a system of progressive penalties, and an appeals process.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704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704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186BC0D4-06B4-4AAB-B82C-2C27A43D7D10}" type="slidenum">
              <a:rPr lang="en-US" smtClean="0">
                <a:latin typeface="Arial" pitchFamily="34" charset="0"/>
                <a:cs typeface="Tahoma" pitchFamily="34" charset="0"/>
              </a:rPr>
              <a:pPr/>
              <a:t>26</a:t>
            </a:fld>
            <a:endParaRPr lang="en-US" smtClean="0">
              <a:latin typeface="Arial" pitchFamily="34" charset="0"/>
              <a:cs typeface="Tahoma" pitchFamily="34" charset="0"/>
            </a:endParaRPr>
          </a:p>
        </p:txBody>
      </p:sp>
      <p:sp>
        <p:nvSpPr>
          <p:cNvPr id="87045" name="Rectangle 2"/>
          <p:cNvSpPr>
            <a:spLocks noChangeArrowheads="1" noTextEdit="1"/>
          </p:cNvSpPr>
          <p:nvPr>
            <p:ph type="sldImg"/>
          </p:nvPr>
        </p:nvSpPr>
        <p:spPr>
          <a:solidFill>
            <a:srgbClr val="FFFFFF"/>
          </a:solidFill>
          <a:ln/>
        </p:spPr>
      </p:sp>
      <p:sp>
        <p:nvSpPr>
          <p:cNvPr id="8704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14-7</a:t>
            </a:r>
            <a:r>
              <a:rPr lang="en-US" smtClean="0">
                <a:latin typeface="Arial" pitchFamily="34" charset="0"/>
              </a:rPr>
              <a:t> is a sample form that a firm would use to issue a disciplinary warning to an employee.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806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806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CCD095BD-18BB-4BB0-A484-85DCDCDCCEC2}" type="slidenum">
              <a:rPr lang="en-US" smtClean="0">
                <a:latin typeface="Arial" pitchFamily="34" charset="0"/>
                <a:cs typeface="Tahoma" pitchFamily="34" charset="0"/>
              </a:rPr>
              <a:pPr/>
              <a:t>27</a:t>
            </a:fld>
            <a:endParaRPr lang="en-US" smtClean="0">
              <a:latin typeface="Arial" pitchFamily="34" charset="0"/>
              <a:cs typeface="Tahoma" pitchFamily="34" charset="0"/>
            </a:endParaRPr>
          </a:p>
        </p:txBody>
      </p:sp>
      <p:sp>
        <p:nvSpPr>
          <p:cNvPr id="88069" name="Rectangle 2"/>
          <p:cNvSpPr>
            <a:spLocks noChangeArrowheads="1" noTextEdit="1"/>
          </p:cNvSpPr>
          <p:nvPr>
            <p:ph type="sldImg"/>
          </p:nvPr>
        </p:nvSpPr>
        <p:spPr>
          <a:solidFill>
            <a:srgbClr val="FFFFFF"/>
          </a:solidFill>
          <a:ln/>
        </p:spPr>
      </p:sp>
      <p:sp>
        <p:nvSpPr>
          <p:cNvPr id="8807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Figure 14-8 is a grievance form that is used in the appeals procedure for a disciplinary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8909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8909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E974630-05B3-4B69-986F-727A0DB29D0A}" type="slidenum">
              <a:rPr lang="en-US" smtClean="0">
                <a:latin typeface="Arial" pitchFamily="34" charset="0"/>
                <a:cs typeface="Tahoma" pitchFamily="34" charset="0"/>
              </a:rPr>
              <a:pPr/>
              <a:t>28</a:t>
            </a:fld>
            <a:endParaRPr lang="en-US" smtClean="0">
              <a:latin typeface="Arial" pitchFamily="34" charset="0"/>
              <a:cs typeface="Tahoma" pitchFamily="34" charset="0"/>
            </a:endParaRPr>
          </a:p>
        </p:txBody>
      </p:sp>
      <p:sp>
        <p:nvSpPr>
          <p:cNvPr id="89093" name="Rectangle 2"/>
          <p:cNvSpPr>
            <a:spLocks noChangeAspect="1" noChangeArrowheads="1" noTextEdit="1"/>
          </p:cNvSpPr>
          <p:nvPr>
            <p:ph type="sldImg"/>
          </p:nvPr>
        </p:nvSpPr>
        <p:spPr>
          <a:ln/>
        </p:spPr>
      </p:sp>
      <p:sp>
        <p:nvSpPr>
          <p:cNvPr id="89094" name="Rectangle 3"/>
          <p:cNvSpPr>
            <a:spLocks noGrp="1" noChangeArrowheads="1"/>
          </p:cNvSpPr>
          <p:nvPr>
            <p:ph type="body" idx="1"/>
          </p:nvPr>
        </p:nvSpPr>
        <p:spPr>
          <a:noFill/>
          <a:ln/>
        </p:spPr>
        <p:txBody>
          <a:bodyPr/>
          <a:lstStyle/>
          <a:p>
            <a:pPr eaLnBrk="1" hangingPunct="1"/>
            <a:r>
              <a:rPr lang="en-US" smtClean="0">
                <a:latin typeface="Arial" pitchFamily="34" charset="0"/>
              </a:rPr>
              <a:t>Virtually all union agreements contain disciplinary appeal procedures, but such procedures are not limited to unionized firms. For example, FedEx calls its 3-step appeals procedure </a:t>
            </a:r>
            <a:r>
              <a:rPr lang="en-US" i="1" smtClean="0">
                <a:latin typeface="Arial" pitchFamily="34" charset="0"/>
              </a:rPr>
              <a:t>guaranteed fair treatment.</a:t>
            </a:r>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011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011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3682316F-83EF-44AF-9A64-99D544F2E453}" type="slidenum">
              <a:rPr lang="en-US" smtClean="0">
                <a:latin typeface="Arial" pitchFamily="34" charset="0"/>
                <a:cs typeface="Tahoma" pitchFamily="34" charset="0"/>
              </a:rPr>
              <a:pPr/>
              <a:t>29</a:t>
            </a:fld>
            <a:endParaRPr lang="en-US" smtClean="0">
              <a:latin typeface="Arial" pitchFamily="34" charset="0"/>
              <a:cs typeface="Tahoma" pitchFamily="34" charset="0"/>
            </a:endParaRPr>
          </a:p>
        </p:txBody>
      </p:sp>
      <p:sp>
        <p:nvSpPr>
          <p:cNvPr id="90117" name="Rectangle 2"/>
          <p:cNvSpPr>
            <a:spLocks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eaLnBrk="1" hangingPunct="1"/>
            <a:r>
              <a:rPr lang="en-US" i="1" smtClean="0">
                <a:latin typeface="Arial" pitchFamily="34" charset="0"/>
              </a:rPr>
              <a:t>Discipline without punishment </a:t>
            </a:r>
            <a:r>
              <a:rPr lang="en-US" smtClean="0">
                <a:latin typeface="Arial" pitchFamily="34" charset="0"/>
              </a:rPr>
              <a:t>(or </a:t>
            </a:r>
            <a:r>
              <a:rPr lang="en-US" b="1" smtClean="0">
                <a:latin typeface="Arial" pitchFamily="34" charset="0"/>
              </a:rPr>
              <a:t>nonpunitive discipline</a:t>
            </a:r>
            <a:r>
              <a:rPr lang="en-US" smtClean="0">
                <a:latin typeface="Arial" pitchFamily="34" charset="0"/>
              </a:rPr>
              <a:t>) aims to avoid the drawbacks of punitive discipline. It does this by gaining employees’ acceptance of the rules while reducing the punitive nature of the discipline itself.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349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349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F405087D-2A25-47A7-BAE1-900BAE88A439}" type="slidenum">
              <a:rPr lang="en-US" smtClean="0">
                <a:latin typeface="Arial" pitchFamily="34" charset="0"/>
                <a:cs typeface="Tahoma" pitchFamily="34" charset="0"/>
              </a:rPr>
              <a:pPr/>
              <a:t>3</a:t>
            </a:fld>
            <a:endParaRPr lang="en-US" smtClean="0">
              <a:latin typeface="Arial" pitchFamily="34" charset="0"/>
              <a:cs typeface="Tahoma" pitchFamily="34" charset="0"/>
            </a:endParaRPr>
          </a:p>
        </p:txBody>
      </p:sp>
      <p:sp>
        <p:nvSpPr>
          <p:cNvPr id="63493" name="Rectangle 2"/>
          <p:cNvSpPr>
            <a:spLocks noChangeArrowheads="1" noTextEdit="1"/>
          </p:cNvSpPr>
          <p:nvPr>
            <p:ph type="sldImg"/>
          </p:nvPr>
        </p:nvSpPr>
        <p:spPr>
          <a:solidFill>
            <a:srgbClr val="FFFFFF"/>
          </a:solidFill>
          <a:ln/>
        </p:spPr>
      </p:sp>
      <p:sp>
        <p:nvSpPr>
          <p:cNvPr id="6349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113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114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D22DBF2F-4143-4C62-825C-E1AD64733A78}" type="slidenum">
              <a:rPr lang="en-US" smtClean="0">
                <a:latin typeface="Arial" pitchFamily="34" charset="0"/>
                <a:cs typeface="Tahoma" pitchFamily="34" charset="0"/>
              </a:rPr>
              <a:pPr/>
              <a:t>30</a:t>
            </a:fld>
            <a:endParaRPr lang="en-US" smtClean="0">
              <a:latin typeface="Arial" pitchFamily="34" charset="0"/>
              <a:cs typeface="Tahoma" pitchFamily="34" charset="0"/>
            </a:endParaRPr>
          </a:p>
        </p:txBody>
      </p:sp>
      <p:sp>
        <p:nvSpPr>
          <p:cNvPr id="91141" name="Rectangle 2"/>
          <p:cNvSpPr>
            <a:spLocks noChangeArrowheads="1" noTextEdit="1"/>
          </p:cNvSpPr>
          <p:nvPr>
            <p:ph type="sldImg"/>
          </p:nvPr>
        </p:nvSpPr>
        <p:spPr>
          <a:solidFill>
            <a:srgbClr val="FFFFFF"/>
          </a:solidFill>
          <a:ln/>
        </p:spPr>
      </p:sp>
      <p:sp>
        <p:nvSpPr>
          <p:cNvPr id="9114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Figure 14-9 summarizes some useful fair discipline guidelines.</a:t>
            </a:r>
          </a:p>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216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216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65E853BC-E45B-47C5-ABC5-B785FB279EE2}" type="slidenum">
              <a:rPr lang="en-US" smtClean="0">
                <a:latin typeface="Arial" pitchFamily="34" charset="0"/>
                <a:cs typeface="Tahoma" pitchFamily="34" charset="0"/>
              </a:rPr>
              <a:pPr/>
              <a:t>31</a:t>
            </a:fld>
            <a:endParaRPr lang="en-US" smtClean="0">
              <a:latin typeface="Arial" pitchFamily="34" charset="0"/>
              <a:cs typeface="Tahoma" pitchFamily="34" charset="0"/>
            </a:endParaRPr>
          </a:p>
        </p:txBody>
      </p:sp>
      <p:sp>
        <p:nvSpPr>
          <p:cNvPr id="92165" name="Rectangle 2"/>
          <p:cNvSpPr>
            <a:spLocks noChangeAspect="1" noChangeArrowheads="1" noTextEdit="1"/>
          </p:cNvSpPr>
          <p:nvPr>
            <p:ph type="sldImg"/>
          </p:nvPr>
        </p:nvSpPr>
        <p:spPr>
          <a:ln/>
        </p:spPr>
      </p:sp>
      <p:sp>
        <p:nvSpPr>
          <p:cNvPr id="92166" name="Rectangle 3"/>
          <p:cNvSpPr>
            <a:spLocks noGrp="1" noChangeArrowheads="1"/>
          </p:cNvSpPr>
          <p:nvPr>
            <p:ph type="body" idx="1"/>
          </p:nvPr>
        </p:nvSpPr>
        <p:spPr>
          <a:noFill/>
          <a:ln/>
        </p:spPr>
        <p:txBody>
          <a:bodyPr/>
          <a:lstStyle/>
          <a:p>
            <a:pPr eaLnBrk="1" hangingPunct="1"/>
            <a:r>
              <a:rPr lang="en-US" smtClean="0">
                <a:latin typeface="Arial" pitchFamily="34" charset="0"/>
              </a:rPr>
              <a:t>For most people, invasions of privacy are neither ethical nor fair. Employers must take care when engaging in these activities to avoid triggering privacy violations.</a:t>
            </a:r>
          </a:p>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318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318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508E56D7-8AFC-4C35-8D38-044453224D7E}" type="slidenum">
              <a:rPr lang="en-US" smtClean="0">
                <a:latin typeface="Arial" pitchFamily="34" charset="0"/>
                <a:cs typeface="Tahoma" pitchFamily="34" charset="0"/>
              </a:rPr>
              <a:pPr/>
              <a:t>32</a:t>
            </a:fld>
            <a:endParaRPr lang="en-US" smtClean="0">
              <a:latin typeface="Arial" pitchFamily="34" charset="0"/>
              <a:cs typeface="Tahoma" pitchFamily="34" charset="0"/>
            </a:endParaRPr>
          </a:p>
        </p:txBody>
      </p:sp>
      <p:sp>
        <p:nvSpPr>
          <p:cNvPr id="93189" name="Rectangle 2"/>
          <p:cNvSpPr>
            <a:spLocks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r>
              <a:rPr lang="en-US" smtClean="0">
                <a:latin typeface="Arial" pitchFamily="34" charset="0"/>
              </a:rPr>
              <a:t>Monitoring of employees is a widespread workplace occurrence that employers do to improve employee productivity and to protect themselves.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421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421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61185922-CFA2-4363-8D1C-7631DB87E588}" type="slidenum">
              <a:rPr lang="en-US" smtClean="0">
                <a:latin typeface="Arial" pitchFamily="34" charset="0"/>
                <a:cs typeface="Tahoma" pitchFamily="34" charset="0"/>
              </a:rPr>
              <a:pPr/>
              <a:t>33</a:t>
            </a:fld>
            <a:endParaRPr lang="en-US" smtClean="0">
              <a:latin typeface="Arial" pitchFamily="34" charset="0"/>
              <a:cs typeface="Tahoma" pitchFamily="34" charset="0"/>
            </a:endParaRPr>
          </a:p>
        </p:txBody>
      </p:sp>
      <p:sp>
        <p:nvSpPr>
          <p:cNvPr id="94213" name="Rectangle 2"/>
          <p:cNvSpPr>
            <a:spLocks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pPr eaLnBrk="1" hangingPunct="1"/>
            <a:r>
              <a:rPr lang="en-US" smtClean="0">
                <a:latin typeface="Arial" pitchFamily="34" charset="0"/>
              </a:rPr>
              <a:t>There are two main restrictions on workplace monitoring: the </a:t>
            </a:r>
            <a:r>
              <a:rPr lang="en-US" b="1" smtClean="0">
                <a:latin typeface="Arial" pitchFamily="34" charset="0"/>
              </a:rPr>
              <a:t>Electronic Communications Privacy Act (ECPA) </a:t>
            </a:r>
            <a:r>
              <a:rPr lang="en-US" smtClean="0">
                <a:latin typeface="Arial" pitchFamily="34" charset="0"/>
              </a:rPr>
              <a:t>and </a:t>
            </a:r>
            <a:r>
              <a:rPr lang="en-US" i="1" smtClean="0">
                <a:latin typeface="Arial" pitchFamily="34" charset="0"/>
              </a:rPr>
              <a:t>common-law protections </a:t>
            </a:r>
            <a:r>
              <a:rPr lang="en-US" smtClean="0">
                <a:latin typeface="Arial" pitchFamily="34" charset="0"/>
              </a:rPr>
              <a:t>against invasion of privacy. The ECPA is a federal law intended to help restrict interception and monitoring of oral and wire communications. </a:t>
            </a:r>
          </a:p>
          <a:p>
            <a:pPr eaLnBrk="1" hangingPunct="1"/>
            <a:r>
              <a:rPr lang="en-US" smtClean="0">
                <a:latin typeface="Arial" pitchFamily="34" charset="0"/>
              </a:rPr>
              <a:t>Federal law and most state laws allow employers to monitor employees’ phone calls in the ordinary course of business, but they must stop listening once it becomes clear that a conversation is personal rather than business related.</a:t>
            </a:r>
          </a:p>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523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523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398DDF4B-E7C6-447F-BF5C-DEC2486FF262}" type="slidenum">
              <a:rPr lang="en-US" smtClean="0">
                <a:latin typeface="Arial" pitchFamily="34" charset="0"/>
                <a:cs typeface="Tahoma" pitchFamily="34" charset="0"/>
              </a:rPr>
              <a:pPr/>
              <a:t>34</a:t>
            </a:fld>
            <a:endParaRPr lang="en-US" smtClean="0">
              <a:latin typeface="Arial" pitchFamily="34" charset="0"/>
              <a:cs typeface="Tahoma" pitchFamily="34" charset="0"/>
            </a:endParaRPr>
          </a:p>
        </p:txBody>
      </p:sp>
      <p:sp>
        <p:nvSpPr>
          <p:cNvPr id="95237" name="Rectangle 2"/>
          <p:cNvSpPr>
            <a:spLocks noChangeArrowheads="1" noTextEdit="1"/>
          </p:cNvSpPr>
          <p:nvPr>
            <p:ph type="sldImg"/>
          </p:nvPr>
        </p:nvSpPr>
        <p:spPr>
          <a:solidFill>
            <a:srgbClr val="FFFFFF"/>
          </a:solidFill>
          <a:ln/>
        </p:spPr>
      </p:sp>
      <p:sp>
        <p:nvSpPr>
          <p:cNvPr id="9523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One recent U.S. Court of Appeals case suggests employers may have fewer rights to monitor e-mail than previously assumed. Employers should have employees sign e-mail and telephone monitoring acknowledgment statements like that in </a:t>
            </a:r>
            <a:r>
              <a:rPr lang="en-US" b="1" smtClean="0">
                <a:latin typeface="Arial" pitchFamily="34" charset="0"/>
              </a:rPr>
              <a:t>Figure 14-10</a:t>
            </a:r>
            <a:r>
              <a:rPr lang="en-US" smtClean="0">
                <a:latin typeface="Arial" pitchFamily="34" charset="0"/>
              </a:rPr>
              <a:t>.</a:t>
            </a:r>
          </a:p>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625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626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0497C7F7-B842-4168-82D6-F7E402D48B68}" type="slidenum">
              <a:rPr lang="en-US" smtClean="0">
                <a:latin typeface="Arial" pitchFamily="34" charset="0"/>
                <a:cs typeface="Tahoma" pitchFamily="34" charset="0"/>
              </a:rPr>
              <a:pPr/>
              <a:t>35</a:t>
            </a:fld>
            <a:endParaRPr lang="en-US" smtClean="0">
              <a:latin typeface="Arial" pitchFamily="34" charset="0"/>
              <a:cs typeface="Tahoma" pitchFamily="34" charset="0"/>
            </a:endParaRPr>
          </a:p>
        </p:txBody>
      </p:sp>
      <p:sp>
        <p:nvSpPr>
          <p:cNvPr id="96261" name="Rectangle 2"/>
          <p:cNvSpPr>
            <a:spLocks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pPr eaLnBrk="1" hangingPunct="1"/>
            <a:r>
              <a:rPr lang="en-US" b="1" smtClean="0">
                <a:latin typeface="Arial" pitchFamily="34" charset="0"/>
              </a:rPr>
              <a:t>Dismissal </a:t>
            </a:r>
            <a:r>
              <a:rPr lang="en-US" smtClean="0">
                <a:latin typeface="Arial" pitchFamily="34" charset="0"/>
              </a:rPr>
              <a:t>is the most drastic disciplinary step the employer can take. Because of this, it requires special care. There should be sufficient cause for the dismissal, and (as a rule) you should only dismiss someone after taking reasonable steps to rehabilitate or salvage the employee. However, there will undoubtedly be times when dismissal is required, perhaps at once.</a:t>
            </a:r>
          </a:p>
          <a:p>
            <a:pPr eaLnBrk="1" hangingPunct="1"/>
            <a:r>
              <a:rPr lang="en-US" b="1" smtClean="0">
                <a:latin typeface="Arial" pitchFamily="34" charset="0"/>
              </a:rPr>
              <a:t>Termination at will </a:t>
            </a:r>
            <a:r>
              <a:rPr lang="en-US" smtClean="0">
                <a:latin typeface="Arial" pitchFamily="34" charset="0"/>
              </a:rPr>
              <a:t>means that without a contract, either the employer or the employee could </a:t>
            </a:r>
            <a:r>
              <a:rPr lang="en-US" i="1" smtClean="0">
                <a:latin typeface="Arial" pitchFamily="34" charset="0"/>
              </a:rPr>
              <a:t>terminate at will </a:t>
            </a:r>
            <a:r>
              <a:rPr lang="en-US" smtClean="0">
                <a:latin typeface="Arial" pitchFamily="34" charset="0"/>
              </a:rPr>
              <a:t>the employment relationship. The employee can resign for any reason, at will, and the employer can dismiss an employee for any reason, at will.</a:t>
            </a:r>
          </a:p>
          <a:p>
            <a:pPr eaLnBrk="1" hangingPunct="1"/>
            <a:r>
              <a:rPr lang="en-US" b="1" smtClean="0">
                <a:latin typeface="Arial" pitchFamily="34" charset="0"/>
              </a:rPr>
              <a:t>Wrongful discharge</a:t>
            </a:r>
            <a:r>
              <a:rPr lang="en-US" smtClean="0">
                <a:latin typeface="Arial" pitchFamily="34" charset="0"/>
              </a:rPr>
              <a:t> is the dismissal of an employee that does not comply with the law or does not comply with the contractual arrangement stated or implied by the firm via its employment application forms, employee manuals, or other promises.</a:t>
            </a:r>
          </a:p>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728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728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21CA32D3-680D-4191-A10F-B892814685F6}" type="slidenum">
              <a:rPr lang="en-US" smtClean="0">
                <a:latin typeface="Arial" pitchFamily="34" charset="0"/>
                <a:cs typeface="Tahoma" pitchFamily="34" charset="0"/>
              </a:rPr>
              <a:pPr/>
              <a:t>36</a:t>
            </a:fld>
            <a:endParaRPr lang="en-US" smtClean="0">
              <a:latin typeface="Arial" pitchFamily="34" charset="0"/>
              <a:cs typeface="Tahoma" pitchFamily="34" charset="0"/>
            </a:endParaRPr>
          </a:p>
        </p:txBody>
      </p:sp>
      <p:sp>
        <p:nvSpPr>
          <p:cNvPr id="97285" name="Rectangle 2"/>
          <p:cNvSpPr>
            <a:spLocks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r>
              <a:rPr lang="en-US" b="1" smtClean="0">
                <a:latin typeface="Arial" pitchFamily="34" charset="0"/>
              </a:rPr>
              <a:t>Wrongful discharge </a:t>
            </a:r>
            <a:r>
              <a:rPr lang="en-US" smtClean="0">
                <a:latin typeface="Arial" pitchFamily="34" charset="0"/>
              </a:rPr>
              <a:t>refers to a dismissal that violates the law or that fails to comply with contractual arrangements stated or implied by the employer, for instance, in employee manuals. Three main protections against wrongful discharge have eroded the termination-at-will doctrine—statutory exceptions, common law exceptions, and public policy exceptions.</a:t>
            </a:r>
          </a:p>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830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830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CD863C35-C221-45E6-9037-000F8D371B92}" type="slidenum">
              <a:rPr lang="en-US" smtClean="0">
                <a:latin typeface="Arial" pitchFamily="34" charset="0"/>
                <a:cs typeface="Tahoma" pitchFamily="34" charset="0"/>
              </a:rPr>
              <a:pPr/>
              <a:t>37</a:t>
            </a:fld>
            <a:endParaRPr lang="en-US" smtClean="0">
              <a:latin typeface="Arial" pitchFamily="34" charset="0"/>
              <a:cs typeface="Tahoma" pitchFamily="34" charset="0"/>
            </a:endParaRPr>
          </a:p>
        </p:txBody>
      </p:sp>
      <p:sp>
        <p:nvSpPr>
          <p:cNvPr id="98309" name="Rectangle 2"/>
          <p:cNvSpPr>
            <a:spLocks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r>
              <a:rPr lang="en-US" smtClean="0">
                <a:latin typeface="Arial" pitchFamily="34" charset="0"/>
              </a:rPr>
              <a:t>There are four bases for dismissal: unsatisfactory performance, misconduct, lack of qualifications for the job, and changed requirements of (or elimination of) the job.</a:t>
            </a: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9933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9933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B8C9C06D-5F4A-4966-A2EA-ED220D2545D8}" type="slidenum">
              <a:rPr lang="en-US" smtClean="0">
                <a:latin typeface="Arial" pitchFamily="34" charset="0"/>
                <a:cs typeface="Tahoma" pitchFamily="34" charset="0"/>
              </a:rPr>
              <a:pPr/>
              <a:t>38</a:t>
            </a:fld>
            <a:endParaRPr lang="en-US" smtClean="0">
              <a:latin typeface="Arial" pitchFamily="34" charset="0"/>
              <a:cs typeface="Tahoma" pitchFamily="34" charset="0"/>
            </a:endParaRPr>
          </a:p>
        </p:txBody>
      </p:sp>
      <p:sp>
        <p:nvSpPr>
          <p:cNvPr id="99333" name="Rectangle 2"/>
          <p:cNvSpPr>
            <a:spLocks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a:lstStyle/>
          <a:p>
            <a:pPr eaLnBrk="1" hangingPunct="1"/>
            <a:r>
              <a:rPr lang="en-US" smtClean="0">
                <a:latin typeface="Arial" pitchFamily="34" charset="0"/>
              </a:rPr>
              <a:t>Insubordination is an employee’s willful disregard of or disobedience of the boss’s authority or legitimate orders; criticism of the boss in public.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035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035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E39D5E92-EA65-46F5-8514-6AD1E5268271}" type="slidenum">
              <a:rPr lang="en-US" smtClean="0">
                <a:latin typeface="Arial" pitchFamily="34" charset="0"/>
                <a:cs typeface="Tahoma" pitchFamily="34" charset="0"/>
              </a:rPr>
              <a:pPr/>
              <a:t>39</a:t>
            </a:fld>
            <a:endParaRPr lang="en-US" smtClean="0">
              <a:latin typeface="Arial" pitchFamily="34" charset="0"/>
              <a:cs typeface="Tahoma" pitchFamily="34" charset="0"/>
            </a:endParaRPr>
          </a:p>
        </p:txBody>
      </p:sp>
      <p:sp>
        <p:nvSpPr>
          <p:cNvPr id="100357" name="Rectangle 2"/>
          <p:cNvSpPr>
            <a:spLocks noChangeArrowheads="1" noTextEdit="1"/>
          </p:cNvSpPr>
          <p:nvPr>
            <p:ph type="sldImg"/>
          </p:nvPr>
        </p:nvSpPr>
        <p:spPr>
          <a:solidFill>
            <a:srgbClr val="FFFFFF"/>
          </a:solidFill>
          <a:ln/>
        </p:spPr>
      </p:sp>
      <p:sp>
        <p:nvSpPr>
          <p:cNvPr id="10035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14-11</a:t>
            </a:r>
            <a:r>
              <a:rPr lang="en-US" smtClean="0">
                <a:latin typeface="Arial" pitchFamily="34" charset="0"/>
              </a:rPr>
              <a:t> shows how to identify </a:t>
            </a:r>
            <a:r>
              <a:rPr lang="en-US" i="1" smtClean="0">
                <a:latin typeface="Arial" pitchFamily="34" charset="0"/>
              </a:rPr>
              <a:t>gross misconduct </a:t>
            </a:r>
            <a:r>
              <a:rPr lang="en-US" smtClean="0">
                <a:latin typeface="Arial" pitchFamily="34" charset="0"/>
              </a:rPr>
              <a:t>that would likely result in the dismissal of an employee.</a:t>
            </a: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451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451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4E46288C-84CD-4872-96B3-40BAF5A8E524}" type="slidenum">
              <a:rPr lang="en-US" smtClean="0">
                <a:latin typeface="Arial" pitchFamily="34" charset="0"/>
                <a:cs typeface="Tahoma" pitchFamily="34" charset="0"/>
              </a:rPr>
              <a:pPr/>
              <a:t>4</a:t>
            </a:fld>
            <a:endParaRPr lang="en-US" smtClean="0">
              <a:latin typeface="Arial" pitchFamily="34" charset="0"/>
              <a:cs typeface="Tahoma" pitchFamily="34" charset="0"/>
            </a:endParaRPr>
          </a:p>
        </p:txBody>
      </p:sp>
      <p:sp>
        <p:nvSpPr>
          <p:cNvPr id="64517" name="Rectangle 2"/>
          <p:cNvSpPr>
            <a:spLocks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r>
              <a:rPr lang="en-US" smtClean="0">
                <a:latin typeface="Arial" pitchFamily="34" charset="0"/>
              </a:rPr>
              <a:t>“Why include ethics in a human resource management book?” For two reasons: First, ethics is not theoretical. Instead, it greases the wheels that make businesses work.</a:t>
            </a:r>
          </a:p>
          <a:p>
            <a:pPr eaLnBrk="1" hangingPunct="1"/>
            <a:r>
              <a:rPr lang="en-US" smtClean="0">
                <a:latin typeface="Arial" pitchFamily="34" charset="0"/>
              </a:rPr>
              <a:t>Second, and more specifically, managers’ human resource decisions are usually replete with ethical consequences.</a:t>
            </a:r>
          </a:p>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137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138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14BC41BD-230C-40C2-901F-45F7F572A9D6}" type="slidenum">
              <a:rPr lang="en-US" smtClean="0">
                <a:latin typeface="Arial" pitchFamily="34" charset="0"/>
                <a:cs typeface="Tahoma" pitchFamily="34" charset="0"/>
              </a:rPr>
              <a:pPr/>
              <a:t>40</a:t>
            </a:fld>
            <a:endParaRPr lang="en-US" smtClean="0">
              <a:latin typeface="Arial" pitchFamily="34" charset="0"/>
              <a:cs typeface="Tahoma" pitchFamily="34" charset="0"/>
            </a:endParaRPr>
          </a:p>
        </p:txBody>
      </p:sp>
      <p:sp>
        <p:nvSpPr>
          <p:cNvPr id="101381" name="Rectangle 2"/>
          <p:cNvSpPr>
            <a:spLocks noChangeAspect="1" noChangeArrowheads="1" noTextEdit="1"/>
          </p:cNvSpPr>
          <p:nvPr>
            <p:ph type="sldImg"/>
          </p:nvPr>
        </p:nvSpPr>
        <p:spPr>
          <a:ln/>
        </p:spPr>
      </p:sp>
      <p:sp>
        <p:nvSpPr>
          <p:cNvPr id="101382" name="Rectangle 3"/>
          <p:cNvSpPr>
            <a:spLocks noGrp="1" noChangeArrowheads="1"/>
          </p:cNvSpPr>
          <p:nvPr>
            <p:ph type="body" idx="1"/>
          </p:nvPr>
        </p:nvSpPr>
        <p:spPr>
          <a:noFill/>
          <a:ln/>
        </p:spPr>
        <p:txBody>
          <a:bodyPr/>
          <a:lstStyle/>
          <a:p>
            <a:pPr eaLnBrk="1" hangingPunct="1"/>
            <a:r>
              <a:rPr lang="en-US" smtClean="0">
                <a:latin typeface="Arial" pitchFamily="34" charset="0"/>
              </a:rPr>
              <a:t>Dismissals are never pleasant. However, these are three things you can do to make sure they are fair.</a:t>
            </a:r>
          </a:p>
          <a:p>
            <a:pPr eaLnBrk="1" hangingPunct="1"/>
            <a:r>
              <a:rPr lang="en-US" smtClean="0">
                <a:latin typeface="Arial" pitchFamily="34" charset="0"/>
              </a:rPr>
              <a:t>Security measures are important whenever dismissals occur. Common sense requires using a checklist to ensure that dismissed employees return all keys and company property, and accompanying them out of their offices and out of the building.</a:t>
            </a:r>
          </a:p>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240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240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37DFB41F-6DFC-4C7B-8E62-81DA61CF4DFF}" type="slidenum">
              <a:rPr lang="en-US" smtClean="0">
                <a:latin typeface="Arial" pitchFamily="34" charset="0"/>
                <a:cs typeface="Tahoma" pitchFamily="34" charset="0"/>
              </a:rPr>
              <a:pPr/>
              <a:t>41</a:t>
            </a:fld>
            <a:endParaRPr lang="en-US" smtClean="0">
              <a:latin typeface="Arial" pitchFamily="34" charset="0"/>
              <a:cs typeface="Tahoma" pitchFamily="34" charset="0"/>
            </a:endParaRPr>
          </a:p>
        </p:txBody>
      </p:sp>
      <p:sp>
        <p:nvSpPr>
          <p:cNvPr id="102405" name="Rectangle 2"/>
          <p:cNvSpPr>
            <a:spLocks noChangeArrowheads="1" noTextEdit="1"/>
          </p:cNvSpPr>
          <p:nvPr>
            <p:ph type="sldImg"/>
          </p:nvPr>
        </p:nvSpPr>
        <p:spPr>
          <a:solidFill>
            <a:srgbClr val="FFFFFF"/>
          </a:solidFill>
          <a:ln/>
        </p:spPr>
      </p:sp>
      <p:sp>
        <p:nvSpPr>
          <p:cNvPr id="10240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14-12</a:t>
            </a:r>
            <a:r>
              <a:rPr lang="en-US" smtClean="0">
                <a:latin typeface="Arial" pitchFamily="34" charset="0"/>
              </a:rPr>
              <a:t> summarizes typical severance policies in manufacturing and service industries.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342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342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0FA01E0F-D25D-4CA6-8E83-C1B4A94F3D27}" type="slidenum">
              <a:rPr lang="en-US" smtClean="0">
                <a:latin typeface="Arial" pitchFamily="34" charset="0"/>
                <a:cs typeface="Tahoma" pitchFamily="34" charset="0"/>
              </a:rPr>
              <a:pPr/>
              <a:t>42</a:t>
            </a:fld>
            <a:endParaRPr lang="en-US" smtClean="0">
              <a:latin typeface="Arial" pitchFamily="34" charset="0"/>
              <a:cs typeface="Tahoma" pitchFamily="34" charset="0"/>
            </a:endParaRPr>
          </a:p>
        </p:txBody>
      </p:sp>
      <p:sp>
        <p:nvSpPr>
          <p:cNvPr id="103429" name="Rectangle 2"/>
          <p:cNvSpPr>
            <a:spLocks noChangeAspect="1" noChangeArrowheads="1" noTextEdit="1"/>
          </p:cNvSpPr>
          <p:nvPr>
            <p:ph type="sldImg"/>
          </p:nvPr>
        </p:nvSpPr>
        <p:spPr>
          <a:ln/>
        </p:spPr>
      </p:sp>
      <p:sp>
        <p:nvSpPr>
          <p:cNvPr id="103430" name="Rectangle 3"/>
          <p:cNvSpPr>
            <a:spLocks noGrp="1" noChangeArrowheads="1"/>
          </p:cNvSpPr>
          <p:nvPr>
            <p:ph type="body" idx="1"/>
          </p:nvPr>
        </p:nvSpPr>
        <p:spPr>
          <a:noFill/>
          <a:ln/>
        </p:spPr>
        <p:txBody>
          <a:bodyPr/>
          <a:lstStyle/>
          <a:p>
            <a:pPr eaLnBrk="1" hangingPunct="1"/>
            <a:r>
              <a:rPr lang="en-US" smtClean="0">
                <a:latin typeface="Arial" pitchFamily="34" charset="0"/>
              </a:rPr>
              <a:t>Wrongful discharge occurs when an employee’s dismissal does not comply with the law or with the contractual arrangement stated or implied by the employer.</a:t>
            </a:r>
          </a:p>
          <a:p>
            <a:pPr eaLnBrk="1" hangingPunct="1"/>
            <a:r>
              <a:rPr lang="en-US" smtClean="0">
                <a:latin typeface="Arial" pitchFamily="34" charset="0"/>
              </a:rPr>
              <a:t>Avoiding wrongful discharge suits requires a three-pronged approach listed in this slide.</a:t>
            </a:r>
          </a:p>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445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445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8E9DD2A1-F25B-4163-868C-D863C40D4895}" type="slidenum">
              <a:rPr lang="en-US" smtClean="0">
                <a:latin typeface="Arial" pitchFamily="34" charset="0"/>
                <a:cs typeface="Tahoma" pitchFamily="34" charset="0"/>
              </a:rPr>
              <a:pPr/>
              <a:t>43</a:t>
            </a:fld>
            <a:endParaRPr lang="en-US" smtClean="0">
              <a:latin typeface="Arial" pitchFamily="34" charset="0"/>
              <a:cs typeface="Tahoma" pitchFamily="34" charset="0"/>
            </a:endParaRPr>
          </a:p>
        </p:txBody>
      </p:sp>
      <p:sp>
        <p:nvSpPr>
          <p:cNvPr id="104453" name="Rectangle 2"/>
          <p:cNvSpPr>
            <a:spLocks noChangeArrowheads="1" noTextEdit="1"/>
          </p:cNvSpPr>
          <p:nvPr>
            <p:ph type="sldImg"/>
          </p:nvPr>
        </p:nvSpPr>
        <p:spPr>
          <a:solidFill>
            <a:srgbClr val="FFFFFF"/>
          </a:solidFill>
          <a:ln/>
        </p:spPr>
      </p:sp>
      <p:sp>
        <p:nvSpPr>
          <p:cNvPr id="104454"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14-13</a:t>
            </a:r>
            <a:r>
              <a:rPr lang="en-US" smtClean="0">
                <a:latin typeface="Arial" pitchFamily="34" charset="0"/>
              </a:rPr>
              <a:t> shows an acknowledgment form that applicants can sign indicating that they have received and reviewed the employee handbook.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547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547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7D2953BB-EA2E-4F06-865E-B86D95505925}" type="slidenum">
              <a:rPr lang="en-US" smtClean="0">
                <a:latin typeface="Arial" pitchFamily="34" charset="0"/>
                <a:cs typeface="Tahoma" pitchFamily="34" charset="0"/>
              </a:rPr>
              <a:pPr/>
              <a:t>44</a:t>
            </a:fld>
            <a:endParaRPr lang="en-US" smtClean="0">
              <a:latin typeface="Arial" pitchFamily="34" charset="0"/>
              <a:cs typeface="Tahoma" pitchFamily="34" charset="0"/>
            </a:endParaRPr>
          </a:p>
        </p:txBody>
      </p:sp>
      <p:sp>
        <p:nvSpPr>
          <p:cNvPr id="105477" name="Rectangle 2"/>
          <p:cNvSpPr>
            <a:spLocks noChangeAspect="1" noChangeArrowheads="1" noTextEdit="1"/>
          </p:cNvSpPr>
          <p:nvPr>
            <p:ph type="sldImg"/>
          </p:nvPr>
        </p:nvSpPr>
        <p:spPr>
          <a:ln/>
        </p:spPr>
      </p:sp>
      <p:sp>
        <p:nvSpPr>
          <p:cNvPr id="105478" name="Rectangle 3"/>
          <p:cNvSpPr>
            <a:spLocks noGrp="1" noChangeArrowheads="1"/>
          </p:cNvSpPr>
          <p:nvPr>
            <p:ph type="body" idx="1"/>
          </p:nvPr>
        </p:nvSpPr>
        <p:spPr>
          <a:noFill/>
          <a:ln/>
        </p:spPr>
        <p:txBody>
          <a:bodyPr/>
          <a:lstStyle/>
          <a:p>
            <a:pPr eaLnBrk="1" hangingPunct="1"/>
            <a:r>
              <a:rPr lang="en-US" smtClean="0">
                <a:latin typeface="Arial" pitchFamily="34" charset="0"/>
              </a:rPr>
              <a:t>Courts sometimes hold managers personally liable for supervisory actions (including discipline and dismissal), particularly with respect to actions covered by the Fair Labor Standards Act and the Family and Medical Leave Act. The former defines </a:t>
            </a:r>
            <a:r>
              <a:rPr lang="en-US" i="1" smtClean="0">
                <a:latin typeface="Arial" pitchFamily="34" charset="0"/>
              </a:rPr>
              <a:t>employer </a:t>
            </a:r>
            <a:r>
              <a:rPr lang="en-US" smtClean="0">
                <a:latin typeface="Arial" pitchFamily="34" charset="0"/>
              </a:rPr>
              <a:t>to include “any person acting directly or indirectly in the interest of an employer in relation to any employee . . .” This can mean the individual supervisor.</a:t>
            </a:r>
          </a:p>
          <a:p>
            <a:pPr eaLnBrk="1" hangingPunct="1"/>
            <a:r>
              <a:rPr lang="en-US" smtClean="0">
                <a:latin typeface="Arial" pitchFamily="34" charset="0"/>
              </a:rPr>
              <a:t>This slide lists several ways managers can avoid personal liability.</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649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650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C94CAD2A-7C8A-414D-ACA3-9F49C6641E0B}" type="slidenum">
              <a:rPr lang="en-US" smtClean="0">
                <a:latin typeface="Arial" pitchFamily="34" charset="0"/>
                <a:cs typeface="Tahoma" pitchFamily="34" charset="0"/>
              </a:rPr>
              <a:pPr/>
              <a:t>45</a:t>
            </a:fld>
            <a:endParaRPr lang="en-US" smtClean="0">
              <a:latin typeface="Arial" pitchFamily="34" charset="0"/>
              <a:cs typeface="Tahoma" pitchFamily="34" charset="0"/>
            </a:endParaRPr>
          </a:p>
        </p:txBody>
      </p:sp>
      <p:sp>
        <p:nvSpPr>
          <p:cNvPr id="106501" name="Rectangle 2"/>
          <p:cNvSpPr>
            <a:spLocks noChangeAspect="1" noChangeArrowheads="1" noTextEdit="1"/>
          </p:cNvSpPr>
          <p:nvPr>
            <p:ph type="sldImg"/>
          </p:nvPr>
        </p:nvSpPr>
        <p:spPr>
          <a:ln/>
        </p:spPr>
      </p:sp>
      <p:sp>
        <p:nvSpPr>
          <p:cNvPr id="106502" name="Rectangle 3"/>
          <p:cNvSpPr>
            <a:spLocks noGrp="1" noChangeArrowheads="1"/>
          </p:cNvSpPr>
          <p:nvPr>
            <p:ph type="body" idx="1"/>
          </p:nvPr>
        </p:nvSpPr>
        <p:spPr>
          <a:noFill/>
          <a:ln/>
        </p:spPr>
        <p:txBody>
          <a:bodyPr/>
          <a:lstStyle/>
          <a:p>
            <a:pPr eaLnBrk="1" hangingPunct="1"/>
            <a:r>
              <a:rPr lang="en-US" smtClean="0">
                <a:latin typeface="Arial" pitchFamily="34" charset="0"/>
              </a:rPr>
              <a:t>Dismissing an employee is one of the most difficult tasks a manager faces at work. This slide lists guidelines for conducting the </a:t>
            </a:r>
            <a:r>
              <a:rPr lang="en-US" b="1" smtClean="0">
                <a:latin typeface="Arial" pitchFamily="34" charset="0"/>
              </a:rPr>
              <a:t>termination interview</a:t>
            </a:r>
            <a:r>
              <a:rPr lang="en-US" smtClean="0">
                <a:latin typeface="Arial" pitchFamily="34" charset="0"/>
              </a:rPr>
              <a:t>.</a:t>
            </a:r>
          </a:p>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752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752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C4AFCD1C-242F-4B9A-956C-AC741ACB78D2}" type="slidenum">
              <a:rPr lang="en-US" smtClean="0">
                <a:latin typeface="Arial" pitchFamily="34" charset="0"/>
                <a:cs typeface="Tahoma" pitchFamily="34" charset="0"/>
              </a:rPr>
              <a:pPr/>
              <a:t>46</a:t>
            </a:fld>
            <a:endParaRPr lang="en-US" smtClean="0">
              <a:latin typeface="Arial" pitchFamily="34" charset="0"/>
              <a:cs typeface="Tahoma" pitchFamily="34" charset="0"/>
            </a:endParaRPr>
          </a:p>
        </p:txBody>
      </p:sp>
      <p:sp>
        <p:nvSpPr>
          <p:cNvPr id="107525" name="Rectangle 2"/>
          <p:cNvSpPr>
            <a:spLocks noChangeAspect="1" noChangeArrowheads="1" noTextEdit="1"/>
          </p:cNvSpPr>
          <p:nvPr>
            <p:ph type="sldImg"/>
          </p:nvPr>
        </p:nvSpPr>
        <p:spPr>
          <a:ln/>
        </p:spPr>
      </p:sp>
      <p:sp>
        <p:nvSpPr>
          <p:cNvPr id="107526" name="Rectangle 3"/>
          <p:cNvSpPr>
            <a:spLocks noGrp="1" noChangeArrowheads="1"/>
          </p:cNvSpPr>
          <p:nvPr>
            <p:ph type="body" idx="1"/>
          </p:nvPr>
        </p:nvSpPr>
        <p:spPr>
          <a:noFill/>
          <a:ln/>
        </p:spPr>
        <p:txBody>
          <a:bodyPr/>
          <a:lstStyle/>
          <a:p>
            <a:pPr eaLnBrk="1" hangingPunct="1"/>
            <a:r>
              <a:rPr lang="en-US" smtClean="0">
                <a:latin typeface="Arial" pitchFamily="34" charset="0"/>
              </a:rPr>
              <a:t>Outplacement firms don’t just counsel displaced employees; they also help the employer devise its dismissal plan.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854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854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F613CC0B-2865-40EC-8E2D-B15677F965C9}" type="slidenum">
              <a:rPr lang="en-US" smtClean="0">
                <a:latin typeface="Arial" pitchFamily="34" charset="0"/>
                <a:cs typeface="Tahoma" pitchFamily="34" charset="0"/>
              </a:rPr>
              <a:pPr/>
              <a:t>47</a:t>
            </a:fld>
            <a:endParaRPr lang="en-US" smtClean="0">
              <a:latin typeface="Arial" pitchFamily="34" charset="0"/>
              <a:cs typeface="Tahoma" pitchFamily="34" charset="0"/>
            </a:endParaRPr>
          </a:p>
        </p:txBody>
      </p:sp>
      <p:sp>
        <p:nvSpPr>
          <p:cNvPr id="108549" name="Rectangle 2"/>
          <p:cNvSpPr>
            <a:spLocks noChangeAspect="1" noChangeArrowheads="1" noTextEdit="1"/>
          </p:cNvSpPr>
          <p:nvPr>
            <p:ph type="sldImg"/>
          </p:nvPr>
        </p:nvSpPr>
        <p:spPr>
          <a:ln/>
        </p:spPr>
      </p:sp>
      <p:sp>
        <p:nvSpPr>
          <p:cNvPr id="108550" name="Rectangle 3"/>
          <p:cNvSpPr>
            <a:spLocks noGrp="1" noChangeArrowheads="1"/>
          </p:cNvSpPr>
          <p:nvPr>
            <p:ph type="body" idx="1"/>
          </p:nvPr>
        </p:nvSpPr>
        <p:spPr>
          <a:noFill/>
          <a:ln/>
        </p:spPr>
        <p:txBody>
          <a:bodyPr/>
          <a:lstStyle/>
          <a:p>
            <a:pPr eaLnBrk="1" hangingPunct="1"/>
            <a:r>
              <a:rPr lang="en-US" smtClean="0">
                <a:latin typeface="Arial" pitchFamily="34" charset="0"/>
              </a:rPr>
              <a:t>Outplacement firms don’t just counsel displaced employees; they also help the employer devise its dismissal plan.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0957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0957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3910F9AA-C672-4D18-B9CA-6C8B06A536B9}" type="slidenum">
              <a:rPr lang="en-US" smtClean="0">
                <a:latin typeface="Arial" pitchFamily="34" charset="0"/>
                <a:cs typeface="Tahoma" pitchFamily="34" charset="0"/>
              </a:rPr>
              <a:pPr/>
              <a:t>48</a:t>
            </a:fld>
            <a:endParaRPr lang="en-US" smtClean="0">
              <a:latin typeface="Arial" pitchFamily="34" charset="0"/>
              <a:cs typeface="Tahoma" pitchFamily="34" charset="0"/>
            </a:endParaRPr>
          </a:p>
        </p:txBody>
      </p:sp>
      <p:sp>
        <p:nvSpPr>
          <p:cNvPr id="109573" name="Rectangle 2"/>
          <p:cNvSpPr>
            <a:spLocks noChangeAspect="1" noChangeArrowheads="1" noTextEdit="1"/>
          </p:cNvSpPr>
          <p:nvPr>
            <p:ph type="sldImg"/>
          </p:nvPr>
        </p:nvSpPr>
        <p:spPr>
          <a:ln/>
        </p:spPr>
      </p:sp>
      <p:sp>
        <p:nvSpPr>
          <p:cNvPr id="109574" name="Rectangle 3"/>
          <p:cNvSpPr>
            <a:spLocks noGrp="1" noChangeArrowheads="1"/>
          </p:cNvSpPr>
          <p:nvPr>
            <p:ph type="body" idx="1"/>
          </p:nvPr>
        </p:nvSpPr>
        <p:spPr>
          <a:noFill/>
          <a:ln/>
        </p:spPr>
        <p:txBody>
          <a:bodyPr/>
          <a:lstStyle/>
          <a:p>
            <a:pPr eaLnBrk="1" hangingPunct="1"/>
            <a:r>
              <a:rPr lang="en-US" smtClean="0">
                <a:latin typeface="Arial" pitchFamily="34" charset="0"/>
              </a:rPr>
              <a:t>Many employers conduct </a:t>
            </a:r>
            <a:r>
              <a:rPr lang="en-US" b="1" smtClean="0">
                <a:latin typeface="Arial" pitchFamily="34" charset="0"/>
              </a:rPr>
              <a:t>exit interviews </a:t>
            </a:r>
            <a:r>
              <a:rPr lang="en-US" smtClean="0">
                <a:latin typeface="Arial" pitchFamily="34" charset="0"/>
              </a:rPr>
              <a:t>with employees who are leaving the firm for any reason. These are interviews, usually conducted by a human resource professional just prior to the employee leaving.</a:t>
            </a: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059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059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8AFD1923-0447-4C3E-A715-C97087AFFD20}" type="slidenum">
              <a:rPr lang="en-US" smtClean="0">
                <a:latin typeface="Arial" pitchFamily="34" charset="0"/>
                <a:cs typeface="Tahoma" pitchFamily="34" charset="0"/>
              </a:rPr>
              <a:pPr/>
              <a:t>49</a:t>
            </a:fld>
            <a:endParaRPr lang="en-US" smtClean="0">
              <a:latin typeface="Arial" pitchFamily="34" charset="0"/>
              <a:cs typeface="Tahoma" pitchFamily="34" charset="0"/>
            </a:endParaRPr>
          </a:p>
        </p:txBody>
      </p:sp>
      <p:sp>
        <p:nvSpPr>
          <p:cNvPr id="110597" name="Rectangle 2"/>
          <p:cNvSpPr>
            <a:spLocks noChangeArrowheads="1" noTextEdit="1"/>
          </p:cNvSpPr>
          <p:nvPr>
            <p:ph type="sldImg"/>
          </p:nvPr>
        </p:nvSpPr>
        <p:spPr>
          <a:solidFill>
            <a:srgbClr val="FFFFFF"/>
          </a:solidFill>
          <a:ln/>
        </p:spPr>
      </p:sp>
      <p:sp>
        <p:nvSpPr>
          <p:cNvPr id="11059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14-14</a:t>
            </a:r>
            <a:r>
              <a:rPr lang="en-US" smtClean="0">
                <a:latin typeface="Arial" pitchFamily="34" charset="0"/>
              </a:rPr>
              <a:t> presents an exit interview 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553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554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A796269-1B0F-404B-B837-F2E41D802F24}" type="slidenum">
              <a:rPr lang="en-US" smtClean="0">
                <a:latin typeface="Arial" pitchFamily="34" charset="0"/>
                <a:cs typeface="Tahoma" pitchFamily="34" charset="0"/>
              </a:rPr>
              <a:pPr/>
              <a:t>5</a:t>
            </a:fld>
            <a:endParaRPr lang="en-US" smtClean="0">
              <a:latin typeface="Arial" pitchFamily="34" charset="0"/>
              <a:cs typeface="Tahoma" pitchFamily="34" charset="0"/>
            </a:endParaRPr>
          </a:p>
        </p:txBody>
      </p:sp>
      <p:sp>
        <p:nvSpPr>
          <p:cNvPr id="65541" name="Rectangle 2"/>
          <p:cNvSpPr>
            <a:spLocks noChangeArrowheads="1" noTextEdit="1"/>
          </p:cNvSpPr>
          <p:nvPr>
            <p:ph type="sldImg"/>
          </p:nvPr>
        </p:nvSpPr>
        <p:spPr>
          <a:solidFill>
            <a:srgbClr val="FFFFFF"/>
          </a:solidFill>
          <a:ln/>
        </p:spPr>
      </p:sp>
      <p:sp>
        <p:nvSpPr>
          <p:cNvPr id="6554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People face ethical choices every day. Is it wrong to use a company credit card for personal purchases? Is a $50 gift to a client unacceptable? Compare your answers by answering the online quiz in </a:t>
            </a:r>
            <a:r>
              <a:rPr lang="en-US" b="1" smtClean="0">
                <a:latin typeface="Arial" pitchFamily="34" charset="0"/>
              </a:rPr>
              <a:t>Figure 14-1</a:t>
            </a:r>
            <a:r>
              <a:rPr lang="en-US" smtClean="0">
                <a:latin typeface="Arial" pitchFamily="34" charset="0"/>
              </a:rPr>
              <a:t>.</a:t>
            </a:r>
          </a:p>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161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162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6C69BB2B-46C6-4035-802C-78C0C4C4652B}" type="slidenum">
              <a:rPr lang="en-US" smtClean="0">
                <a:latin typeface="Arial" pitchFamily="34" charset="0"/>
                <a:cs typeface="Tahoma" pitchFamily="34" charset="0"/>
              </a:rPr>
              <a:pPr/>
              <a:t>50</a:t>
            </a:fld>
            <a:endParaRPr lang="en-US" smtClean="0">
              <a:latin typeface="Arial" pitchFamily="34" charset="0"/>
              <a:cs typeface="Tahoma" pitchFamily="34" charset="0"/>
            </a:endParaRPr>
          </a:p>
        </p:txBody>
      </p:sp>
      <p:sp>
        <p:nvSpPr>
          <p:cNvPr id="111621" name="Rectangle 2"/>
          <p:cNvSpPr>
            <a:spLocks noChangeAspect="1" noChangeArrowheads="1" noTextEdit="1"/>
          </p:cNvSpPr>
          <p:nvPr>
            <p:ph type="sldImg"/>
          </p:nvPr>
        </p:nvSpPr>
        <p:spPr>
          <a:ln/>
        </p:spPr>
      </p:sp>
      <p:sp>
        <p:nvSpPr>
          <p:cNvPr id="111622" name="Rectangle 3"/>
          <p:cNvSpPr>
            <a:spLocks noGrp="1" noChangeArrowheads="1"/>
          </p:cNvSpPr>
          <p:nvPr>
            <p:ph type="body" idx="1"/>
          </p:nvPr>
        </p:nvSpPr>
        <p:spPr>
          <a:noFill/>
          <a:ln/>
        </p:spPr>
        <p:txBody>
          <a:bodyPr/>
          <a:lstStyle/>
          <a:p>
            <a:pPr eaLnBrk="1" hangingPunct="1"/>
            <a:r>
              <a:rPr lang="en-US" smtClean="0">
                <a:latin typeface="Arial" pitchFamily="34" charset="0"/>
              </a:rPr>
              <a:t>Until 1989, there were no federal laws requiring notification of employees when an employer decided to close a facility. The penalty for failing to give notice is one day’s pay and benefits to each employee for each day’s notice he or she should have received, up to 60 days.</a:t>
            </a:r>
          </a:p>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264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264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F58C0DA2-BE60-4023-8AAC-AB33430336B3}" type="slidenum">
              <a:rPr lang="en-US" smtClean="0">
                <a:latin typeface="Arial" pitchFamily="34" charset="0"/>
                <a:cs typeface="Tahoma" pitchFamily="34" charset="0"/>
              </a:rPr>
              <a:pPr/>
              <a:t>51</a:t>
            </a:fld>
            <a:endParaRPr lang="en-US" smtClean="0">
              <a:latin typeface="Arial" pitchFamily="34" charset="0"/>
              <a:cs typeface="Tahoma" pitchFamily="34" charset="0"/>
            </a:endParaRPr>
          </a:p>
        </p:txBody>
      </p:sp>
      <p:sp>
        <p:nvSpPr>
          <p:cNvPr id="112645" name="Rectangle 2"/>
          <p:cNvSpPr>
            <a:spLocks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pPr eaLnBrk="1" hangingPunct="1"/>
            <a:r>
              <a:rPr lang="en-US" smtClean="0">
                <a:latin typeface="Arial" pitchFamily="34" charset="0"/>
              </a:rPr>
              <a:t>Senior management must occasionally make strategic decisions about the size and timing of the layoffs. The steps to follow are listed in this slide.</a:t>
            </a: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366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366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F143B70-F691-40AA-8F45-1614763A335E}" type="slidenum">
              <a:rPr lang="en-US" smtClean="0">
                <a:latin typeface="Arial" pitchFamily="34" charset="0"/>
                <a:cs typeface="Tahoma" pitchFamily="34" charset="0"/>
              </a:rPr>
              <a:pPr/>
              <a:t>52</a:t>
            </a:fld>
            <a:endParaRPr lang="en-US" smtClean="0">
              <a:latin typeface="Arial" pitchFamily="34" charset="0"/>
              <a:cs typeface="Tahoma" pitchFamily="34" charset="0"/>
            </a:endParaRPr>
          </a:p>
        </p:txBody>
      </p:sp>
      <p:sp>
        <p:nvSpPr>
          <p:cNvPr id="113669" name="Rectangle 2"/>
          <p:cNvSpPr>
            <a:spLocks noChangeAspect="1" noChangeArrowheads="1" noTextEdit="1"/>
          </p:cNvSpPr>
          <p:nvPr>
            <p:ph type="sldImg"/>
          </p:nvPr>
        </p:nvSpPr>
        <p:spPr>
          <a:ln/>
        </p:spPr>
      </p:sp>
      <p:sp>
        <p:nvSpPr>
          <p:cNvPr id="113670" name="Rectangle 3"/>
          <p:cNvSpPr>
            <a:spLocks noGrp="1" noChangeArrowheads="1"/>
          </p:cNvSpPr>
          <p:nvPr>
            <p:ph type="body" idx="1"/>
          </p:nvPr>
        </p:nvSpPr>
        <p:spPr>
          <a:noFill/>
          <a:ln/>
        </p:spPr>
        <p:txBody>
          <a:bodyPr/>
          <a:lstStyle/>
          <a:p>
            <a:pPr eaLnBrk="1" hangingPunct="1"/>
            <a:r>
              <a:rPr lang="en-US" smtClean="0">
                <a:latin typeface="Arial" pitchFamily="34" charset="0"/>
              </a:rPr>
              <a:t>Employers who encounter frequent business slowdowns may have bumping/layoff procedures that let employees use their seniority to remain on the job (especially in unionized firms). Most such </a:t>
            </a:r>
            <a:r>
              <a:rPr lang="en-US" b="1" smtClean="0">
                <a:latin typeface="Arial" pitchFamily="34" charset="0"/>
              </a:rPr>
              <a:t>bumping/layoff procedures </a:t>
            </a:r>
            <a:r>
              <a:rPr lang="en-US" smtClean="0">
                <a:latin typeface="Arial" pitchFamily="34" charset="0"/>
              </a:rPr>
              <a:t>have the features listed in common.</a:t>
            </a:r>
          </a:p>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469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469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57F96763-D379-470F-8899-640CBF81CFD4}" type="slidenum">
              <a:rPr lang="en-US" smtClean="0">
                <a:latin typeface="Arial" pitchFamily="34" charset="0"/>
                <a:cs typeface="Tahoma" pitchFamily="34" charset="0"/>
              </a:rPr>
              <a:pPr/>
              <a:t>53</a:t>
            </a:fld>
            <a:endParaRPr lang="en-US" smtClean="0">
              <a:latin typeface="Arial" pitchFamily="34" charset="0"/>
              <a:cs typeface="Tahoma" pitchFamily="34" charset="0"/>
            </a:endParaRPr>
          </a:p>
        </p:txBody>
      </p:sp>
      <p:sp>
        <p:nvSpPr>
          <p:cNvPr id="114693" name="Rectangle 2"/>
          <p:cNvSpPr>
            <a:spLocks noChangeAspect="1" noChangeArrowheads="1" noTextEdit="1"/>
          </p:cNvSpPr>
          <p:nvPr>
            <p:ph type="sldImg"/>
          </p:nvPr>
        </p:nvSpPr>
        <p:spPr>
          <a:ln/>
        </p:spPr>
      </p:sp>
      <p:sp>
        <p:nvSpPr>
          <p:cNvPr id="114694" name="Rectangle 3"/>
          <p:cNvSpPr>
            <a:spLocks noGrp="1" noChangeArrowheads="1"/>
          </p:cNvSpPr>
          <p:nvPr>
            <p:ph type="body" idx="1"/>
          </p:nvPr>
        </p:nvSpPr>
        <p:spPr>
          <a:noFill/>
          <a:ln/>
        </p:spPr>
        <p:txBody>
          <a:bodyPr/>
          <a:lstStyle/>
          <a:p>
            <a:pPr eaLnBrk="1" hangingPunct="1"/>
            <a:r>
              <a:rPr lang="en-US" smtClean="0">
                <a:latin typeface="Arial" pitchFamily="34" charset="0"/>
              </a:rPr>
              <a:t>Layoffs and downsizings are painful for all involved, and have the added disadvantage of stripping away trained personnel. Employers, therefore, often employ alternatives such as those listed in this 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571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571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60208B86-446D-4DC9-A648-87AEED4FA4A0}" type="slidenum">
              <a:rPr lang="en-US" smtClean="0">
                <a:latin typeface="Arial" pitchFamily="34" charset="0"/>
                <a:cs typeface="Tahoma" pitchFamily="34" charset="0"/>
              </a:rPr>
              <a:pPr/>
              <a:t>54</a:t>
            </a:fld>
            <a:endParaRPr lang="en-US" smtClean="0">
              <a:latin typeface="Arial" pitchFamily="34" charset="0"/>
              <a:cs typeface="Tahoma" pitchFamily="34" charset="0"/>
            </a:endParaRPr>
          </a:p>
        </p:txBody>
      </p:sp>
      <p:sp>
        <p:nvSpPr>
          <p:cNvPr id="115717" name="Rectangle 2"/>
          <p:cNvSpPr>
            <a:spLocks noChangeAspect="1" noChangeArrowheads="1" noTextEdit="1"/>
          </p:cNvSpPr>
          <p:nvPr>
            <p:ph type="sldImg"/>
          </p:nvPr>
        </p:nvSpPr>
        <p:spPr>
          <a:ln/>
        </p:spPr>
      </p:sp>
      <p:sp>
        <p:nvSpPr>
          <p:cNvPr id="115718" name="Rectangle 3"/>
          <p:cNvSpPr>
            <a:spLocks noGrp="1" noChangeArrowheads="1"/>
          </p:cNvSpPr>
          <p:nvPr>
            <p:ph type="body" idx="1"/>
          </p:nvPr>
        </p:nvSpPr>
        <p:spPr>
          <a:noFill/>
          <a:ln/>
        </p:spPr>
        <p:txBody>
          <a:bodyPr/>
          <a:lstStyle/>
          <a:p>
            <a:pPr eaLnBrk="1" hangingPunct="1"/>
            <a:r>
              <a:rPr lang="en-US" smtClean="0">
                <a:latin typeface="Arial" pitchFamily="34" charset="0"/>
              </a:rPr>
              <a:t>Firms usually </a:t>
            </a:r>
            <a:r>
              <a:rPr lang="en-US" b="1" smtClean="0">
                <a:latin typeface="Arial" pitchFamily="34" charset="0"/>
              </a:rPr>
              <a:t>downsize </a:t>
            </a:r>
            <a:r>
              <a:rPr lang="en-US" smtClean="0">
                <a:latin typeface="Arial" pitchFamily="34" charset="0"/>
              </a:rPr>
              <a:t>to improve their financial positions. Yet many firms discover profits don’t improve after major personnel cuts. Low morale among those remaining is often part of the problem.</a:t>
            </a:r>
          </a:p>
          <a:p>
            <a:pPr eaLnBrk="1" hangingPunct="1"/>
            <a:r>
              <a:rPr lang="en-US" smtClean="0">
                <a:latin typeface="Arial" pitchFamily="34" charset="0"/>
              </a:rPr>
              <a:t>It therefore makes sense to think through how the firm is going to reduce the surviving employees’ uncertainty and boost their morale.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6739"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6740"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A134D21B-C864-4BBB-B6E3-EEFD02D6D812}" type="slidenum">
              <a:rPr lang="en-US" smtClean="0">
                <a:latin typeface="Arial" pitchFamily="34" charset="0"/>
                <a:cs typeface="Tahoma" pitchFamily="34" charset="0"/>
              </a:rPr>
              <a:pPr/>
              <a:t>55</a:t>
            </a:fld>
            <a:endParaRPr lang="en-US" smtClean="0">
              <a:latin typeface="Arial" pitchFamily="34" charset="0"/>
              <a:cs typeface="Tahoma" pitchFamily="34" charset="0"/>
            </a:endParaRPr>
          </a:p>
        </p:txBody>
      </p:sp>
      <p:sp>
        <p:nvSpPr>
          <p:cNvPr id="116741" name="Rectangle 2"/>
          <p:cNvSpPr>
            <a:spLocks noChangeArrowheads="1" noTextEdit="1"/>
          </p:cNvSpPr>
          <p:nvPr>
            <p:ph type="sldImg"/>
          </p:nvPr>
        </p:nvSpPr>
        <p:spPr>
          <a:solidFill>
            <a:srgbClr val="FFFFFF"/>
          </a:solidFill>
          <a:ln/>
        </p:spPr>
      </p:sp>
      <p:sp>
        <p:nvSpPr>
          <p:cNvPr id="11674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11776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11776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FB78C070-AD92-42FA-B32C-42E5300A4EE5}" type="slidenum">
              <a:rPr lang="en-US" smtClean="0">
                <a:latin typeface="Arial" pitchFamily="34" charset="0"/>
                <a:cs typeface="Tahoma" pitchFamily="34" charset="0"/>
              </a:rPr>
              <a:pPr/>
              <a:t>56</a:t>
            </a:fld>
            <a:endParaRPr lang="en-US" smtClean="0">
              <a:latin typeface="Arial" pitchFamily="34" charset="0"/>
              <a:cs typeface="Tahoma" pitchFamily="34" charset="0"/>
            </a:endParaRPr>
          </a:p>
        </p:txBody>
      </p:sp>
      <p:sp>
        <p:nvSpPr>
          <p:cNvPr id="117765" name="Rectangle 2"/>
          <p:cNvSpPr>
            <a:spLocks noChangeArrowheads="1" noTextEdit="1"/>
          </p:cNvSpPr>
          <p:nvPr>
            <p:ph type="sldImg"/>
          </p:nvPr>
        </p:nvSpPr>
        <p:spPr>
          <a:solidFill>
            <a:srgbClr val="FFFFFF"/>
          </a:solidFill>
          <a:ln/>
        </p:spPr>
      </p:sp>
      <p:sp>
        <p:nvSpPr>
          <p:cNvPr id="11776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6563"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6564"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CEF15F59-7F44-47BA-890D-97F5CFAE1E64}" type="slidenum">
              <a:rPr lang="en-US" smtClean="0">
                <a:latin typeface="Arial" pitchFamily="34" charset="0"/>
                <a:cs typeface="Tahoma" pitchFamily="34" charset="0"/>
              </a:rPr>
              <a:pPr/>
              <a:t>6</a:t>
            </a:fld>
            <a:endParaRPr lang="en-US" smtClean="0">
              <a:latin typeface="Arial" pitchFamily="34" charset="0"/>
              <a:cs typeface="Tahoma" pitchFamily="34" charset="0"/>
            </a:endParaRPr>
          </a:p>
        </p:txBody>
      </p:sp>
      <p:sp>
        <p:nvSpPr>
          <p:cNvPr id="66565" name="Rectangle 2"/>
          <p:cNvSpPr>
            <a:spLocks noChangeArrowheads="1" noTextEdit="1"/>
          </p:cNvSpPr>
          <p:nvPr>
            <p:ph type="sldImg"/>
          </p:nvPr>
        </p:nvSpPr>
        <p:spPr>
          <a:solidFill>
            <a:srgbClr val="FFFFFF"/>
          </a:solidFill>
          <a:ln/>
        </p:spPr>
      </p:sp>
      <p:sp>
        <p:nvSpPr>
          <p:cNvPr id="6656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Table 14-1</a:t>
            </a:r>
            <a:r>
              <a:rPr lang="en-US" smtClean="0">
                <a:latin typeface="Arial" pitchFamily="34" charset="0"/>
              </a:rPr>
              <a:t> lists the percentage of employees observing various unethical behaviors at work.</a:t>
            </a: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7587"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7588"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F11ED030-498F-48A4-B396-752C1E0D9208}" type="slidenum">
              <a:rPr lang="en-US" smtClean="0">
                <a:latin typeface="Arial" pitchFamily="34" charset="0"/>
                <a:cs typeface="Tahoma" pitchFamily="34" charset="0"/>
              </a:rPr>
              <a:pPr/>
              <a:t>7</a:t>
            </a:fld>
            <a:endParaRPr lang="en-US" smtClean="0">
              <a:latin typeface="Arial" pitchFamily="34" charset="0"/>
              <a:cs typeface="Tahoma" pitchFamily="34" charset="0"/>
            </a:endParaRPr>
          </a:p>
        </p:txBody>
      </p:sp>
      <p:sp>
        <p:nvSpPr>
          <p:cNvPr id="67589" name="Rectangle 2"/>
          <p:cNvSpPr>
            <a:spLocks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r>
              <a:rPr lang="en-US" smtClean="0">
                <a:latin typeface="Arial" pitchFamily="34" charset="0"/>
              </a:rPr>
              <a:t>Legal behavior isn’t always ethical and ethical behavior sometimes may not be legal. For example, the civil rights movement challenged legalized segregation with civil disobedience behaviors that resulted in a societal change in legal and ethical attitudes toward the legality of discrimination.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8611"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8612"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BE830686-95C4-4E5D-9B46-A795E74BFD2E}" type="slidenum">
              <a:rPr lang="en-US" smtClean="0">
                <a:latin typeface="Arial" pitchFamily="34" charset="0"/>
                <a:cs typeface="Tahoma" pitchFamily="34" charset="0"/>
              </a:rPr>
              <a:pPr/>
              <a:t>8</a:t>
            </a:fld>
            <a:endParaRPr lang="en-US" smtClean="0">
              <a:latin typeface="Arial" pitchFamily="34" charset="0"/>
              <a:cs typeface="Tahoma" pitchFamily="34" charset="0"/>
            </a:endParaRPr>
          </a:p>
        </p:txBody>
      </p:sp>
      <p:sp>
        <p:nvSpPr>
          <p:cNvPr id="68613" name="Rectangle 2"/>
          <p:cNvSpPr>
            <a:spLocks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r>
              <a:rPr lang="en-US" smtClean="0">
                <a:latin typeface="Arial" pitchFamily="34" charset="0"/>
              </a:rPr>
              <a:t>Fairness is inseparable from what most people think of as “justice.” A company that is </a:t>
            </a:r>
            <a:r>
              <a:rPr lang="en-US" i="1" smtClean="0">
                <a:latin typeface="Arial" pitchFamily="34" charset="0"/>
              </a:rPr>
              <a:t>just </a:t>
            </a:r>
            <a:r>
              <a:rPr lang="en-US" smtClean="0">
                <a:latin typeface="Arial" pitchFamily="34" charset="0"/>
              </a:rPr>
              <a:t>is, among other things, equitable, fair, impartial, and unbiased in how it does things. With respect to employee relations, experts generally define </a:t>
            </a:r>
            <a:r>
              <a:rPr lang="en-US" i="1" smtClean="0">
                <a:latin typeface="Arial" pitchFamily="34" charset="0"/>
              </a:rPr>
              <a:t>organizational justice </a:t>
            </a:r>
            <a:r>
              <a:rPr lang="en-US" smtClean="0">
                <a:latin typeface="Arial" pitchFamily="34" charset="0"/>
              </a:rPr>
              <a:t>in terms of at least two components—distributive justice and procedural justice.</a:t>
            </a:r>
          </a:p>
          <a:p>
            <a:pPr eaLnBrk="1" hangingPunct="1"/>
            <a:r>
              <a:rPr lang="en-US" smtClean="0">
                <a:latin typeface="Arial" pitchFamily="34" charset="0"/>
              </a:rPr>
              <a:t>In theory, ethics, justice, and fair treatment may be separate but related concepts. But in practice most employees probably can’t and won’t unscramble what is ethical, fair, or just when it comes to how they’re treated at work.</a:t>
            </a: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p:cNvSpPr>
            <a:spLocks noGrp="1" noChangeArrowheads="1"/>
          </p:cNvSpPr>
          <p:nvPr>
            <p:ph type="hdr" sz="quarter"/>
          </p:nvPr>
        </p:nvSpPr>
        <p:spPr>
          <a:noFill/>
        </p:spPr>
        <p:txBody>
          <a:bodyPr/>
          <a:lstStyle/>
          <a:p>
            <a:r>
              <a:rPr lang="en-US" smtClean="0">
                <a:latin typeface="Arial" pitchFamily="34" charset="0"/>
                <a:cs typeface="Tahoma" pitchFamily="34" charset="0"/>
              </a:rPr>
              <a:t>Human Resources Management 12e</a:t>
            </a:r>
            <a:br>
              <a:rPr lang="en-US" smtClean="0">
                <a:latin typeface="Arial" pitchFamily="34" charset="0"/>
                <a:cs typeface="Tahoma" pitchFamily="34" charset="0"/>
              </a:rPr>
            </a:br>
            <a:r>
              <a:rPr lang="en-US" smtClean="0">
                <a:latin typeface="Arial" pitchFamily="34" charset="0"/>
                <a:cs typeface="Tahoma" pitchFamily="34" charset="0"/>
              </a:rPr>
              <a:t>Gary Dessler</a:t>
            </a:r>
          </a:p>
        </p:txBody>
      </p:sp>
      <p:sp>
        <p:nvSpPr>
          <p:cNvPr id="69635" name="Rectangle 11"/>
          <p:cNvSpPr>
            <a:spLocks noGrp="1" noChangeArrowheads="1"/>
          </p:cNvSpPr>
          <p:nvPr>
            <p:ph type="ftr" sz="quarter" idx="4"/>
          </p:nvPr>
        </p:nvSpPr>
        <p:spPr>
          <a:noFill/>
        </p:spPr>
        <p:txBody>
          <a:bodyPr/>
          <a:lstStyle/>
          <a:p>
            <a:r>
              <a:rPr lang="en-US">
                <a:latin typeface="Arial" pitchFamily="34" charset="0"/>
              </a:rPr>
              <a:t>Copyright © 2011 Pearson Education</a:t>
            </a:r>
            <a:endParaRPr lang="en-US" sz="1200" b="0">
              <a:latin typeface="Times New Roman" pitchFamily="18" charset="0"/>
            </a:endParaRPr>
          </a:p>
        </p:txBody>
      </p:sp>
      <p:sp>
        <p:nvSpPr>
          <p:cNvPr id="69636" name="Rectangle 12"/>
          <p:cNvSpPr>
            <a:spLocks noGrp="1" noChangeArrowheads="1"/>
          </p:cNvSpPr>
          <p:nvPr>
            <p:ph type="sldNum" sz="quarter" idx="5"/>
          </p:nvPr>
        </p:nvSpPr>
        <p:spPr>
          <a:noFill/>
        </p:spPr>
        <p:txBody>
          <a:bodyPr/>
          <a:lstStyle/>
          <a:p>
            <a:r>
              <a:rPr lang="en-US" smtClean="0">
                <a:latin typeface="Arial" pitchFamily="34" charset="0"/>
                <a:cs typeface="Tahoma" pitchFamily="34" charset="0"/>
              </a:rPr>
              <a:t>14</a:t>
            </a:r>
            <a:r>
              <a:rPr lang="en-US" smtClean="0">
                <a:latin typeface="Arial" pitchFamily="34" charset="0"/>
                <a:cs typeface="Arial" pitchFamily="34" charset="0"/>
              </a:rPr>
              <a:t>–</a:t>
            </a:r>
            <a:fld id="{414D8031-7203-4744-A00C-E43F017D5A69}" type="slidenum">
              <a:rPr lang="en-US" smtClean="0">
                <a:latin typeface="Arial" pitchFamily="34" charset="0"/>
                <a:cs typeface="Tahoma" pitchFamily="34" charset="0"/>
              </a:rPr>
              <a:pPr/>
              <a:t>9</a:t>
            </a:fld>
            <a:endParaRPr lang="en-US" smtClean="0">
              <a:latin typeface="Arial" pitchFamily="34" charset="0"/>
              <a:cs typeface="Tahoma" pitchFamily="34" charset="0"/>
            </a:endParaRPr>
          </a:p>
        </p:txBody>
      </p:sp>
      <p:sp>
        <p:nvSpPr>
          <p:cNvPr id="69637" name="Rectangle 2"/>
          <p:cNvSpPr>
            <a:spLocks noChangeArrowheads="1" noTextEdit="1"/>
          </p:cNvSpPr>
          <p:nvPr>
            <p:ph type="sldImg"/>
          </p:nvPr>
        </p:nvSpPr>
        <p:spPr>
          <a:solidFill>
            <a:srgbClr val="FFFFFF"/>
          </a:solidFill>
          <a:ln/>
        </p:spPr>
      </p:sp>
      <p:sp>
        <p:nvSpPr>
          <p:cNvPr id="69638"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smtClean="0">
                <a:latin typeface="Arial" pitchFamily="34" charset="0"/>
              </a:rPr>
              <a:t>Figure 14-2</a:t>
            </a:r>
            <a:r>
              <a:rPr lang="en-US" smtClean="0">
                <a:latin typeface="Arial" pitchFamily="34" charset="0"/>
              </a:rPr>
              <a:t> lists concrete actions that employees perceive are fair or unfair interpersonal treatments that occur in their organization.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 Box 206"/>
          <p:cNvSpPr txBox="1">
            <a:spLocks noChangeArrowheads="1"/>
          </p:cNvSpPr>
          <p:nvPr userDrawn="1"/>
        </p:nvSpPr>
        <p:spPr bwMode="auto">
          <a:xfrm>
            <a:off x="6446838" y="6492875"/>
            <a:ext cx="2378075" cy="319088"/>
          </a:xfrm>
          <a:prstGeom prst="rect">
            <a:avLst/>
          </a:prstGeom>
          <a:noFill/>
          <a:ln w="9525" algn="ctr">
            <a:noFill/>
            <a:miter lim="800000"/>
            <a:headEnd/>
            <a:tailEnd/>
          </a:ln>
          <a:effectLst>
            <a:outerShdw dist="17971" dir="2686744" algn="ctr" rotWithShape="0">
              <a:srgbClr val="000000"/>
            </a:outerShdw>
          </a:effectLst>
        </p:spPr>
        <p:txBody>
          <a:bodyPr anchor="b"/>
          <a:lstStyle/>
          <a:p>
            <a:pPr algn="r">
              <a:spcBef>
                <a:spcPct val="20000"/>
              </a:spcBef>
            </a:pPr>
            <a:r>
              <a:rPr lang="en-US" sz="900">
                <a:solidFill>
                  <a:schemeClr val="bg1"/>
                </a:solidFill>
              </a:rPr>
              <a:t>PowerPoint Presentation by Charlie Cook</a:t>
            </a:r>
            <a:br>
              <a:rPr lang="en-US" sz="900">
                <a:solidFill>
                  <a:schemeClr val="bg1"/>
                </a:solidFill>
              </a:rPr>
            </a:br>
            <a:r>
              <a:rPr lang="en-US" sz="900">
                <a:solidFill>
                  <a:schemeClr val="bg1"/>
                </a:solidFill>
              </a:rPr>
              <a:t>The University of West Alabama</a:t>
            </a:r>
          </a:p>
        </p:txBody>
      </p:sp>
      <p:sp>
        <p:nvSpPr>
          <p:cNvPr id="3" name="Text Box 207"/>
          <p:cNvSpPr txBox="1">
            <a:spLocks noChangeArrowheads="1"/>
          </p:cNvSpPr>
          <p:nvPr userDrawn="1"/>
        </p:nvSpPr>
        <p:spPr bwMode="auto">
          <a:xfrm>
            <a:off x="4479925" y="2586038"/>
            <a:ext cx="4572000" cy="2214562"/>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spcBef>
                <a:spcPct val="20000"/>
              </a:spcBef>
            </a:pPr>
            <a:r>
              <a:rPr lang="en-US" sz="2400" b="1">
                <a:solidFill>
                  <a:srgbClr val="FFFF99"/>
                </a:solidFill>
              </a:rPr>
              <a:t>Chapter 14</a:t>
            </a:r>
          </a:p>
          <a:p>
            <a:pPr>
              <a:spcBef>
                <a:spcPct val="20000"/>
              </a:spcBef>
            </a:pPr>
            <a:r>
              <a:rPr lang="en-US" sz="3600">
                <a:solidFill>
                  <a:schemeClr val="bg1"/>
                </a:solidFill>
              </a:rPr>
              <a:t>Ethics, Justice, </a:t>
            </a:r>
            <a:br>
              <a:rPr lang="en-US" sz="3600">
                <a:solidFill>
                  <a:schemeClr val="bg1"/>
                </a:solidFill>
              </a:rPr>
            </a:br>
            <a:r>
              <a:rPr lang="en-US" sz="3600">
                <a:solidFill>
                  <a:schemeClr val="bg1"/>
                </a:solidFill>
              </a:rPr>
              <a:t>and Fair Treatment </a:t>
            </a:r>
            <a:br>
              <a:rPr lang="en-US" sz="3600">
                <a:solidFill>
                  <a:schemeClr val="bg1"/>
                </a:solidFill>
              </a:rPr>
            </a:br>
            <a:r>
              <a:rPr lang="en-US" sz="3600">
                <a:solidFill>
                  <a:schemeClr val="bg1"/>
                </a:solidFill>
              </a:rPr>
              <a:t>in HR Management</a:t>
            </a:r>
          </a:p>
        </p:txBody>
      </p:sp>
      <p:sp>
        <p:nvSpPr>
          <p:cNvPr id="4" name="Text Box 208"/>
          <p:cNvSpPr txBox="1">
            <a:spLocks noChangeArrowheads="1"/>
          </p:cNvSpPr>
          <p:nvPr userDrawn="1"/>
        </p:nvSpPr>
        <p:spPr bwMode="auto">
          <a:xfrm>
            <a:off x="6035675" y="6019800"/>
            <a:ext cx="2792413" cy="274638"/>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spcBef>
                <a:spcPct val="50000"/>
              </a:spcBef>
            </a:pPr>
            <a:r>
              <a:rPr lang="en-US" sz="1200" b="1">
                <a:solidFill>
                  <a:schemeClr val="bg1"/>
                </a:solidFill>
              </a:rPr>
              <a:t>Part Five  |  Employee Relations</a:t>
            </a:r>
          </a:p>
        </p:txBody>
      </p:sp>
      <p:sp>
        <p:nvSpPr>
          <p:cNvPr id="5" name="Rectangle 205"/>
          <p:cNvSpPr>
            <a:spLocks noGrp="1" noChangeArrowheads="1"/>
          </p:cNvSpPr>
          <p:nvPr>
            <p:ph type="ftr" sz="quarter" idx="10"/>
          </p:nvPr>
        </p:nvSpPr>
        <p:spPr>
          <a:xfrm>
            <a:off x="182563" y="6492875"/>
            <a:ext cx="2378075" cy="319088"/>
          </a:xfrm>
          <a:ln algn="ctr"/>
          <a:effectLst>
            <a:outerShdw dist="17971" dir="2686744" algn="ctr" rotWithShape="0">
              <a:srgbClr val="000000"/>
            </a:outerShdw>
          </a:effectLst>
        </p:spPr>
        <p:txBody>
          <a:bodyPr lIns="91440" rIns="91440"/>
          <a:lstStyle>
            <a:lvl1pPr>
              <a:spcBef>
                <a:spcPct val="20000"/>
              </a:spcBef>
              <a:defRPr b="0" smtClean="0">
                <a:solidFill>
                  <a:schemeClr val="bg1"/>
                </a:solidFill>
              </a:defRPr>
            </a:lvl1pPr>
          </a:lstStyle>
          <a:p>
            <a:pPr>
              <a:defRPr/>
            </a:pPr>
            <a:r>
              <a:rPr lang="en-US"/>
              <a:t>Copyright © 2011 Pearson Education</a:t>
            </a: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14–</a:t>
            </a:r>
            <a:fld id="{7D7047AA-8491-4D5A-92D7-7A888655DD21}"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66713"/>
            <a:ext cx="2103437"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66713"/>
            <a:ext cx="6157913"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14–</a:t>
            </a:r>
            <a:fld id="{44BF0CB9-0BC3-4B90-B2F0-DA499652FD2A}"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14–</a:t>
            </a:r>
            <a:fld id="{3825B4A7-2F49-4B6A-AB45-C4A122489684}"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14–</a:t>
            </a:r>
            <a:fld id="{5B136B9B-7E34-40AF-B6E2-B658586316C1}"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14–</a:t>
            </a:r>
            <a:fld id="{5BAAB16B-A022-4CC2-8360-AB6AC42C0BAD}"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t>14–</a:t>
            </a:r>
            <a:fld id="{66A6846F-27D8-4A7C-9B5C-100F5CE6B800}"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t>14–</a:t>
            </a:r>
            <a:fld id="{3A83120E-ADBB-4038-8B3E-EC49BD3AD739}"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t>14–</a:t>
            </a:r>
            <a:fld id="{202A806D-E76F-4B7D-A35C-6C588958F3AB}"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14–</a:t>
            </a:r>
            <a:fld id="{F5E7C5C7-ED41-4952-8788-BE7B13F4D436}"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2011 Pearson Education</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14–</a:t>
            </a:r>
            <a:fld id="{DA860DBD-5178-412E-907C-B14B1361F6FD}"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365125" y="366713"/>
            <a:ext cx="8413750" cy="625475"/>
          </a:xfrm>
          <a:prstGeom prst="rect">
            <a:avLst/>
          </a:prstGeom>
          <a:noFill/>
          <a:ln w="12700" algn="ctr">
            <a:noFill/>
            <a:miter lim="800000"/>
            <a:headEnd/>
            <a:tailEnd/>
          </a:ln>
          <a:effectLst/>
        </p:spPr>
        <p:txBody>
          <a:bodyPr vert="horz" wrap="square" lIns="91440" tIns="45720" rIns="91440" bIns="9144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25463" y="1050925"/>
            <a:ext cx="8102600" cy="52117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11175" y="6354763"/>
            <a:ext cx="40386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defRPr sz="900" b="1" smtClean="0">
                <a:latin typeface="Arial" charset="0"/>
              </a:defRPr>
            </a:lvl1pPr>
          </a:lstStyle>
          <a:p>
            <a:pPr>
              <a:defRPr/>
            </a:pPr>
            <a:r>
              <a:rPr lang="en-US"/>
              <a:t>Copyright © 2011 Pearson Education</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900" b="1">
                <a:latin typeface="Arial" charset="0"/>
                <a:cs typeface="Times New Roman" pitchFamily="18" charset="0"/>
              </a:defRPr>
            </a:lvl1pPr>
          </a:lstStyle>
          <a:p>
            <a:pPr>
              <a:defRPr/>
            </a:pPr>
            <a:r>
              <a:rPr lang="en-US"/>
              <a:t>14–</a:t>
            </a:r>
            <a:fld id="{4E41AE32-F4AF-4775-B684-1FADEB22ED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2pPr>
      <a:lvl3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3pPr>
      <a:lvl4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4pPr>
      <a:lvl5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5pPr>
      <a:lvl6pPr marL="4572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6pPr>
      <a:lvl7pPr marL="9144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7pPr>
      <a:lvl8pPr marL="13716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8pPr>
      <a:lvl9pPr marL="18288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9pPr>
    </p:titleStyle>
    <p:bodyStyle>
      <a:lvl1pPr marL="222250" indent="-222250" algn="l" rtl="0" eaLnBrk="0" fontAlgn="base" hangingPunct="0">
        <a:spcBef>
          <a:spcPct val="20000"/>
        </a:spcBef>
        <a:spcAft>
          <a:spcPct val="0"/>
        </a:spcAft>
        <a:buClr>
          <a:srgbClr val="666699"/>
        </a:buClr>
        <a:buChar char="•"/>
        <a:defRPr sz="2400">
          <a:solidFill>
            <a:srgbClr val="006699"/>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000">
          <a:solidFill>
            <a:srgbClr val="996633"/>
          </a:solidFill>
          <a:effectLst>
            <a:outerShdw blurRad="38100" dist="38100" dir="2700000" algn="tl">
              <a:srgbClr val="C0C0C0"/>
            </a:outerShdw>
          </a:effectLst>
          <a:latin typeface="+mn-lt"/>
          <a:cs typeface="+mn-cs"/>
        </a:defRPr>
      </a:lvl2pPr>
      <a:lvl3pPr marL="1030288" indent="-290513" algn="l" rtl="0" eaLnBrk="0" fontAlgn="base" hangingPunct="0">
        <a:spcBef>
          <a:spcPct val="20000"/>
        </a:spcBef>
        <a:spcAft>
          <a:spcPct val="0"/>
        </a:spcAft>
        <a:buClr>
          <a:srgbClr val="0099CC"/>
        </a:buClr>
        <a:buSzPct val="75000"/>
        <a:buFont typeface="Wingdings" pitchFamily="2" charset="2"/>
        <a:buChar char="v"/>
        <a:defRPr sz="2000">
          <a:solidFill>
            <a:srgbClr val="006699"/>
          </a:solidFill>
          <a:effectLst>
            <a:outerShdw blurRad="38100" dist="38100" dir="2700000" algn="tl">
              <a:srgbClr val="C0C0C0"/>
            </a:outerShdw>
          </a:effectLst>
          <a:latin typeface="+mn-lt"/>
          <a:cs typeface="+mn-cs"/>
        </a:defRPr>
      </a:lvl3pPr>
      <a:lvl4pPr marL="1366838" indent="-222250" algn="l" rtl="0" eaLnBrk="0" fontAlgn="base" hangingPunct="0">
        <a:spcBef>
          <a:spcPct val="20000"/>
        </a:spcBef>
        <a:spcAft>
          <a:spcPct val="0"/>
        </a:spcAft>
        <a:buClr>
          <a:schemeClr val="bg2"/>
        </a:buClr>
        <a:buChar char="–"/>
        <a:defRPr sz="1600">
          <a:solidFill>
            <a:schemeClr val="tx1"/>
          </a:solidFill>
          <a:effectLst>
            <a:outerShdw blurRad="38100" dist="38100" dir="2700000" algn="tl">
              <a:srgbClr val="C0C0C0"/>
            </a:outerShdw>
          </a:effectLst>
          <a:latin typeface="+mn-lt"/>
          <a:cs typeface="+mn-cs"/>
        </a:defRPr>
      </a:lvl4pPr>
      <a:lvl5pPr marL="1657350" indent="-173038" algn="l" rtl="0" eaLnBrk="0" fontAlgn="base" hangingPunct="0">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5pPr>
      <a:lvl6pPr marL="21145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6pPr>
      <a:lvl7pPr marL="25717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7pPr>
      <a:lvl8pPr marL="30289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8pPr>
      <a:lvl9pPr marL="34861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264275"/>
            <a:ext cx="9144000" cy="593725"/>
          </a:xfrm>
          <a:prstGeom prst="rect">
            <a:avLst/>
          </a:prstGeom>
          <a:solidFill>
            <a:srgbClr val="008000"/>
          </a:solidFill>
          <a:ln w="9525">
            <a:noFill/>
            <a:miter lim="800000"/>
            <a:headEnd/>
            <a:tailEnd/>
          </a:ln>
          <a:effectLst/>
        </p:spPr>
        <p:txBody>
          <a:bodyPr wrap="none" anchor="ctr"/>
          <a:lstStyle/>
          <a:p>
            <a:endParaRPr lang="ar-SA"/>
          </a:p>
        </p:txBody>
      </p:sp>
      <p:sp>
        <p:nvSpPr>
          <p:cNvPr id="3075" name="Footer Placeholder 1"/>
          <p:cNvSpPr txBox="1">
            <a:spLocks noGrp="1"/>
          </p:cNvSpPr>
          <p:nvPr/>
        </p:nvSpPr>
        <p:spPr bwMode="auto">
          <a:xfrm>
            <a:off x="3749675" y="6354763"/>
            <a:ext cx="1279525" cy="366712"/>
          </a:xfrm>
          <a:prstGeom prst="rect">
            <a:avLst/>
          </a:prstGeom>
          <a:noFill/>
          <a:ln w="9525">
            <a:noFill/>
            <a:miter lim="800000"/>
            <a:headEnd/>
            <a:tailEnd/>
          </a:ln>
        </p:spPr>
        <p:txBody>
          <a:bodyPr lIns="0" rIns="0" anchor="b"/>
          <a:lstStyle/>
          <a:p>
            <a:r>
              <a:rPr lang="en-US" sz="1200" b="1">
                <a:solidFill>
                  <a:schemeClr val="bg1"/>
                </a:solidFill>
              </a:rPr>
              <a:t>GARY DESSLER</a:t>
            </a:r>
          </a:p>
        </p:txBody>
      </p:sp>
      <p:sp>
        <p:nvSpPr>
          <p:cNvPr id="3076" name="Text Box 5"/>
          <p:cNvSpPr txBox="1">
            <a:spLocks noChangeArrowheads="1"/>
          </p:cNvSpPr>
          <p:nvPr/>
        </p:nvSpPr>
        <p:spPr bwMode="auto">
          <a:xfrm>
            <a:off x="0" y="0"/>
            <a:ext cx="9144000" cy="985838"/>
          </a:xfrm>
          <a:prstGeom prst="rect">
            <a:avLst/>
          </a:prstGeom>
          <a:solidFill>
            <a:schemeClr val="accent1"/>
          </a:solidFill>
          <a:ln w="9525">
            <a:solidFill>
              <a:srgbClr val="339966"/>
            </a:solidFill>
            <a:miter lim="800000"/>
            <a:headEnd/>
            <a:tailEnd/>
          </a:ln>
          <a:effectLst/>
        </p:spPr>
        <p:txBody>
          <a:bodyPr>
            <a:spAutoFit/>
          </a:bodyPr>
          <a:lstStyle/>
          <a:p>
            <a:pPr algn="ctr">
              <a:spcBef>
                <a:spcPct val="50000"/>
              </a:spcBef>
            </a:pPr>
            <a:r>
              <a:rPr lang="en-GB" sz="2800" b="1">
                <a:solidFill>
                  <a:schemeClr val="bg1"/>
                </a:solidFill>
                <a:latin typeface="Calibri" pitchFamily="34" charset="0"/>
              </a:rPr>
              <a:t>HUMAN RESOURCE MANAGEMENT </a:t>
            </a:r>
          </a:p>
          <a:p>
            <a:pPr algn="ctr">
              <a:spcBef>
                <a:spcPct val="50000"/>
              </a:spcBef>
            </a:pPr>
            <a:r>
              <a:rPr lang="en-GB" sz="2000" b="1">
                <a:solidFill>
                  <a:schemeClr val="bg1"/>
                </a:solidFill>
                <a:latin typeface="Calibri" pitchFamily="34" charset="0"/>
              </a:rPr>
              <a:t>Global Edition 12e</a:t>
            </a:r>
          </a:p>
        </p:txBody>
      </p:sp>
      <p:sp>
        <p:nvSpPr>
          <p:cNvPr id="3077" name="Text Box 6"/>
          <p:cNvSpPr txBox="1">
            <a:spLocks noChangeArrowheads="1"/>
          </p:cNvSpPr>
          <p:nvPr/>
        </p:nvSpPr>
        <p:spPr bwMode="auto">
          <a:xfrm>
            <a:off x="4754563" y="1965325"/>
            <a:ext cx="3657600" cy="2347913"/>
          </a:xfrm>
          <a:prstGeom prst="rect">
            <a:avLst/>
          </a:prstGeom>
          <a:noFill/>
          <a:ln w="9525">
            <a:noFill/>
            <a:miter lim="800000"/>
            <a:headEnd/>
            <a:tailEnd/>
          </a:ln>
          <a:effectLst/>
        </p:spPr>
        <p:txBody>
          <a:bodyPr>
            <a:spAutoFit/>
          </a:bodyPr>
          <a:lstStyle/>
          <a:p>
            <a:pPr>
              <a:spcBef>
                <a:spcPct val="50000"/>
              </a:spcBef>
            </a:pPr>
            <a:r>
              <a:rPr lang="en-GB" sz="3600" b="1">
                <a:latin typeface="Calibri" pitchFamily="34" charset="0"/>
              </a:rPr>
              <a:t>Chapter 4</a:t>
            </a:r>
          </a:p>
          <a:p>
            <a:pPr>
              <a:spcBef>
                <a:spcPct val="50000"/>
              </a:spcBef>
            </a:pPr>
            <a:r>
              <a:rPr lang="en-GB" sz="3200" b="1">
                <a:latin typeface="Calibri" pitchFamily="34" charset="0"/>
              </a:rPr>
              <a:t>Ethics, Justice, And Fair Treatment in HR Management</a:t>
            </a:r>
          </a:p>
        </p:txBody>
      </p:sp>
      <p:sp>
        <p:nvSpPr>
          <p:cNvPr id="3078" name="Text Box 7"/>
          <p:cNvSpPr txBox="1">
            <a:spLocks noChangeArrowheads="1"/>
          </p:cNvSpPr>
          <p:nvPr/>
        </p:nvSpPr>
        <p:spPr bwMode="auto">
          <a:xfrm>
            <a:off x="5943600" y="6354763"/>
            <a:ext cx="3017838" cy="396875"/>
          </a:xfrm>
          <a:prstGeom prst="rect">
            <a:avLst/>
          </a:prstGeom>
          <a:noFill/>
          <a:ln w="9525">
            <a:noFill/>
            <a:miter lim="800000"/>
            <a:headEnd/>
            <a:tailEnd/>
          </a:ln>
          <a:effectLst/>
        </p:spPr>
        <p:txBody>
          <a:bodyPr>
            <a:spAutoFit/>
          </a:bodyPr>
          <a:lstStyle/>
          <a:p>
            <a:pPr algn="r">
              <a:spcBef>
                <a:spcPct val="50000"/>
              </a:spcBef>
            </a:pPr>
            <a:r>
              <a:rPr lang="en-US">
                <a:solidFill>
                  <a:schemeClr val="bg1"/>
                </a:solidFill>
              </a:rPr>
              <a:t>PowerPoint Presentation by Charlie Cook</a:t>
            </a:r>
            <a:br>
              <a:rPr lang="en-US">
                <a:solidFill>
                  <a:schemeClr val="bg1"/>
                </a:solidFill>
              </a:rPr>
            </a:br>
            <a:r>
              <a:rPr lang="en-US">
                <a:solidFill>
                  <a:schemeClr val="bg1"/>
                </a:solidFill>
              </a:rPr>
              <a:t>The University of West Alabama</a:t>
            </a:r>
            <a:endParaRPr lang="en-GB" sz="1600">
              <a:solidFill>
                <a:schemeClr val="bg1"/>
              </a:solidFill>
            </a:endParaRPr>
          </a:p>
        </p:txBody>
      </p:sp>
      <p:sp>
        <p:nvSpPr>
          <p:cNvPr id="3079" name="Footer Placeholder 1"/>
          <p:cNvSpPr txBox="1">
            <a:spLocks noGrp="1"/>
          </p:cNvSpPr>
          <p:nvPr/>
        </p:nvSpPr>
        <p:spPr bwMode="auto">
          <a:xfrm>
            <a:off x="274638" y="6354763"/>
            <a:ext cx="4038600" cy="366712"/>
          </a:xfrm>
          <a:prstGeom prst="rect">
            <a:avLst/>
          </a:prstGeom>
          <a:noFill/>
          <a:ln w="9525">
            <a:noFill/>
            <a:miter lim="800000"/>
            <a:headEnd/>
            <a:tailEnd/>
          </a:ln>
        </p:spPr>
        <p:txBody>
          <a:bodyPr lIns="0" rIns="0" anchor="b"/>
          <a:lstStyle/>
          <a:p>
            <a:r>
              <a:rPr lang="en-US" sz="900" b="1">
                <a:solidFill>
                  <a:schemeClr val="bg1"/>
                </a:solidFill>
              </a:rPr>
              <a:t>Copyright © 2011 Pearson Education</a:t>
            </a:r>
          </a:p>
        </p:txBody>
      </p:sp>
      <p:sp>
        <p:nvSpPr>
          <p:cNvPr id="3080" name="Rectangle 9"/>
          <p:cNvSpPr>
            <a:spLocks noChangeArrowheads="1"/>
          </p:cNvSpPr>
          <p:nvPr/>
        </p:nvSpPr>
        <p:spPr bwMode="auto">
          <a:xfrm>
            <a:off x="6950075" y="5807075"/>
            <a:ext cx="1566863" cy="244475"/>
          </a:xfrm>
          <a:prstGeom prst="rect">
            <a:avLst/>
          </a:prstGeom>
          <a:noFill/>
          <a:ln w="9525">
            <a:noFill/>
            <a:miter lim="800000"/>
            <a:headEnd/>
            <a:tailEnd/>
          </a:ln>
          <a:effectLst/>
        </p:spPr>
        <p:txBody>
          <a:bodyPr wrap="none">
            <a:spAutoFit/>
          </a:bodyPr>
          <a:lstStyle/>
          <a:p>
            <a:pPr>
              <a:spcBef>
                <a:spcPct val="50000"/>
              </a:spcBef>
            </a:pPr>
            <a:r>
              <a:rPr lang="en-GB" b="1">
                <a:latin typeface="Calibri" pitchFamily="34" charset="0"/>
              </a:rPr>
              <a:t>Part 5 Employee Relations</a:t>
            </a:r>
          </a:p>
        </p:txBody>
      </p:sp>
      <p:pic>
        <p:nvPicPr>
          <p:cNvPr id="3081" name="Picture 10"/>
          <p:cNvPicPr>
            <a:picLocks noChangeAspect="1" noChangeArrowheads="1"/>
          </p:cNvPicPr>
          <p:nvPr/>
        </p:nvPicPr>
        <p:blipFill>
          <a:blip r:embed="rId3" cstate="print"/>
          <a:srcRect/>
          <a:stretch>
            <a:fillRect/>
          </a:stretch>
        </p:blipFill>
        <p:spPr bwMode="auto">
          <a:xfrm>
            <a:off x="457200" y="1143000"/>
            <a:ext cx="3517900" cy="4805363"/>
          </a:xfrm>
          <a:prstGeom prst="rect">
            <a:avLst/>
          </a:prstGeom>
          <a:noFill/>
          <a:ln w="9525">
            <a:solidFill>
              <a:schemeClr val="tx1"/>
            </a:solidFill>
            <a:miter lim="800000"/>
            <a:headEnd/>
            <a:tailEnd/>
          </a:ln>
          <a:effec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2291" name="Slide Number Placeholder 2"/>
          <p:cNvSpPr>
            <a:spLocks noGrp="1"/>
          </p:cNvSpPr>
          <p:nvPr>
            <p:ph type="sldNum" sz="quarter" idx="11"/>
          </p:nvPr>
        </p:nvSpPr>
        <p:spPr>
          <a:noFill/>
        </p:spPr>
        <p:txBody>
          <a:bodyPr/>
          <a:lstStyle/>
          <a:p>
            <a:r>
              <a:rPr lang="en-US" smtClean="0">
                <a:latin typeface="Arial" pitchFamily="34" charset="0"/>
              </a:rPr>
              <a:t>14–</a:t>
            </a:r>
            <a:fld id="{E6F4555B-A73A-4A68-8C21-6ED27215DB9D}" type="slidenum">
              <a:rPr lang="en-US" smtClean="0">
                <a:latin typeface="Arial" pitchFamily="34" charset="0"/>
              </a:rPr>
              <a:pPr/>
              <a:t>10</a:t>
            </a:fld>
            <a:endParaRPr lang="en-US" smtClean="0">
              <a:latin typeface="Arial" pitchFamily="34" charset="0"/>
            </a:endParaRPr>
          </a:p>
        </p:txBody>
      </p:sp>
      <p:sp>
        <p:nvSpPr>
          <p:cNvPr id="12292"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12293"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–3</a:t>
            </a:r>
            <a:r>
              <a:rPr lang="en-US" sz="1600">
                <a:cs typeface="Arial" pitchFamily="34" charset="0"/>
              </a:rPr>
              <a:t>	Some Areas Under Which Workers Have Legal Rights</a:t>
            </a:r>
          </a:p>
        </p:txBody>
      </p:sp>
      <p:graphicFrame>
        <p:nvGraphicFramePr>
          <p:cNvPr id="2827324" name="Group 60"/>
          <p:cNvGraphicFramePr>
            <a:graphicFrameLocks noGrp="1"/>
          </p:cNvGraphicFramePr>
          <p:nvPr/>
        </p:nvGraphicFramePr>
        <p:xfrm>
          <a:off x="639763" y="1143000"/>
          <a:ext cx="7954962" cy="3698875"/>
        </p:xfrm>
        <a:graphic>
          <a:graphicData uri="http://schemas.openxmlformats.org/drawingml/2006/table">
            <a:tbl>
              <a:tblPr/>
              <a:tblGrid>
                <a:gridCol w="4464050"/>
                <a:gridCol w="3490912"/>
              </a:tblGrid>
              <a:tr h="3698875">
                <a:tc>
                  <a:txBody>
                    <a:bodyPr/>
                    <a:lstStyle/>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Leave of absence and vacation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Injuries and illnesses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Noncompete agreement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Employees’ rights on employer policies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Discipline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Rights on personnel files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 pension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 benefits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References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Rights on criminal records</a:t>
                      </a: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cap="flat">
                      <a:noFill/>
                    </a:lnL>
                    <a:lnR>
                      <a:noFill/>
                    </a:lnR>
                    <a:lnT cap="flat">
                      <a:noFill/>
                    </a:lnT>
                    <a:lnB cap="flat">
                      <a:noFill/>
                    </a:lnB>
                    <a:lnTlToBr>
                      <a:noFill/>
                    </a:lnTlToBr>
                    <a:lnBlToTr>
                      <a:noFill/>
                    </a:lnBlToTr>
                    <a:noFill/>
                  </a:tcPr>
                </a:tc>
                <a:tc>
                  <a:txBody>
                    <a:bodyPr/>
                    <a:lstStyle/>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 distress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Defamation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Employees’ rights on fraud</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Rights on assault and battery</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Employee negligence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Right on political activity</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Union/group activity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Whistleblower rights</a:t>
                      </a:r>
                      <a:endParaRPr kumimoji="0" lang="en-US" sz="1800" b="0" i="0" u="none" strike="noStrike" cap="none" normalizeH="0" baseline="0" dirty="0" smtClean="0">
                        <a:ln>
                          <a:noFill/>
                        </a:ln>
                        <a:solidFill>
                          <a:schemeClr val="tx1"/>
                        </a:solidFill>
                        <a:effectLst/>
                        <a:latin typeface="Arial" charset="0"/>
                      </a:endParaRPr>
                    </a:p>
                    <a:p>
                      <a:pPr marL="112713" marR="0" lvl="0" indent="-112713" algn="l" defTabSz="914400" rtl="0" eaLnBrk="1" fontAlgn="b" latinLnBrk="0" hangingPunct="1">
                        <a:lnSpc>
                          <a:spcPct val="100000"/>
                        </a:lnSpc>
                        <a:spcBef>
                          <a:spcPct val="35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Workers’ compensation rights</a:t>
                      </a: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3315" name="Slide Number Placeholder 4"/>
          <p:cNvSpPr>
            <a:spLocks noGrp="1"/>
          </p:cNvSpPr>
          <p:nvPr>
            <p:ph type="sldNum" sz="quarter" idx="11"/>
          </p:nvPr>
        </p:nvSpPr>
        <p:spPr>
          <a:noFill/>
        </p:spPr>
        <p:txBody>
          <a:bodyPr/>
          <a:lstStyle/>
          <a:p>
            <a:r>
              <a:rPr lang="en-US" smtClean="0">
                <a:latin typeface="Arial" pitchFamily="34" charset="0"/>
              </a:rPr>
              <a:t>14–</a:t>
            </a:r>
            <a:fld id="{FD7F2637-1BEC-40DB-AE51-1DFCE6226E27}" type="slidenum">
              <a:rPr lang="en-US" smtClean="0">
                <a:latin typeface="Arial" pitchFamily="34" charset="0"/>
              </a:rPr>
              <a:pPr/>
              <a:t>11</a:t>
            </a:fld>
            <a:endParaRPr lang="en-US" smtClean="0">
              <a:latin typeface="Arial" pitchFamily="34" charset="0"/>
            </a:endParaRPr>
          </a:p>
        </p:txBody>
      </p:sp>
      <p:sp>
        <p:nvSpPr>
          <p:cNvPr id="2829316" name="Rectangle 4"/>
          <p:cNvSpPr>
            <a:spLocks noGrp="1" noChangeArrowheads="1"/>
          </p:cNvSpPr>
          <p:nvPr>
            <p:ph type="title"/>
          </p:nvPr>
        </p:nvSpPr>
        <p:spPr/>
        <p:txBody>
          <a:bodyPr/>
          <a:lstStyle/>
          <a:p>
            <a:pPr eaLnBrk="1" hangingPunct="1">
              <a:defRPr/>
            </a:pPr>
            <a:r>
              <a:rPr lang="en-US" dirty="0" smtClean="0"/>
              <a:t>What Influences Ethical Behavior At Work?</a:t>
            </a:r>
          </a:p>
        </p:txBody>
      </p:sp>
      <p:sp>
        <p:nvSpPr>
          <p:cNvPr id="2829317" name="Rectangle 5"/>
          <p:cNvSpPr>
            <a:spLocks noGrp="1" noChangeArrowheads="1"/>
          </p:cNvSpPr>
          <p:nvPr>
            <p:ph type="body" idx="1"/>
          </p:nvPr>
        </p:nvSpPr>
        <p:spPr>
          <a:xfrm>
            <a:off x="525463" y="1050925"/>
            <a:ext cx="7064375" cy="5211763"/>
          </a:xfrm>
        </p:spPr>
        <p:txBody>
          <a:bodyPr/>
          <a:lstStyle/>
          <a:p>
            <a:pPr eaLnBrk="1" hangingPunct="1">
              <a:spcBef>
                <a:spcPct val="40000"/>
              </a:spcBef>
              <a:defRPr/>
            </a:pPr>
            <a:r>
              <a:rPr lang="en-US" sz="2000" dirty="0" smtClean="0"/>
              <a:t>Ethical behavior starts with </a:t>
            </a:r>
            <a:r>
              <a:rPr lang="en-US" sz="2000" i="1" dirty="0" smtClean="0"/>
              <a:t>moral awareness</a:t>
            </a:r>
            <a:r>
              <a:rPr lang="en-US" sz="2000" dirty="0" smtClean="0"/>
              <a:t>.</a:t>
            </a:r>
          </a:p>
          <a:p>
            <a:pPr eaLnBrk="1" hangingPunct="1">
              <a:spcBef>
                <a:spcPct val="40000"/>
              </a:spcBef>
              <a:defRPr/>
            </a:pPr>
            <a:r>
              <a:rPr lang="en-US" sz="2000" i="1" dirty="0" smtClean="0"/>
              <a:t>Managers</a:t>
            </a:r>
            <a:r>
              <a:rPr lang="en-US" sz="2000" dirty="0" smtClean="0"/>
              <a:t> strongly influence ethics by carefully cultivating the right norms, leadership, reward systems, and culture.</a:t>
            </a:r>
          </a:p>
          <a:p>
            <a:pPr eaLnBrk="1" hangingPunct="1">
              <a:spcBef>
                <a:spcPct val="40000"/>
              </a:spcBef>
              <a:defRPr/>
            </a:pPr>
            <a:r>
              <a:rPr lang="en-US" sz="2000" dirty="0" smtClean="0"/>
              <a:t>Ethics slide when people undergo </a:t>
            </a:r>
            <a:r>
              <a:rPr lang="en-US" sz="2000" i="1" dirty="0" smtClean="0"/>
              <a:t>moral disengagement</a:t>
            </a:r>
            <a:r>
              <a:rPr lang="en-US" sz="2000" dirty="0" smtClean="0"/>
              <a:t>.</a:t>
            </a:r>
          </a:p>
          <a:p>
            <a:pPr eaLnBrk="1" hangingPunct="1">
              <a:spcBef>
                <a:spcPct val="40000"/>
              </a:spcBef>
              <a:defRPr/>
            </a:pPr>
            <a:r>
              <a:rPr lang="en-US" sz="2000" dirty="0" smtClean="0"/>
              <a:t>The most powerful morality comes from </a:t>
            </a:r>
            <a:r>
              <a:rPr lang="en-US" sz="2000" i="1" dirty="0" smtClean="0"/>
              <a:t>within</a:t>
            </a:r>
            <a:r>
              <a:rPr lang="en-US" sz="2000" dirty="0" smtClean="0"/>
              <a:t>.</a:t>
            </a:r>
          </a:p>
          <a:p>
            <a:pPr eaLnBrk="1" hangingPunct="1">
              <a:spcBef>
                <a:spcPct val="40000"/>
              </a:spcBef>
              <a:defRPr/>
            </a:pPr>
            <a:r>
              <a:rPr lang="en-US" sz="2000" dirty="0" smtClean="0"/>
              <a:t>Beware of the seductive power of an </a:t>
            </a:r>
            <a:r>
              <a:rPr lang="en-US" sz="2000" i="1" dirty="0" smtClean="0"/>
              <a:t>unmet goal</a:t>
            </a:r>
            <a:r>
              <a:rPr lang="en-US" sz="2000" dirty="0" smtClean="0"/>
              <a:t>.</a:t>
            </a:r>
          </a:p>
          <a:p>
            <a:pPr eaLnBrk="1" hangingPunct="1">
              <a:spcBef>
                <a:spcPct val="40000"/>
              </a:spcBef>
              <a:defRPr/>
            </a:pPr>
            <a:r>
              <a:rPr lang="en-US" sz="2000" dirty="0" smtClean="0"/>
              <a:t>Offering </a:t>
            </a:r>
            <a:r>
              <a:rPr lang="en-US" sz="2000" i="1" dirty="0" smtClean="0"/>
              <a:t>rewards</a:t>
            </a:r>
            <a:r>
              <a:rPr lang="en-US" sz="2000" dirty="0" smtClean="0"/>
              <a:t> for ethical behavior can backfire.</a:t>
            </a:r>
          </a:p>
          <a:p>
            <a:pPr eaLnBrk="1" hangingPunct="1">
              <a:spcBef>
                <a:spcPct val="40000"/>
              </a:spcBef>
              <a:defRPr/>
            </a:pPr>
            <a:r>
              <a:rPr lang="en-US" sz="2000" dirty="0" smtClean="0"/>
              <a:t>Don’t inadvertently reward someone for </a:t>
            </a:r>
            <a:r>
              <a:rPr lang="en-US" sz="2000" i="1" dirty="0" smtClean="0"/>
              <a:t>bad behavior</a:t>
            </a:r>
            <a:r>
              <a:rPr lang="en-US" sz="2000" dirty="0" smtClean="0"/>
              <a:t>.</a:t>
            </a:r>
          </a:p>
          <a:p>
            <a:pPr eaLnBrk="1" hangingPunct="1">
              <a:spcBef>
                <a:spcPct val="40000"/>
              </a:spcBef>
              <a:defRPr/>
            </a:pPr>
            <a:r>
              <a:rPr lang="en-US" sz="2000" dirty="0" smtClean="0"/>
              <a:t>Employers should </a:t>
            </a:r>
            <a:r>
              <a:rPr lang="en-US" sz="2000" i="1" dirty="0" smtClean="0"/>
              <a:t>punish unethical behavior</a:t>
            </a:r>
            <a:r>
              <a:rPr lang="en-US" sz="2000" dirty="0" smtClean="0"/>
              <a:t>.</a:t>
            </a:r>
          </a:p>
          <a:p>
            <a:pPr eaLnBrk="1" hangingPunct="1">
              <a:spcBef>
                <a:spcPct val="40000"/>
              </a:spcBef>
              <a:defRPr/>
            </a:pPr>
            <a:r>
              <a:rPr lang="en-US" sz="2000" dirty="0" smtClean="0"/>
              <a:t>The degree to which employees </a:t>
            </a:r>
            <a:r>
              <a:rPr lang="en-US" sz="2000" i="1" dirty="0" smtClean="0"/>
              <a:t>openly talk about ethics</a:t>
            </a:r>
            <a:r>
              <a:rPr lang="en-US" sz="2000" dirty="0" smtClean="0"/>
              <a:t> </a:t>
            </a:r>
            <a:br>
              <a:rPr lang="en-US" sz="2000" dirty="0" smtClean="0"/>
            </a:br>
            <a:r>
              <a:rPr lang="en-US" sz="2000" dirty="0" smtClean="0"/>
              <a:t>is a good predictor of ethical conduct.</a:t>
            </a:r>
          </a:p>
          <a:p>
            <a:pPr eaLnBrk="1" hangingPunct="1">
              <a:spcBef>
                <a:spcPct val="40000"/>
              </a:spcBef>
              <a:defRPr/>
            </a:pPr>
            <a:r>
              <a:rPr lang="en-US" sz="2000" dirty="0" smtClean="0"/>
              <a:t>People tend to alter their </a:t>
            </a:r>
            <a:r>
              <a:rPr lang="en-US" sz="2000" i="1" dirty="0" smtClean="0"/>
              <a:t>moral compasses</a:t>
            </a:r>
            <a:r>
              <a:rPr lang="en-US" sz="2000" dirty="0" smtClean="0"/>
              <a:t> when </a:t>
            </a:r>
            <a:br>
              <a:rPr lang="en-US" sz="2000" dirty="0" smtClean="0"/>
            </a:br>
            <a:r>
              <a:rPr lang="en-US" sz="2000" dirty="0" smtClean="0"/>
              <a:t>they join organizations.</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14339" name="Slide Number Placeholder 3"/>
          <p:cNvSpPr>
            <a:spLocks noGrp="1"/>
          </p:cNvSpPr>
          <p:nvPr>
            <p:ph type="sldNum" sz="quarter" idx="11"/>
          </p:nvPr>
        </p:nvSpPr>
        <p:spPr>
          <a:noFill/>
        </p:spPr>
        <p:txBody>
          <a:bodyPr/>
          <a:lstStyle/>
          <a:p>
            <a:r>
              <a:rPr lang="en-US" smtClean="0">
                <a:latin typeface="Arial" pitchFamily="34" charset="0"/>
              </a:rPr>
              <a:t>14–</a:t>
            </a:r>
            <a:fld id="{3B50CD45-20E0-4BC8-9D30-05CBE1BAC825}" type="slidenum">
              <a:rPr lang="en-US" smtClean="0">
                <a:latin typeface="Arial" pitchFamily="34" charset="0"/>
              </a:rPr>
              <a:pPr/>
              <a:t>12</a:t>
            </a:fld>
            <a:endParaRPr lang="en-US" smtClean="0">
              <a:latin typeface="Arial" pitchFamily="34" charset="0"/>
            </a:endParaRPr>
          </a:p>
        </p:txBody>
      </p:sp>
      <p:sp>
        <p:nvSpPr>
          <p:cNvPr id="2733058" name="Rectangle 2"/>
          <p:cNvSpPr>
            <a:spLocks noGrp="1" noChangeArrowheads="1"/>
          </p:cNvSpPr>
          <p:nvPr>
            <p:ph type="title"/>
          </p:nvPr>
        </p:nvSpPr>
        <p:spPr/>
        <p:txBody>
          <a:bodyPr/>
          <a:lstStyle/>
          <a:p>
            <a:pPr algn="ctr" eaLnBrk="1" hangingPunct="1">
              <a:defRPr/>
            </a:pPr>
            <a:r>
              <a:rPr lang="en-US" dirty="0" smtClean="0"/>
              <a:t>What Determines Ethical Behavior at Work?</a:t>
            </a:r>
          </a:p>
        </p:txBody>
      </p:sp>
      <p:grpSp>
        <p:nvGrpSpPr>
          <p:cNvPr id="2" name="Group 15"/>
          <p:cNvGrpSpPr>
            <a:grpSpLocks/>
          </p:cNvGrpSpPr>
          <p:nvPr/>
        </p:nvGrpSpPr>
        <p:grpSpPr bwMode="auto">
          <a:xfrm>
            <a:off x="914400" y="1508125"/>
            <a:ext cx="7318375" cy="4321175"/>
            <a:chOff x="576" y="950"/>
            <a:chExt cx="4610" cy="2722"/>
          </a:xfrm>
        </p:grpSpPr>
        <p:sp>
          <p:nvSpPr>
            <p:cNvPr id="14342" name="_s1030"/>
            <p:cNvSpPr>
              <a:spLocks noChangeShapeType="1"/>
            </p:cNvSpPr>
            <p:nvPr/>
          </p:nvSpPr>
          <p:spPr bwMode="auto">
            <a:xfrm flipH="1">
              <a:off x="2304" y="2635"/>
              <a:ext cx="258" cy="403"/>
            </a:xfrm>
            <a:prstGeom prst="line">
              <a:avLst/>
            </a:prstGeom>
            <a:noFill/>
            <a:ln w="38100">
              <a:solidFill>
                <a:schemeClr val="tx1"/>
              </a:solidFill>
              <a:round/>
              <a:headEnd type="stealth" w="lg" len="lg"/>
              <a:tailEnd/>
            </a:ln>
          </p:spPr>
          <p:txBody>
            <a:bodyPr lIns="0" tIns="0" rIns="0" bIns="0" anchor="ctr"/>
            <a:lstStyle/>
            <a:p>
              <a:endParaRPr lang="ar-SA"/>
            </a:p>
          </p:txBody>
        </p:sp>
        <p:sp>
          <p:nvSpPr>
            <p:cNvPr id="14343" name="_s1032"/>
            <p:cNvSpPr>
              <a:spLocks noChangeShapeType="1"/>
            </p:cNvSpPr>
            <p:nvPr/>
          </p:nvSpPr>
          <p:spPr bwMode="auto">
            <a:xfrm>
              <a:off x="3283" y="2635"/>
              <a:ext cx="288" cy="403"/>
            </a:xfrm>
            <a:prstGeom prst="line">
              <a:avLst/>
            </a:prstGeom>
            <a:noFill/>
            <a:ln w="38100">
              <a:solidFill>
                <a:schemeClr val="tx1"/>
              </a:solidFill>
              <a:round/>
              <a:headEnd type="stealth" w="lg" len="lg"/>
              <a:tailEnd/>
            </a:ln>
          </p:spPr>
          <p:txBody>
            <a:bodyPr lIns="0" tIns="0" rIns="0" bIns="0" anchor="ctr"/>
            <a:lstStyle/>
            <a:p>
              <a:endParaRPr lang="ar-SA"/>
            </a:p>
          </p:txBody>
        </p:sp>
        <p:sp>
          <p:nvSpPr>
            <p:cNvPr id="14344" name="_s1034"/>
            <p:cNvSpPr>
              <a:spLocks noChangeShapeType="1"/>
            </p:cNvSpPr>
            <p:nvPr/>
          </p:nvSpPr>
          <p:spPr bwMode="auto">
            <a:xfrm flipV="1">
              <a:off x="3523" y="2134"/>
              <a:ext cx="380" cy="85"/>
            </a:xfrm>
            <a:prstGeom prst="line">
              <a:avLst/>
            </a:prstGeom>
            <a:noFill/>
            <a:ln w="38100">
              <a:solidFill>
                <a:schemeClr val="tx1"/>
              </a:solidFill>
              <a:round/>
              <a:headEnd type="stealth" w="lg" len="lg"/>
              <a:tailEnd/>
            </a:ln>
          </p:spPr>
          <p:txBody>
            <a:bodyPr lIns="0" tIns="0" rIns="0" bIns="0" anchor="ctr"/>
            <a:lstStyle/>
            <a:p>
              <a:endParaRPr lang="ar-SA"/>
            </a:p>
          </p:txBody>
        </p:sp>
        <p:sp>
          <p:nvSpPr>
            <p:cNvPr id="14345" name="_s1036"/>
            <p:cNvSpPr>
              <a:spLocks noChangeShapeType="1"/>
            </p:cNvSpPr>
            <p:nvPr/>
          </p:nvSpPr>
          <p:spPr bwMode="auto">
            <a:xfrm flipV="1">
              <a:off x="2875" y="1569"/>
              <a:ext cx="0" cy="422"/>
            </a:xfrm>
            <a:prstGeom prst="line">
              <a:avLst/>
            </a:prstGeom>
            <a:noFill/>
            <a:ln w="38100">
              <a:solidFill>
                <a:schemeClr val="tx1"/>
              </a:solidFill>
              <a:round/>
              <a:headEnd type="stealth" w="lg" len="lg"/>
              <a:tailEnd/>
            </a:ln>
          </p:spPr>
          <p:txBody>
            <a:bodyPr lIns="0" tIns="0" rIns="0" bIns="0" anchor="ctr"/>
            <a:lstStyle/>
            <a:p>
              <a:endParaRPr lang="ar-SA"/>
            </a:p>
          </p:txBody>
        </p:sp>
        <p:sp>
          <p:nvSpPr>
            <p:cNvPr id="14346" name="AutoShape 8" descr="brownfill01"/>
            <p:cNvSpPr>
              <a:spLocks noChangeArrowheads="1"/>
            </p:cNvSpPr>
            <p:nvPr/>
          </p:nvSpPr>
          <p:spPr bwMode="auto">
            <a:xfrm>
              <a:off x="2230" y="950"/>
              <a:ext cx="1293" cy="626"/>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Individual </a:t>
              </a:r>
              <a:br>
                <a:rPr lang="en-US" sz="1800">
                  <a:latin typeface="Franklin Gothic Medium" pitchFamily="34" charset="0"/>
                </a:rPr>
              </a:br>
              <a:r>
                <a:rPr lang="en-US" sz="1800">
                  <a:latin typeface="Franklin Gothic Medium" pitchFamily="34" charset="0"/>
                </a:rPr>
                <a:t>Factors</a:t>
              </a:r>
            </a:p>
          </p:txBody>
        </p:sp>
        <p:sp>
          <p:nvSpPr>
            <p:cNvPr id="14347" name="AutoShape 9" descr="bluefill01"/>
            <p:cNvSpPr>
              <a:spLocks noChangeArrowheads="1"/>
            </p:cNvSpPr>
            <p:nvPr/>
          </p:nvSpPr>
          <p:spPr bwMode="auto">
            <a:xfrm>
              <a:off x="3893" y="1835"/>
              <a:ext cx="1293" cy="627"/>
            </a:xfrm>
            <a:prstGeom prst="roundRect">
              <a:avLst>
                <a:gd name="adj" fmla="val 16667"/>
              </a:avLst>
            </a:prstGeom>
            <a:blipFill dpi="0" rotWithShape="1">
              <a:blip r:embed="rId4" cstate="print"/>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Organizational Factors</a:t>
              </a:r>
            </a:p>
          </p:txBody>
        </p:sp>
        <p:sp>
          <p:nvSpPr>
            <p:cNvPr id="14348" name="AutoShape 10"/>
            <p:cNvSpPr>
              <a:spLocks noChangeArrowheads="1"/>
            </p:cNvSpPr>
            <p:nvPr/>
          </p:nvSpPr>
          <p:spPr bwMode="auto">
            <a:xfrm>
              <a:off x="2230" y="1994"/>
              <a:ext cx="1293" cy="631"/>
            </a:xfrm>
            <a:prstGeom prst="roundRect">
              <a:avLst>
                <a:gd name="adj" fmla="val 16667"/>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Ethical Work Behaviors</a:t>
              </a:r>
            </a:p>
          </p:txBody>
        </p:sp>
        <p:sp>
          <p:nvSpPr>
            <p:cNvPr id="14349" name="AutoShape 11" descr="greenfill01"/>
            <p:cNvSpPr>
              <a:spLocks noChangeArrowheads="1"/>
            </p:cNvSpPr>
            <p:nvPr/>
          </p:nvSpPr>
          <p:spPr bwMode="auto">
            <a:xfrm>
              <a:off x="1184" y="3038"/>
              <a:ext cx="1293" cy="626"/>
            </a:xfrm>
            <a:prstGeom prst="roundRect">
              <a:avLst>
                <a:gd name="adj" fmla="val 16667"/>
              </a:avLst>
            </a:prstGeom>
            <a:blipFill dpi="0" rotWithShape="1">
              <a:blip r:embed="rId5"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Ethical Policies </a:t>
              </a:r>
              <a:br>
                <a:rPr lang="en-US" sz="1800">
                  <a:latin typeface="Franklin Gothic Medium" pitchFamily="34" charset="0"/>
                </a:rPr>
              </a:br>
              <a:r>
                <a:rPr lang="en-US" sz="1800">
                  <a:latin typeface="Franklin Gothic Medium" pitchFamily="34" charset="0"/>
                </a:rPr>
                <a:t>and Codes</a:t>
              </a:r>
            </a:p>
          </p:txBody>
        </p:sp>
        <p:sp>
          <p:nvSpPr>
            <p:cNvPr id="14350" name="AutoShape 12" descr="redfill01"/>
            <p:cNvSpPr>
              <a:spLocks noChangeArrowheads="1"/>
            </p:cNvSpPr>
            <p:nvPr/>
          </p:nvSpPr>
          <p:spPr bwMode="auto">
            <a:xfrm>
              <a:off x="3283" y="3046"/>
              <a:ext cx="1293" cy="626"/>
            </a:xfrm>
            <a:prstGeom prst="roundRect">
              <a:avLst>
                <a:gd name="adj" fmla="val 16667"/>
              </a:avLst>
            </a:prstGeom>
            <a:blipFill dpi="0" rotWithShape="1">
              <a:blip r:embed="rId6" cstate="print"/>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The Boss’s Influence</a:t>
              </a:r>
            </a:p>
          </p:txBody>
        </p:sp>
        <p:sp>
          <p:nvSpPr>
            <p:cNvPr id="14351" name="_s1028"/>
            <p:cNvSpPr>
              <a:spLocks noChangeShapeType="1"/>
            </p:cNvSpPr>
            <p:nvPr/>
          </p:nvSpPr>
          <p:spPr bwMode="auto">
            <a:xfrm flipH="1" flipV="1">
              <a:off x="1861" y="2135"/>
              <a:ext cx="366" cy="76"/>
            </a:xfrm>
            <a:prstGeom prst="line">
              <a:avLst/>
            </a:prstGeom>
            <a:noFill/>
            <a:ln w="38100">
              <a:solidFill>
                <a:schemeClr val="tx1"/>
              </a:solidFill>
              <a:round/>
              <a:headEnd type="stealth" w="lg" len="lg"/>
              <a:tailEnd/>
            </a:ln>
          </p:spPr>
          <p:txBody>
            <a:bodyPr lIns="0" tIns="0" rIns="0" bIns="0" anchor="ctr"/>
            <a:lstStyle/>
            <a:p>
              <a:endParaRPr lang="ar-SA"/>
            </a:p>
          </p:txBody>
        </p:sp>
        <p:sp>
          <p:nvSpPr>
            <p:cNvPr id="14352" name="AutoShape 14" descr="purplefill01"/>
            <p:cNvSpPr>
              <a:spLocks noChangeArrowheads="1"/>
            </p:cNvSpPr>
            <p:nvPr/>
          </p:nvSpPr>
          <p:spPr bwMode="auto">
            <a:xfrm>
              <a:off x="576" y="1835"/>
              <a:ext cx="1293" cy="627"/>
            </a:xfrm>
            <a:prstGeom prst="roundRect">
              <a:avLst>
                <a:gd name="adj" fmla="val 16667"/>
              </a:avLst>
            </a:prstGeom>
            <a:blipFill dpi="0" rotWithShape="1">
              <a:blip r:embed="rId7"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Organizational Culture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5363" name="Slide Number Placeholder 2"/>
          <p:cNvSpPr>
            <a:spLocks noGrp="1"/>
          </p:cNvSpPr>
          <p:nvPr>
            <p:ph type="sldNum" sz="quarter" idx="11"/>
          </p:nvPr>
        </p:nvSpPr>
        <p:spPr>
          <a:noFill/>
        </p:spPr>
        <p:txBody>
          <a:bodyPr/>
          <a:lstStyle/>
          <a:p>
            <a:r>
              <a:rPr lang="en-US" smtClean="0">
                <a:latin typeface="Arial" pitchFamily="34" charset="0"/>
              </a:rPr>
              <a:t>14–</a:t>
            </a:r>
            <a:fld id="{4C7DDDFC-1EDD-485C-9E90-1895C66F4155}" type="slidenum">
              <a:rPr lang="en-US" smtClean="0">
                <a:latin typeface="Arial" pitchFamily="34" charset="0"/>
              </a:rPr>
              <a:pPr/>
              <a:t>13</a:t>
            </a:fld>
            <a:endParaRPr lang="en-US" smtClean="0">
              <a:latin typeface="Arial" pitchFamily="34" charset="0"/>
            </a:endParaRPr>
          </a:p>
        </p:txBody>
      </p:sp>
      <p:sp>
        <p:nvSpPr>
          <p:cNvPr id="15364" name="Line 2"/>
          <p:cNvSpPr>
            <a:spLocks noChangeShapeType="1"/>
          </p:cNvSpPr>
          <p:nvPr/>
        </p:nvSpPr>
        <p:spPr bwMode="auto">
          <a:xfrm>
            <a:off x="582613" y="1143000"/>
            <a:ext cx="1246187" cy="0"/>
          </a:xfrm>
          <a:prstGeom prst="line">
            <a:avLst/>
          </a:prstGeom>
          <a:noFill/>
          <a:ln w="28575">
            <a:solidFill>
              <a:srgbClr val="3366CC"/>
            </a:solidFill>
            <a:round/>
            <a:headEnd/>
            <a:tailEnd/>
          </a:ln>
        </p:spPr>
        <p:txBody>
          <a:bodyPr wrap="none"/>
          <a:lstStyle/>
          <a:p>
            <a:endParaRPr lang="ar-SA"/>
          </a:p>
        </p:txBody>
      </p:sp>
      <p:sp>
        <p:nvSpPr>
          <p:cNvPr id="15365" name="Text Box 3"/>
          <p:cNvSpPr txBox="1">
            <a:spLocks noChangeArrowheads="1"/>
          </p:cNvSpPr>
          <p:nvPr/>
        </p:nvSpPr>
        <p:spPr bwMode="auto">
          <a:xfrm>
            <a:off x="490538" y="315913"/>
            <a:ext cx="1612900" cy="82550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14</a:t>
            </a:r>
            <a:r>
              <a:rPr lang="en-US" sz="1600" b="1">
                <a:solidFill>
                  <a:srgbClr val="3366CC"/>
                </a:solidFill>
                <a:cs typeface="Arial" pitchFamily="34" charset="0"/>
              </a:rPr>
              <a:t>–4</a:t>
            </a:r>
            <a:br>
              <a:rPr lang="en-US" sz="1600" b="1">
                <a:solidFill>
                  <a:srgbClr val="3366CC"/>
                </a:solidFill>
                <a:cs typeface="Arial" pitchFamily="34" charset="0"/>
              </a:rPr>
            </a:br>
            <a:r>
              <a:rPr lang="en-US" sz="1600">
                <a:cs typeface="Arial" pitchFamily="34" charset="0"/>
              </a:rPr>
              <a:t>How Do My </a:t>
            </a:r>
            <a:br>
              <a:rPr lang="en-US" sz="1600">
                <a:cs typeface="Arial" pitchFamily="34" charset="0"/>
              </a:rPr>
            </a:br>
            <a:r>
              <a:rPr lang="en-US" sz="1600">
                <a:cs typeface="Arial" pitchFamily="34" charset="0"/>
              </a:rPr>
              <a:t>Ethics Rate?</a:t>
            </a:r>
          </a:p>
        </p:txBody>
      </p:sp>
      <p:pic>
        <p:nvPicPr>
          <p:cNvPr id="15366" name="Picture 4" descr="1404"/>
          <p:cNvPicPr>
            <a:picLocks noChangeAspect="1" noChangeArrowheads="1"/>
          </p:cNvPicPr>
          <p:nvPr/>
        </p:nvPicPr>
        <p:blipFill>
          <a:blip r:embed="rId3" cstate="print"/>
          <a:srcRect/>
          <a:stretch>
            <a:fillRect/>
          </a:stretch>
        </p:blipFill>
        <p:spPr bwMode="auto">
          <a:xfrm>
            <a:off x="2636838" y="320675"/>
            <a:ext cx="4495800" cy="62118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6387" name="Slide Number Placeholder 2"/>
          <p:cNvSpPr>
            <a:spLocks noGrp="1"/>
          </p:cNvSpPr>
          <p:nvPr>
            <p:ph type="sldNum" sz="quarter" idx="11"/>
          </p:nvPr>
        </p:nvSpPr>
        <p:spPr>
          <a:noFill/>
        </p:spPr>
        <p:txBody>
          <a:bodyPr/>
          <a:lstStyle/>
          <a:p>
            <a:r>
              <a:rPr lang="en-US" smtClean="0">
                <a:latin typeface="Arial" pitchFamily="34" charset="0"/>
              </a:rPr>
              <a:t>14–</a:t>
            </a:r>
            <a:fld id="{EB0FBA22-FF11-42C7-AC87-B38E6519DFE0}" type="slidenum">
              <a:rPr lang="en-US" smtClean="0">
                <a:latin typeface="Arial" pitchFamily="34" charset="0"/>
              </a:rPr>
              <a:pPr/>
              <a:t>14</a:t>
            </a:fld>
            <a:endParaRPr lang="en-US" smtClean="0">
              <a:latin typeface="Arial" pitchFamily="34" charset="0"/>
            </a:endParaRPr>
          </a:p>
        </p:txBody>
      </p:sp>
      <p:sp>
        <p:nvSpPr>
          <p:cNvPr id="16388"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16389"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–5</a:t>
            </a:r>
            <a:r>
              <a:rPr lang="en-US" sz="1600">
                <a:cs typeface="Arial" pitchFamily="34" charset="0"/>
              </a:rPr>
              <a:t>	Using the Company Web site to Emphasize Ethics</a:t>
            </a:r>
          </a:p>
        </p:txBody>
      </p:sp>
      <p:pic>
        <p:nvPicPr>
          <p:cNvPr id="16390" name="Picture 4" descr="1405"/>
          <p:cNvPicPr>
            <a:picLocks noChangeAspect="1" noChangeArrowheads="1"/>
          </p:cNvPicPr>
          <p:nvPr/>
        </p:nvPicPr>
        <p:blipFill>
          <a:blip r:embed="rId3" cstate="print"/>
          <a:srcRect/>
          <a:stretch>
            <a:fillRect/>
          </a:stretch>
        </p:blipFill>
        <p:spPr bwMode="auto">
          <a:xfrm>
            <a:off x="1096963" y="922338"/>
            <a:ext cx="6919912" cy="54324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17411" name="Slide Number Placeholder 4"/>
          <p:cNvSpPr>
            <a:spLocks noGrp="1"/>
          </p:cNvSpPr>
          <p:nvPr>
            <p:ph type="sldNum" sz="quarter" idx="11"/>
          </p:nvPr>
        </p:nvSpPr>
        <p:spPr>
          <a:noFill/>
        </p:spPr>
        <p:txBody>
          <a:bodyPr/>
          <a:lstStyle/>
          <a:p>
            <a:r>
              <a:rPr lang="en-US" smtClean="0">
                <a:latin typeface="Arial" pitchFamily="34" charset="0"/>
              </a:rPr>
              <a:t>14–</a:t>
            </a:r>
            <a:fld id="{6D7A3AB3-4638-4373-A85F-D7BA3F6DAD8C}" type="slidenum">
              <a:rPr lang="en-US" smtClean="0">
                <a:latin typeface="Arial" pitchFamily="34" charset="0"/>
              </a:rPr>
              <a:pPr/>
              <a:t>15</a:t>
            </a:fld>
            <a:endParaRPr lang="en-US" smtClean="0">
              <a:latin typeface="Arial" pitchFamily="34" charset="0"/>
            </a:endParaRPr>
          </a:p>
        </p:txBody>
      </p:sp>
      <p:sp>
        <p:nvSpPr>
          <p:cNvPr id="2741250" name="Rectangle 2"/>
          <p:cNvSpPr>
            <a:spLocks noGrp="1" noChangeArrowheads="1"/>
          </p:cNvSpPr>
          <p:nvPr>
            <p:ph type="title"/>
          </p:nvPr>
        </p:nvSpPr>
        <p:spPr/>
        <p:txBody>
          <a:bodyPr/>
          <a:lstStyle/>
          <a:p>
            <a:pPr eaLnBrk="1" hangingPunct="1">
              <a:defRPr/>
            </a:pPr>
            <a:r>
              <a:rPr lang="en-US" dirty="0" smtClean="0"/>
              <a:t>What Is Organizational Culture?</a:t>
            </a:r>
          </a:p>
        </p:txBody>
      </p:sp>
      <p:sp>
        <p:nvSpPr>
          <p:cNvPr id="2741251" name="Rectangle 3"/>
          <p:cNvSpPr>
            <a:spLocks noGrp="1" noChangeArrowheads="1"/>
          </p:cNvSpPr>
          <p:nvPr>
            <p:ph type="body" idx="1"/>
          </p:nvPr>
        </p:nvSpPr>
        <p:spPr>
          <a:xfrm>
            <a:off x="525463" y="1050925"/>
            <a:ext cx="7339012" cy="5211763"/>
          </a:xfrm>
        </p:spPr>
        <p:txBody>
          <a:bodyPr/>
          <a:lstStyle/>
          <a:p>
            <a:pPr eaLnBrk="1" hangingPunct="1">
              <a:spcBef>
                <a:spcPct val="50000"/>
              </a:spcBef>
              <a:defRPr/>
            </a:pPr>
            <a:r>
              <a:rPr lang="en-US" dirty="0" smtClean="0"/>
              <a:t>Organizational Culture</a:t>
            </a:r>
          </a:p>
          <a:p>
            <a:pPr lvl="1" eaLnBrk="1" hangingPunct="1">
              <a:spcBef>
                <a:spcPct val="50000"/>
              </a:spcBef>
              <a:defRPr/>
            </a:pPr>
            <a:r>
              <a:rPr lang="en-US" dirty="0" smtClean="0"/>
              <a:t>The characteristic values, traditions, and </a:t>
            </a:r>
            <a:br>
              <a:rPr lang="en-US" dirty="0" smtClean="0"/>
            </a:br>
            <a:r>
              <a:rPr lang="en-US" dirty="0" smtClean="0"/>
              <a:t>behaviors a firm’s employees share</a:t>
            </a:r>
          </a:p>
          <a:p>
            <a:pPr eaLnBrk="1" hangingPunct="1">
              <a:spcBef>
                <a:spcPct val="50000"/>
              </a:spcBef>
              <a:defRPr/>
            </a:pPr>
            <a:r>
              <a:rPr lang="en-US" dirty="0" smtClean="0"/>
              <a:t>How Managers Can Support an Ethical Culture</a:t>
            </a:r>
          </a:p>
          <a:p>
            <a:pPr lvl="1" eaLnBrk="1" hangingPunct="1">
              <a:spcBef>
                <a:spcPct val="50000"/>
              </a:spcBef>
              <a:defRPr/>
            </a:pPr>
            <a:r>
              <a:rPr lang="en-US" dirty="0" smtClean="0"/>
              <a:t>Clarifying expectations with respect to critical values</a:t>
            </a:r>
          </a:p>
          <a:p>
            <a:pPr lvl="1" eaLnBrk="1" hangingPunct="1">
              <a:spcBef>
                <a:spcPct val="50000"/>
              </a:spcBef>
              <a:defRPr/>
            </a:pPr>
            <a:r>
              <a:rPr lang="en-US" dirty="0" smtClean="0"/>
              <a:t>“Walking the talk” in having their actions align with values</a:t>
            </a:r>
          </a:p>
          <a:p>
            <a:pPr lvl="1" eaLnBrk="1" hangingPunct="1">
              <a:spcBef>
                <a:spcPct val="50000"/>
              </a:spcBef>
              <a:defRPr/>
            </a:pPr>
            <a:r>
              <a:rPr lang="en-US" dirty="0" smtClean="0"/>
              <a:t>Providing physical support through the use of ethical managerial values</a:t>
            </a:r>
          </a:p>
          <a:p>
            <a:pPr lvl="1" eaLnBrk="1" hangingPunct="1">
              <a:spcBef>
                <a:spcPct val="50000"/>
              </a:spcBef>
              <a:defRPr/>
            </a:pPr>
            <a:endParaRPr lang="en-US" dirty="0" smtClean="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18435" name="Slide Number Placeholder 3"/>
          <p:cNvSpPr>
            <a:spLocks noGrp="1"/>
          </p:cNvSpPr>
          <p:nvPr>
            <p:ph type="sldNum" sz="quarter" idx="11"/>
          </p:nvPr>
        </p:nvSpPr>
        <p:spPr>
          <a:noFill/>
        </p:spPr>
        <p:txBody>
          <a:bodyPr/>
          <a:lstStyle/>
          <a:p>
            <a:r>
              <a:rPr lang="en-US" smtClean="0">
                <a:latin typeface="Arial" pitchFamily="34" charset="0"/>
              </a:rPr>
              <a:t>14–</a:t>
            </a:r>
            <a:fld id="{23FA28F6-FD74-448E-8837-E145092C0EEA}" type="slidenum">
              <a:rPr lang="en-US" smtClean="0">
                <a:latin typeface="Arial" pitchFamily="34" charset="0"/>
              </a:rPr>
              <a:pPr/>
              <a:t>16</a:t>
            </a:fld>
            <a:endParaRPr lang="en-US" smtClean="0">
              <a:latin typeface="Arial" pitchFamily="34" charset="0"/>
            </a:endParaRPr>
          </a:p>
        </p:txBody>
      </p:sp>
      <p:grpSp>
        <p:nvGrpSpPr>
          <p:cNvPr id="2" name="Group 16"/>
          <p:cNvGrpSpPr>
            <a:grpSpLocks/>
          </p:cNvGrpSpPr>
          <p:nvPr/>
        </p:nvGrpSpPr>
        <p:grpSpPr bwMode="auto">
          <a:xfrm>
            <a:off x="914400" y="1600200"/>
            <a:ext cx="7132638" cy="3749675"/>
            <a:chOff x="576" y="979"/>
            <a:chExt cx="4493" cy="2362"/>
          </a:xfrm>
        </p:grpSpPr>
        <p:sp>
          <p:nvSpPr>
            <p:cNvPr id="18438" name="AutoShape 6" descr="brownfill01"/>
            <p:cNvSpPr>
              <a:spLocks noChangeArrowheads="1"/>
            </p:cNvSpPr>
            <p:nvPr/>
          </p:nvSpPr>
          <p:spPr bwMode="auto">
            <a:xfrm>
              <a:off x="2707" y="979"/>
              <a:ext cx="2362"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Telling staffers to do whatever is necessary to achieve results</a:t>
              </a:r>
            </a:p>
          </p:txBody>
        </p:sp>
        <p:sp>
          <p:nvSpPr>
            <p:cNvPr id="18439" name="AutoShape 7" descr="purplefill01"/>
            <p:cNvSpPr>
              <a:spLocks noChangeArrowheads="1"/>
            </p:cNvSpPr>
            <p:nvPr/>
          </p:nvSpPr>
          <p:spPr bwMode="auto">
            <a:xfrm>
              <a:off x="2707" y="1613"/>
              <a:ext cx="2362" cy="464"/>
            </a:xfrm>
            <a:prstGeom prst="roundRect">
              <a:avLst>
                <a:gd name="adj" fmla="val 16667"/>
              </a:avLst>
            </a:prstGeom>
            <a:blipFill dpi="0" rotWithShape="1">
              <a:blip r:embed="rId4"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Overloading top performers to ensure that the work gets done</a:t>
              </a:r>
            </a:p>
          </p:txBody>
        </p:sp>
        <p:sp>
          <p:nvSpPr>
            <p:cNvPr id="18440" name="AutoShape 8" descr="greenfill01"/>
            <p:cNvSpPr>
              <a:spLocks noChangeArrowheads="1"/>
            </p:cNvSpPr>
            <p:nvPr/>
          </p:nvSpPr>
          <p:spPr bwMode="auto">
            <a:xfrm>
              <a:off x="2707" y="2244"/>
              <a:ext cx="2362" cy="463"/>
            </a:xfrm>
            <a:prstGeom prst="roundRect">
              <a:avLst>
                <a:gd name="adj" fmla="val 16667"/>
              </a:avLst>
            </a:prstGeom>
            <a:blipFill dpi="0" rotWithShape="1">
              <a:blip r:embed="rId5"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Looking the other way when wrongdoing occurs</a:t>
              </a:r>
            </a:p>
          </p:txBody>
        </p:sp>
        <p:sp>
          <p:nvSpPr>
            <p:cNvPr id="18441" name="AutoShape 9" descr="bluefill01"/>
            <p:cNvSpPr>
              <a:spLocks noChangeArrowheads="1"/>
            </p:cNvSpPr>
            <p:nvPr/>
          </p:nvSpPr>
          <p:spPr bwMode="auto">
            <a:xfrm>
              <a:off x="2707" y="2877"/>
              <a:ext cx="2362" cy="464"/>
            </a:xfrm>
            <a:prstGeom prst="roundRect">
              <a:avLst>
                <a:gd name="adj" fmla="val 16667"/>
              </a:avLst>
            </a:prstGeom>
            <a:blipFill dpi="0" rotWithShape="1">
              <a:blip r:embed="rId6" cstate="print"/>
              <a:srcRect/>
              <a:stretch>
                <a:fillRect/>
              </a:stretch>
            </a:blipFill>
            <a:ln w="57150" algn="ctr">
              <a:solidFill>
                <a:srgbClr val="7DC1FF"/>
              </a:solidFill>
              <a:round/>
              <a:headEnd/>
              <a:tailEnd/>
            </a:ln>
          </p:spPr>
          <p:txBody>
            <a:bodyPr lIns="0" tIns="0" rIns="0" bIns="0" anchor="ctr" anchorCtr="1"/>
            <a:lstStyle/>
            <a:p>
              <a:pPr algn="ctr">
                <a:spcBef>
                  <a:spcPct val="50000"/>
                </a:spcBef>
              </a:pPr>
              <a:r>
                <a:rPr lang="en-US" sz="1600" b="1"/>
                <a:t>Taking credit for others’ work or shifting blame</a:t>
              </a:r>
            </a:p>
          </p:txBody>
        </p:sp>
        <p:cxnSp>
          <p:nvCxnSpPr>
            <p:cNvPr id="18442" name="AutoShape 10"/>
            <p:cNvCxnSpPr>
              <a:cxnSpLocks noChangeShapeType="1"/>
              <a:stCxn id="18446" idx="3"/>
              <a:endCxn id="18439" idx="1"/>
            </p:cNvCxnSpPr>
            <p:nvPr/>
          </p:nvCxnSpPr>
          <p:spPr bwMode="auto">
            <a:xfrm flipV="1">
              <a:off x="821" y="1845"/>
              <a:ext cx="1868" cy="706"/>
            </a:xfrm>
            <a:prstGeom prst="straightConnector1">
              <a:avLst/>
            </a:prstGeom>
            <a:noFill/>
            <a:ln w="31750">
              <a:solidFill>
                <a:schemeClr val="tx1"/>
              </a:solidFill>
              <a:round/>
              <a:headEnd/>
              <a:tailEnd type="stealth" w="lg" len="lg"/>
            </a:ln>
          </p:spPr>
        </p:cxnSp>
        <p:cxnSp>
          <p:nvCxnSpPr>
            <p:cNvPr id="18443" name="AutoShape 11"/>
            <p:cNvCxnSpPr>
              <a:cxnSpLocks noChangeShapeType="1"/>
              <a:stCxn id="18446" idx="1"/>
              <a:endCxn id="18440" idx="1"/>
            </p:cNvCxnSpPr>
            <p:nvPr/>
          </p:nvCxnSpPr>
          <p:spPr bwMode="auto">
            <a:xfrm>
              <a:off x="821" y="1777"/>
              <a:ext cx="1868" cy="699"/>
            </a:xfrm>
            <a:prstGeom prst="straightConnector1">
              <a:avLst/>
            </a:prstGeom>
            <a:noFill/>
            <a:ln w="31750">
              <a:solidFill>
                <a:schemeClr val="tx1"/>
              </a:solidFill>
              <a:round/>
              <a:headEnd/>
              <a:tailEnd type="stealth" w="lg" len="lg"/>
            </a:ln>
          </p:spPr>
        </p:cxnSp>
        <p:cxnSp>
          <p:nvCxnSpPr>
            <p:cNvPr id="18444" name="AutoShape 12"/>
            <p:cNvCxnSpPr>
              <a:cxnSpLocks noChangeShapeType="1"/>
              <a:stCxn id="18446" idx="3"/>
              <a:endCxn id="18438" idx="1"/>
            </p:cNvCxnSpPr>
            <p:nvPr/>
          </p:nvCxnSpPr>
          <p:spPr bwMode="auto">
            <a:xfrm flipV="1">
              <a:off x="821" y="1211"/>
              <a:ext cx="1868" cy="1340"/>
            </a:xfrm>
            <a:prstGeom prst="straightConnector1">
              <a:avLst/>
            </a:prstGeom>
            <a:noFill/>
            <a:ln w="31750">
              <a:solidFill>
                <a:schemeClr val="tx1"/>
              </a:solidFill>
              <a:round/>
              <a:headEnd/>
              <a:tailEnd type="stealth" w="lg" len="lg"/>
            </a:ln>
          </p:spPr>
        </p:cxnSp>
        <p:cxnSp>
          <p:nvCxnSpPr>
            <p:cNvPr id="18445" name="AutoShape 13"/>
            <p:cNvCxnSpPr>
              <a:cxnSpLocks noChangeShapeType="1"/>
              <a:stCxn id="18446" idx="1"/>
              <a:endCxn id="18441" idx="1"/>
            </p:cNvCxnSpPr>
            <p:nvPr/>
          </p:nvCxnSpPr>
          <p:spPr bwMode="auto">
            <a:xfrm>
              <a:off x="821" y="1777"/>
              <a:ext cx="1868" cy="1332"/>
            </a:xfrm>
            <a:prstGeom prst="straightConnector1">
              <a:avLst/>
            </a:prstGeom>
            <a:noFill/>
            <a:ln w="31750">
              <a:solidFill>
                <a:schemeClr val="tx1"/>
              </a:solidFill>
              <a:round/>
              <a:headEnd/>
              <a:tailEnd type="stealth" w="lg" len="lg"/>
            </a:ln>
          </p:spPr>
        </p:cxnSp>
        <p:sp>
          <p:nvSpPr>
            <p:cNvPr id="18446" name="Oval 14"/>
            <p:cNvSpPr>
              <a:spLocks noChangeArrowheads="1"/>
            </p:cNvSpPr>
            <p:nvPr/>
          </p:nvSpPr>
          <p:spPr bwMode="auto">
            <a:xfrm>
              <a:off x="576" y="1642"/>
              <a:ext cx="1670" cy="1044"/>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Leading Employees Astray</a:t>
              </a:r>
            </a:p>
          </p:txBody>
        </p:sp>
      </p:grpSp>
      <p:sp>
        <p:nvSpPr>
          <p:cNvPr id="2833423" name="Rectangle 15"/>
          <p:cNvSpPr>
            <a:spLocks noGrp="1" noChangeArrowheads="1"/>
          </p:cNvSpPr>
          <p:nvPr>
            <p:ph type="title"/>
          </p:nvPr>
        </p:nvSpPr>
        <p:spPr/>
        <p:txBody>
          <a:bodyPr/>
          <a:lstStyle/>
          <a:p>
            <a:pPr eaLnBrk="1" hangingPunct="1">
              <a:defRPr/>
            </a:pPr>
            <a:r>
              <a:rPr lang="en-US" dirty="0" smtClean="0"/>
              <a:t>The Boss’s Influence on Ethical Behavior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9459" name="Slide Number Placeholder 2"/>
          <p:cNvSpPr>
            <a:spLocks noGrp="1"/>
          </p:cNvSpPr>
          <p:nvPr>
            <p:ph type="sldNum" sz="quarter" idx="11"/>
          </p:nvPr>
        </p:nvSpPr>
        <p:spPr>
          <a:noFill/>
        </p:spPr>
        <p:txBody>
          <a:bodyPr/>
          <a:lstStyle/>
          <a:p>
            <a:r>
              <a:rPr lang="en-US" smtClean="0">
                <a:latin typeface="Arial" pitchFamily="34" charset="0"/>
              </a:rPr>
              <a:t>14–</a:t>
            </a:r>
            <a:fld id="{3D719F54-CE24-4139-8FE9-0ECA1AB02A85}" type="slidenum">
              <a:rPr lang="en-US" smtClean="0">
                <a:latin typeface="Arial" pitchFamily="34" charset="0"/>
              </a:rPr>
              <a:pPr/>
              <a:t>17</a:t>
            </a:fld>
            <a:endParaRPr lang="en-US" smtClean="0">
              <a:latin typeface="Arial" pitchFamily="34" charset="0"/>
            </a:endParaRPr>
          </a:p>
        </p:txBody>
      </p:sp>
      <p:sp>
        <p:nvSpPr>
          <p:cNvPr id="19460" name="Text Box 2" descr="Tabletopbar01"/>
          <p:cNvSpPr txBox="1">
            <a:spLocks noChangeArrowheads="1"/>
          </p:cNvSpPr>
          <p:nvPr/>
        </p:nvSpPr>
        <p:spPr bwMode="auto">
          <a:xfrm>
            <a:off x="490538" y="315913"/>
            <a:ext cx="8137525" cy="339725"/>
          </a:xfrm>
          <a:prstGeom prst="rect">
            <a:avLst/>
          </a:prstGeom>
          <a:blipFill dpi="0" rotWithShape="1">
            <a:blip r:embed="rId3" cstate="print"/>
            <a:srcRect/>
            <a:stretch>
              <a:fillRect/>
            </a:stretch>
          </a:blipFill>
          <a:ln w="3175">
            <a:solidFill>
              <a:srgbClr val="85D785"/>
            </a:solidFill>
            <a:miter lim="800000"/>
            <a:headEnd/>
            <a:tailEnd/>
          </a:ln>
        </p:spPr>
        <p:txBody>
          <a:bodyPr>
            <a:spAutoFit/>
          </a:bodyPr>
          <a:lstStyle/>
          <a:p>
            <a:pPr marL="1482725" indent="-1482725">
              <a:spcBef>
                <a:spcPct val="50000"/>
              </a:spcBef>
            </a:pPr>
            <a:r>
              <a:rPr lang="en-US" sz="1600" b="1">
                <a:solidFill>
                  <a:srgbClr val="3366CC"/>
                </a:solidFill>
              </a:rPr>
              <a:t>TABLE 14</a:t>
            </a:r>
            <a:r>
              <a:rPr lang="en-US" sz="1600" b="1">
                <a:solidFill>
                  <a:srgbClr val="3366CC"/>
                </a:solidFill>
                <a:cs typeface="Arial" pitchFamily="34" charset="0"/>
              </a:rPr>
              <a:t>–2</a:t>
            </a:r>
            <a:r>
              <a:rPr lang="en-US" sz="1600">
                <a:cs typeface="Arial" pitchFamily="34" charset="0"/>
              </a:rPr>
              <a:t>	Principal Causes of Ethical Compromises</a:t>
            </a:r>
          </a:p>
        </p:txBody>
      </p:sp>
      <p:graphicFrame>
        <p:nvGraphicFramePr>
          <p:cNvPr id="2643063" name="Group 119"/>
          <p:cNvGraphicFramePr>
            <a:graphicFrameLocks noGrp="1"/>
          </p:cNvGraphicFramePr>
          <p:nvPr/>
        </p:nvGraphicFramePr>
        <p:xfrm>
          <a:off x="476250" y="835025"/>
          <a:ext cx="8131175" cy="4892675"/>
        </p:xfrm>
        <a:graphic>
          <a:graphicData uri="http://schemas.openxmlformats.org/drawingml/2006/table">
            <a:tbl>
              <a:tblPr/>
              <a:tblGrid>
                <a:gridCol w="2906713"/>
                <a:gridCol w="795337"/>
                <a:gridCol w="885825"/>
                <a:gridCol w="885825"/>
                <a:gridCol w="885825"/>
                <a:gridCol w="885825"/>
                <a:gridCol w="885825"/>
              </a:tblGrid>
              <a:tr h="685889">
                <a:tc>
                  <a:txBody>
                    <a:bodyPr/>
                    <a:lstStyle/>
                    <a:p>
                      <a:pPr marL="0" marR="0" lvl="0" indent="0" algn="l" defTabSz="914400" rtl="0" eaLnBrk="1" fontAlgn="base" latinLnBrk="0" hangingPunct="1">
                        <a:lnSpc>
                          <a:spcPct val="100000"/>
                        </a:lnSpc>
                        <a:spcBef>
                          <a:spcPct val="20000"/>
                        </a:spcBef>
                        <a:spcAft>
                          <a:spcPct val="0"/>
                        </a:spcAft>
                        <a:buClr>
                          <a:srgbClr val="666699"/>
                        </a:buClr>
                        <a:buSzTx/>
                        <a:buFontTx/>
                        <a:buNone/>
                        <a:tabLst/>
                      </a:pPr>
                      <a:endParaRPr kumimoji="0" lang="en-US" sz="1200" b="0" i="0" u="none" strike="noStrike" cap="none" normalizeH="0" baseline="0" dirty="0" smtClean="0">
                        <a:ln>
                          <a:noFill/>
                        </a:ln>
                        <a:solidFill>
                          <a:srgbClr val="006699"/>
                        </a:solidFill>
                        <a:effectLst>
                          <a:outerShdw blurRad="38100" dist="38100" dir="2700000" algn="tl">
                            <a:srgbClr val="C0C0C0"/>
                          </a:outerShdw>
                        </a:effectLst>
                        <a:latin typeface="Arial" charset="0"/>
                        <a:cs typeface="Tahoma" pitchFamily="34" charset="0"/>
                      </a:endParaRPr>
                    </a:p>
                  </a:txBody>
                  <a:tcPr marT="45726" marB="91452"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Senior </a:t>
                      </a:r>
                      <a:r>
                        <a:rPr kumimoji="0" lang="en-US" sz="1200" b="1" i="0" u="none" strike="noStrike" cap="none" normalizeH="0" baseline="0" dirty="0" smtClean="0">
                          <a:ln>
                            <a:noFill/>
                          </a:ln>
                          <a:solidFill>
                            <a:schemeClr val="tx1"/>
                          </a:solidFill>
                          <a:effectLst/>
                          <a:latin typeface="Arial" charset="0"/>
                          <a:cs typeface="Tahoma" pitchFamily="34" charset="0"/>
                        </a:rPr>
                        <a:t>Mgmt.</a:t>
                      </a:r>
                    </a:p>
                  </a:txBody>
                  <a:tcPr marT="45726" marB="9145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Middle </a:t>
                      </a:r>
                      <a:r>
                        <a:rPr kumimoji="0" lang="en-US" sz="1200" b="1" i="0" u="none" strike="noStrike" cap="none" normalizeH="0" baseline="0" dirty="0" smtClean="0">
                          <a:ln>
                            <a:noFill/>
                          </a:ln>
                          <a:solidFill>
                            <a:schemeClr val="tx1"/>
                          </a:solidFill>
                          <a:effectLst/>
                          <a:latin typeface="Arial" charset="0"/>
                          <a:cs typeface="Tahoma" pitchFamily="34" charset="0"/>
                        </a:rPr>
                        <a:t>Mgmt.</a:t>
                      </a:r>
                    </a:p>
                  </a:txBody>
                  <a:tcPr marT="45726" marB="9145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Front-Line </a:t>
                      </a:r>
                      <a:r>
                        <a:rPr kumimoji="0" lang="en-US" sz="1200" b="1" i="0" u="none" strike="noStrike" cap="none" normalizeH="0" baseline="0" dirty="0" smtClean="0">
                          <a:ln>
                            <a:noFill/>
                          </a:ln>
                          <a:solidFill>
                            <a:schemeClr val="tx1"/>
                          </a:solidFill>
                          <a:effectLst/>
                          <a:latin typeface="Arial" charset="0"/>
                          <a:cs typeface="Tahoma" pitchFamily="34" charset="0"/>
                        </a:rPr>
                        <a:t>Supv.</a:t>
                      </a:r>
                    </a:p>
                  </a:txBody>
                  <a:tcPr marT="45726" marB="9145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Prof. Non- </a:t>
                      </a:r>
                      <a:r>
                        <a:rPr kumimoji="0" lang="en-US" sz="1200" b="1" i="0" u="none" strike="noStrike" cap="none" normalizeH="0" baseline="0" dirty="0" smtClean="0">
                          <a:ln>
                            <a:noFill/>
                          </a:ln>
                          <a:solidFill>
                            <a:schemeClr val="tx1"/>
                          </a:solidFill>
                          <a:effectLst/>
                          <a:latin typeface="Arial" charset="0"/>
                          <a:cs typeface="Tahoma" pitchFamily="34" charset="0"/>
                        </a:rPr>
                        <a:t>Mgmt.</a:t>
                      </a:r>
                    </a:p>
                  </a:txBody>
                  <a:tcPr marT="45726" marB="9145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Admin. </a:t>
                      </a:r>
                      <a:r>
                        <a:rPr kumimoji="0" lang="en-US" sz="1200" b="1" i="0" u="none" strike="noStrike" cap="none" normalizeH="0" baseline="0" dirty="0" smtClean="0">
                          <a:ln>
                            <a:noFill/>
                          </a:ln>
                          <a:solidFill>
                            <a:schemeClr val="tx1"/>
                          </a:solidFill>
                          <a:effectLst/>
                          <a:latin typeface="Arial" charset="0"/>
                          <a:cs typeface="Tahoma" pitchFamily="34" charset="0"/>
                        </a:rPr>
                        <a:t>Salaried</a:t>
                      </a:r>
                    </a:p>
                  </a:txBody>
                  <a:tcPr marT="45726" marB="91452"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solidFill>
                            <a:schemeClr val="tx1"/>
                          </a:solidFill>
                          <a:effectLst/>
                          <a:latin typeface="Arial" charset="0"/>
                          <a:cs typeface="Tahoma" pitchFamily="34" charset="0"/>
                        </a:rPr>
                        <a:t>Hourly</a:t>
                      </a:r>
                    </a:p>
                  </a:txBody>
                  <a:tcPr marT="45726" marB="91452"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Meeting schedule pressure </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ahoma" pitchFamily="34" charset="0"/>
                        </a:rPr>
                        <a:t>Meeting overly aggressive financial or business objectives</a:t>
                      </a: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ahoma" pitchFamily="34" charset="0"/>
                        </a:rPr>
                        <a:t>Helping the company </a:t>
                      </a:r>
                      <a:r>
                        <a:rPr kumimoji="0" lang="en-US" sz="1400" b="1" i="0" u="none" strike="noStrike" cap="none" normalizeH="0" baseline="0" dirty="0" smtClean="0">
                          <a:ln>
                            <a:noFill/>
                          </a:ln>
                          <a:solidFill>
                            <a:schemeClr val="tx1"/>
                          </a:solidFill>
                          <a:effectLst/>
                          <a:latin typeface="Arial" charset="0"/>
                          <a:cs typeface="Arial" charset="0"/>
                        </a:rPr>
                        <a:t>survive</a:t>
                      </a: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ahoma" pitchFamily="34" charset="0"/>
                        </a:rPr>
                        <a:t>Advancing the career </a:t>
                      </a:r>
                      <a:r>
                        <a:rPr kumimoji="0" lang="en-US" sz="1400" b="1" i="0" u="none" strike="noStrike" cap="none" normalizeH="0" baseline="0" dirty="0" smtClean="0">
                          <a:ln>
                            <a:noFill/>
                          </a:ln>
                          <a:solidFill>
                            <a:schemeClr val="tx1"/>
                          </a:solidFill>
                          <a:effectLst/>
                          <a:latin typeface="Arial" charset="0"/>
                          <a:cs typeface="Arial" charset="0"/>
                        </a:rPr>
                        <a:t>interests of my boss</a:t>
                      </a: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Feeling peer pressure</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ahoma" pitchFamily="34" charset="0"/>
                        </a:rPr>
                        <a:t>Resisting competitive </a:t>
                      </a:r>
                      <a:r>
                        <a:rPr kumimoji="0" lang="en-US" sz="1400" b="1" i="0" u="none" strike="noStrike" cap="none" normalizeH="0" baseline="0" dirty="0" smtClean="0">
                          <a:ln>
                            <a:noFill/>
                          </a:ln>
                          <a:solidFill>
                            <a:schemeClr val="tx1"/>
                          </a:solidFill>
                          <a:effectLst/>
                          <a:latin typeface="Arial" charset="0"/>
                          <a:cs typeface="Arial" charset="0"/>
                        </a:rPr>
                        <a:t>threats</a:t>
                      </a: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Saving jobs</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7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ahoma" pitchFamily="34" charset="0"/>
                        </a:rPr>
                        <a:t>Advancing my own career </a:t>
                      </a:r>
                      <a:br>
                        <a:rPr kumimoji="0" lang="en-US" sz="1400" b="1" i="0" u="none" strike="noStrike" cap="none" normalizeH="0" baseline="0" dirty="0" smtClean="0">
                          <a:ln>
                            <a:noFill/>
                          </a:ln>
                          <a:solidFill>
                            <a:schemeClr val="tx1"/>
                          </a:solidFill>
                          <a:effectLst/>
                          <a:latin typeface="Arial" charset="0"/>
                          <a:cs typeface="Tahoma" pitchFamily="34" charset="0"/>
                        </a:rPr>
                      </a:br>
                      <a:r>
                        <a:rPr kumimoji="0" lang="en-US" sz="1400" b="1" i="0" u="none" strike="noStrike" cap="none" normalizeH="0" baseline="0" dirty="0" smtClean="0">
                          <a:ln>
                            <a:noFill/>
                          </a:ln>
                          <a:solidFill>
                            <a:schemeClr val="tx1"/>
                          </a:solidFill>
                          <a:effectLst/>
                          <a:latin typeface="Arial" charset="0"/>
                          <a:cs typeface="Arial" charset="0"/>
                        </a:rPr>
                        <a:t>or financial interests</a:t>
                      </a: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Other</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a:t>
                      </a:r>
                      <a:endParaRPr kumimoji="0" lang="en-US" sz="1400" b="1" i="0" u="none" strike="noStrike" cap="none" normalizeH="0" baseline="0" dirty="0" smtClean="0">
                        <a:ln>
                          <a:noFill/>
                        </a:ln>
                        <a:solidFill>
                          <a:schemeClr val="tx1"/>
                        </a:solidFill>
                        <a:effectLst/>
                        <a:latin typeface="Arial" charset="0"/>
                        <a:cs typeface="Tahoma" pitchFamily="34" charset="0"/>
                      </a:endParaRPr>
                    </a:p>
                  </a:txBody>
                  <a:tcPr marT="91452" marB="9145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42" name="Rectangle 113"/>
          <p:cNvSpPr>
            <a:spLocks noChangeArrowheads="1"/>
          </p:cNvSpPr>
          <p:nvPr/>
        </p:nvSpPr>
        <p:spPr bwMode="auto">
          <a:xfrm>
            <a:off x="457200" y="5807075"/>
            <a:ext cx="1917700" cy="274638"/>
          </a:xfrm>
          <a:prstGeom prst="rect">
            <a:avLst/>
          </a:prstGeom>
          <a:noFill/>
          <a:ln w="9525">
            <a:noFill/>
            <a:miter lim="800000"/>
            <a:headEnd/>
            <a:tailEnd/>
          </a:ln>
        </p:spPr>
        <p:txBody>
          <a:bodyPr wrap="none">
            <a:spAutoFit/>
          </a:bodyPr>
          <a:lstStyle/>
          <a:p>
            <a:r>
              <a:rPr lang="en-US" sz="1200" b="1" i="1"/>
              <a:t>Note: </a:t>
            </a:r>
            <a:r>
              <a:rPr lang="en-US" sz="1200" b="1"/>
              <a:t>1 is high, 9 is low.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643063"/>
                                        </p:tgtEl>
                                        <p:attrNameLst>
                                          <p:attrName>style.visibility</p:attrName>
                                        </p:attrNameLst>
                                      </p:cBhvr>
                                      <p:to>
                                        <p:strVal val="visible"/>
                                      </p:to>
                                    </p:set>
                                    <p:animEffect transition="in" filter="wipe(up)">
                                      <p:cBhvr>
                                        <p:cTn id="7" dur="2000"/>
                                        <p:tgtEl>
                                          <p:spTgt spid="264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0483" name="Slide Number Placeholder 3"/>
          <p:cNvSpPr>
            <a:spLocks noGrp="1"/>
          </p:cNvSpPr>
          <p:nvPr>
            <p:ph type="sldNum" sz="quarter" idx="11"/>
          </p:nvPr>
        </p:nvSpPr>
        <p:spPr>
          <a:noFill/>
        </p:spPr>
        <p:txBody>
          <a:bodyPr/>
          <a:lstStyle/>
          <a:p>
            <a:r>
              <a:rPr lang="en-US" smtClean="0">
                <a:latin typeface="Arial" pitchFamily="34" charset="0"/>
              </a:rPr>
              <a:t>14–</a:t>
            </a:r>
            <a:fld id="{ACBA1CFA-1E4A-4081-92E2-1867EE0F7B93}" type="slidenum">
              <a:rPr lang="en-US" smtClean="0">
                <a:latin typeface="Arial" pitchFamily="34" charset="0"/>
              </a:rPr>
              <a:pPr/>
              <a:t>18</a:t>
            </a:fld>
            <a:endParaRPr lang="en-US" smtClean="0">
              <a:latin typeface="Arial" pitchFamily="34" charset="0"/>
            </a:endParaRPr>
          </a:p>
        </p:txBody>
      </p:sp>
      <p:sp>
        <p:nvSpPr>
          <p:cNvPr id="2831373" name="Rectangle 13"/>
          <p:cNvSpPr>
            <a:spLocks noGrp="1" noChangeArrowheads="1"/>
          </p:cNvSpPr>
          <p:nvPr>
            <p:ph type="title"/>
          </p:nvPr>
        </p:nvSpPr>
        <p:spPr/>
        <p:txBody>
          <a:bodyPr/>
          <a:lstStyle/>
          <a:p>
            <a:pPr eaLnBrk="1" hangingPunct="1">
              <a:defRPr/>
            </a:pPr>
            <a:r>
              <a:rPr lang="en-US" dirty="0" smtClean="0"/>
              <a:t>Fostering Ethical Work Behaviors</a:t>
            </a:r>
          </a:p>
        </p:txBody>
      </p:sp>
      <p:grpSp>
        <p:nvGrpSpPr>
          <p:cNvPr id="2" name="Group 4"/>
          <p:cNvGrpSpPr>
            <a:grpSpLocks/>
          </p:cNvGrpSpPr>
          <p:nvPr/>
        </p:nvGrpSpPr>
        <p:grpSpPr bwMode="auto">
          <a:xfrm>
            <a:off x="639763" y="1955800"/>
            <a:ext cx="7864475" cy="3209925"/>
            <a:chOff x="403" y="1092"/>
            <a:chExt cx="4954" cy="2279"/>
          </a:xfrm>
        </p:grpSpPr>
        <p:sp>
          <p:nvSpPr>
            <p:cNvPr id="20486" name="AutoShape 5" descr="grayfill01"/>
            <p:cNvSpPr>
              <a:spLocks noChangeArrowheads="1"/>
            </p:cNvSpPr>
            <p:nvPr/>
          </p:nvSpPr>
          <p:spPr bwMode="auto">
            <a:xfrm>
              <a:off x="403" y="2473"/>
              <a:ext cx="1494" cy="898"/>
            </a:xfrm>
            <a:prstGeom prst="roundRect">
              <a:avLst>
                <a:gd name="adj" fmla="val 16667"/>
              </a:avLst>
            </a:prstGeom>
            <a:blipFill dpi="0" rotWithShape="1">
              <a:blip r:embed="rId3" cstate="print"/>
              <a:srcRect/>
              <a:stretch>
                <a:fillRect/>
              </a:stretch>
            </a:blipFill>
            <a:ln w="76200" algn="ctr">
              <a:solidFill>
                <a:srgbClr val="C0C0C0"/>
              </a:solidFill>
              <a:round/>
              <a:headEnd/>
              <a:tailEnd/>
            </a:ln>
          </p:spPr>
          <p:txBody>
            <a:bodyPr lIns="0" tIns="0" rIns="0" bIns="0" anchor="ctr" anchorCtr="1"/>
            <a:lstStyle/>
            <a:p>
              <a:pPr algn="ctr"/>
              <a:r>
                <a:rPr lang="en-US" sz="2000">
                  <a:latin typeface="Franklin Gothic Medium" pitchFamily="34" charset="0"/>
                </a:rPr>
                <a:t>Provide manager and employee ethics training</a:t>
              </a:r>
            </a:p>
          </p:txBody>
        </p:sp>
        <p:sp>
          <p:nvSpPr>
            <p:cNvPr id="20487" name="AutoShape 6" descr="greenfill02"/>
            <p:cNvSpPr>
              <a:spLocks noChangeArrowheads="1"/>
            </p:cNvSpPr>
            <p:nvPr/>
          </p:nvSpPr>
          <p:spPr bwMode="auto">
            <a:xfrm>
              <a:off x="3863" y="2472"/>
              <a:ext cx="1494" cy="898"/>
            </a:xfrm>
            <a:prstGeom prst="roundRect">
              <a:avLst>
                <a:gd name="adj" fmla="val 16667"/>
              </a:avLst>
            </a:prstGeom>
            <a:blipFill dpi="0" rotWithShape="1">
              <a:blip r:embed="rId4" cstate="print"/>
              <a:srcRect/>
              <a:stretch>
                <a:fillRect/>
              </a:stretch>
            </a:blipFill>
            <a:ln w="76200" algn="ctr">
              <a:solidFill>
                <a:srgbClr val="009999"/>
              </a:solidFill>
              <a:round/>
              <a:headEnd/>
              <a:tailEnd/>
            </a:ln>
          </p:spPr>
          <p:txBody>
            <a:bodyPr lIns="0" tIns="0" rIns="0" bIns="0" anchor="ctr" anchorCtr="1"/>
            <a:lstStyle/>
            <a:p>
              <a:pPr algn="ctr"/>
              <a:r>
                <a:rPr lang="en-US" sz="2000">
                  <a:latin typeface="Franklin Gothic Medium" pitchFamily="34" charset="0"/>
                </a:rPr>
                <a:t>Adopt a strong ethics code</a:t>
              </a:r>
            </a:p>
          </p:txBody>
        </p:sp>
        <p:cxnSp>
          <p:nvCxnSpPr>
            <p:cNvPr id="20488" name="AutoShape 7"/>
            <p:cNvCxnSpPr>
              <a:cxnSpLocks noChangeShapeType="1"/>
              <a:stCxn id="20490" idx="0"/>
              <a:endCxn id="20486" idx="0"/>
            </p:cNvCxnSpPr>
            <p:nvPr/>
          </p:nvCxnSpPr>
          <p:spPr bwMode="auto">
            <a:xfrm rot="-5400000" flipH="1" flipV="1">
              <a:off x="1318" y="924"/>
              <a:ext cx="1381" cy="1717"/>
            </a:xfrm>
            <a:prstGeom prst="straightConnector1">
              <a:avLst/>
            </a:prstGeom>
            <a:noFill/>
            <a:ln w="38100">
              <a:solidFill>
                <a:schemeClr val="tx1"/>
              </a:solidFill>
              <a:round/>
              <a:headEnd/>
              <a:tailEnd type="stealth" w="lg" len="lg"/>
            </a:ln>
          </p:spPr>
        </p:cxnSp>
        <p:cxnSp>
          <p:nvCxnSpPr>
            <p:cNvPr id="20489" name="AutoShape 8"/>
            <p:cNvCxnSpPr>
              <a:cxnSpLocks noChangeShapeType="1"/>
              <a:stCxn id="20490" idx="0"/>
              <a:endCxn id="20487" idx="0"/>
            </p:cNvCxnSpPr>
            <p:nvPr/>
          </p:nvCxnSpPr>
          <p:spPr bwMode="auto">
            <a:xfrm rot="16200000" flipH="1">
              <a:off x="3049" y="911"/>
              <a:ext cx="1380" cy="1743"/>
            </a:xfrm>
            <a:prstGeom prst="straightConnector1">
              <a:avLst/>
            </a:prstGeom>
            <a:noFill/>
            <a:ln w="38100">
              <a:solidFill>
                <a:schemeClr val="tx1"/>
              </a:solidFill>
              <a:round/>
              <a:headEnd/>
              <a:tailEnd type="stealth" w="lg" len="lg"/>
            </a:ln>
          </p:spPr>
        </p:cxnSp>
        <p:sp>
          <p:nvSpPr>
            <p:cNvPr id="20490" name="Oval 9" descr="brownfill01"/>
            <p:cNvSpPr>
              <a:spLocks noChangeArrowheads="1"/>
            </p:cNvSpPr>
            <p:nvPr/>
          </p:nvSpPr>
          <p:spPr bwMode="auto">
            <a:xfrm>
              <a:off x="1082" y="1092"/>
              <a:ext cx="3570" cy="744"/>
            </a:xfrm>
            <a:prstGeom prst="ellipse">
              <a:avLst/>
            </a:prstGeom>
            <a:blipFill dpi="0" rotWithShape="1">
              <a:blip r:embed="rId5" cstate="print"/>
              <a:srcRect/>
              <a:stretch>
                <a:fillRect/>
              </a:stretch>
            </a:blipFill>
            <a:ln w="76200" algn="ctr">
              <a:solidFill>
                <a:srgbClr val="EB9F39"/>
              </a:solidFill>
              <a:round/>
              <a:headEnd/>
              <a:tailEnd/>
            </a:ln>
          </p:spPr>
          <p:txBody>
            <a:bodyPr lIns="0" tIns="0" rIns="0" bIns="0" anchor="ctr" anchorCtr="1"/>
            <a:lstStyle/>
            <a:p>
              <a:pPr algn="ctr"/>
              <a:r>
                <a:rPr lang="en-US" sz="2400">
                  <a:latin typeface="Franklin Gothic Medium" pitchFamily="34" charset="0"/>
                </a:rPr>
                <a:t>What Employers Can Do</a:t>
              </a:r>
            </a:p>
          </p:txBody>
        </p:sp>
        <p:cxnSp>
          <p:nvCxnSpPr>
            <p:cNvPr id="20491" name="AutoShape 10"/>
            <p:cNvCxnSpPr>
              <a:cxnSpLocks noChangeShapeType="1"/>
              <a:stCxn id="20490" idx="4"/>
              <a:endCxn id="20492" idx="0"/>
            </p:cNvCxnSpPr>
            <p:nvPr/>
          </p:nvCxnSpPr>
          <p:spPr bwMode="auto">
            <a:xfrm rot="16200000" flipH="1">
              <a:off x="2555" y="2148"/>
              <a:ext cx="636" cy="12"/>
            </a:xfrm>
            <a:prstGeom prst="straightConnector1">
              <a:avLst/>
            </a:prstGeom>
            <a:noFill/>
            <a:ln w="38100">
              <a:solidFill>
                <a:schemeClr val="tx1"/>
              </a:solidFill>
              <a:round/>
              <a:headEnd/>
              <a:tailEnd type="stealth" w="lg" len="lg"/>
            </a:ln>
          </p:spPr>
        </p:cxnSp>
        <p:sp>
          <p:nvSpPr>
            <p:cNvPr id="20492" name="AutoShape 11" descr="purplefill01"/>
            <p:cNvSpPr>
              <a:spLocks noChangeArrowheads="1"/>
            </p:cNvSpPr>
            <p:nvPr/>
          </p:nvSpPr>
          <p:spPr bwMode="auto">
            <a:xfrm>
              <a:off x="2132" y="2472"/>
              <a:ext cx="1494" cy="898"/>
            </a:xfrm>
            <a:prstGeom prst="roundRect">
              <a:avLst>
                <a:gd name="adj" fmla="val 16667"/>
              </a:avLst>
            </a:prstGeom>
            <a:blipFill dpi="0" rotWithShape="1">
              <a:blip r:embed="rId6" cstate="print"/>
              <a:srcRect/>
              <a:stretch>
                <a:fillRect/>
              </a:stretch>
            </a:blipFill>
            <a:ln w="76200" algn="ctr">
              <a:solidFill>
                <a:srgbClr val="AB439C"/>
              </a:solidFill>
              <a:round/>
              <a:headEnd/>
              <a:tailEnd/>
            </a:ln>
          </p:spPr>
          <p:txBody>
            <a:bodyPr lIns="0" tIns="0" rIns="0" bIns="0" anchor="ctr" anchorCtr="1"/>
            <a:lstStyle/>
            <a:p>
              <a:pPr algn="ctr"/>
              <a:r>
                <a:rPr lang="en-US" sz="2000">
                  <a:latin typeface="Franklin Gothic Medium" pitchFamily="34" charset="0"/>
                </a:rPr>
                <a:t>Establish whistleblower policies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1507" name="Slide Number Placeholder 4"/>
          <p:cNvSpPr>
            <a:spLocks noGrp="1"/>
          </p:cNvSpPr>
          <p:nvPr>
            <p:ph type="sldNum" sz="quarter" idx="11"/>
          </p:nvPr>
        </p:nvSpPr>
        <p:spPr>
          <a:noFill/>
        </p:spPr>
        <p:txBody>
          <a:bodyPr/>
          <a:lstStyle/>
          <a:p>
            <a:r>
              <a:rPr lang="en-US" smtClean="0">
                <a:latin typeface="Arial" pitchFamily="34" charset="0"/>
              </a:rPr>
              <a:t>14–</a:t>
            </a:r>
            <a:fld id="{55D65CF1-9E81-43A2-B4D7-183616A73179}" type="slidenum">
              <a:rPr lang="en-US" smtClean="0">
                <a:latin typeface="Arial" pitchFamily="34" charset="0"/>
              </a:rPr>
              <a:pPr/>
              <a:t>19</a:t>
            </a:fld>
            <a:endParaRPr lang="en-US" smtClean="0">
              <a:latin typeface="Arial" pitchFamily="34" charset="0"/>
            </a:endParaRPr>
          </a:p>
        </p:txBody>
      </p:sp>
      <p:sp>
        <p:nvSpPr>
          <p:cNvPr id="2739202" name="Rectangle 2"/>
          <p:cNvSpPr>
            <a:spLocks noGrp="1" noChangeArrowheads="1"/>
          </p:cNvSpPr>
          <p:nvPr>
            <p:ph type="title"/>
          </p:nvPr>
        </p:nvSpPr>
        <p:spPr/>
        <p:txBody>
          <a:bodyPr/>
          <a:lstStyle/>
          <a:p>
            <a:pPr eaLnBrk="1" hangingPunct="1">
              <a:defRPr/>
            </a:pPr>
            <a:r>
              <a:rPr lang="en-US" dirty="0" smtClean="0"/>
              <a:t>Employees and Ethical Dilemmas</a:t>
            </a:r>
          </a:p>
        </p:txBody>
      </p:sp>
      <p:sp>
        <p:nvSpPr>
          <p:cNvPr id="2739203" name="Rectangle 3"/>
          <p:cNvSpPr>
            <a:spLocks noGrp="1" noChangeArrowheads="1"/>
          </p:cNvSpPr>
          <p:nvPr>
            <p:ph type="body" idx="1"/>
          </p:nvPr>
        </p:nvSpPr>
        <p:spPr>
          <a:xfrm>
            <a:off x="525463" y="1050925"/>
            <a:ext cx="5600700" cy="5211763"/>
          </a:xfrm>
        </p:spPr>
        <p:txBody>
          <a:bodyPr/>
          <a:lstStyle/>
          <a:p>
            <a:pPr eaLnBrk="1" hangingPunct="1">
              <a:spcBef>
                <a:spcPct val="50000"/>
              </a:spcBef>
              <a:defRPr/>
            </a:pPr>
            <a:r>
              <a:rPr lang="en-US" dirty="0" smtClean="0"/>
              <a:t>Questions employees should ask when faced with ethical dilemmas:</a:t>
            </a:r>
          </a:p>
          <a:p>
            <a:pPr lvl="1" eaLnBrk="1" hangingPunct="1">
              <a:spcBef>
                <a:spcPct val="50000"/>
              </a:spcBef>
              <a:defRPr/>
            </a:pPr>
            <a:r>
              <a:rPr lang="en-US" dirty="0" smtClean="0"/>
              <a:t>Is the action legal?</a:t>
            </a:r>
          </a:p>
          <a:p>
            <a:pPr lvl="1" eaLnBrk="1" hangingPunct="1">
              <a:spcBef>
                <a:spcPct val="50000"/>
              </a:spcBef>
              <a:defRPr/>
            </a:pPr>
            <a:r>
              <a:rPr lang="en-US" dirty="0" smtClean="0"/>
              <a:t>Is it right?</a:t>
            </a:r>
          </a:p>
          <a:p>
            <a:pPr lvl="1" eaLnBrk="1" hangingPunct="1">
              <a:spcBef>
                <a:spcPct val="50000"/>
              </a:spcBef>
              <a:defRPr/>
            </a:pPr>
            <a:r>
              <a:rPr lang="en-US" dirty="0" smtClean="0"/>
              <a:t>Who will be affected?</a:t>
            </a:r>
          </a:p>
          <a:p>
            <a:pPr lvl="1" eaLnBrk="1" hangingPunct="1">
              <a:spcBef>
                <a:spcPct val="50000"/>
              </a:spcBef>
              <a:defRPr/>
            </a:pPr>
            <a:r>
              <a:rPr lang="en-US" dirty="0" smtClean="0"/>
              <a:t>Does it fit the company’s values?</a:t>
            </a:r>
          </a:p>
          <a:p>
            <a:pPr lvl="1" eaLnBrk="1" hangingPunct="1">
              <a:spcBef>
                <a:spcPct val="50000"/>
              </a:spcBef>
              <a:defRPr/>
            </a:pPr>
            <a:r>
              <a:rPr lang="en-US" dirty="0" smtClean="0"/>
              <a:t>How will it “feel” afterwards?</a:t>
            </a:r>
          </a:p>
          <a:p>
            <a:pPr lvl="1" eaLnBrk="1" hangingPunct="1">
              <a:spcBef>
                <a:spcPct val="50000"/>
              </a:spcBef>
              <a:defRPr/>
            </a:pPr>
            <a:r>
              <a:rPr lang="en-US" dirty="0" smtClean="0"/>
              <a:t>How will it look in the newspaper?</a:t>
            </a:r>
          </a:p>
          <a:p>
            <a:pPr lvl="1" eaLnBrk="1" hangingPunct="1">
              <a:spcBef>
                <a:spcPct val="50000"/>
              </a:spcBef>
              <a:defRPr/>
            </a:pPr>
            <a:r>
              <a:rPr lang="en-US" dirty="0" smtClean="0"/>
              <a:t>Will it reflect poorly on the company?</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099" name="Slide Number Placeholder 2"/>
          <p:cNvSpPr>
            <a:spLocks noGrp="1"/>
          </p:cNvSpPr>
          <p:nvPr>
            <p:ph type="sldNum" sz="quarter" idx="11"/>
          </p:nvPr>
        </p:nvSpPr>
        <p:spPr>
          <a:noFill/>
        </p:spPr>
        <p:txBody>
          <a:bodyPr/>
          <a:lstStyle/>
          <a:p>
            <a:r>
              <a:rPr lang="en-US" smtClean="0">
                <a:latin typeface="Arial" pitchFamily="34" charset="0"/>
              </a:rPr>
              <a:t>14–</a:t>
            </a:r>
            <a:fld id="{C784ADC3-4766-4622-A948-5E090A3328DF}" type="slidenum">
              <a:rPr lang="en-US" smtClean="0">
                <a:latin typeface="Arial" pitchFamily="34" charset="0"/>
              </a:rPr>
              <a:pPr/>
              <a:t>2</a:t>
            </a:fld>
            <a:endParaRPr lang="en-US" smtClean="0">
              <a:latin typeface="Arial" pitchFamily="34" charset="0"/>
            </a:endParaRPr>
          </a:p>
        </p:txBody>
      </p:sp>
      <p:sp>
        <p:nvSpPr>
          <p:cNvPr id="2682882" name="Text Box 2"/>
          <p:cNvSpPr txBox="1">
            <a:spLocks noChangeArrowheads="1"/>
          </p:cNvSpPr>
          <p:nvPr/>
        </p:nvSpPr>
        <p:spPr bwMode="auto">
          <a:xfrm>
            <a:off x="457200" y="206375"/>
            <a:ext cx="4114800" cy="457200"/>
          </a:xfrm>
          <a:prstGeom prst="rect">
            <a:avLst/>
          </a:prstGeom>
          <a:noFill/>
          <a:ln w="9525">
            <a:noFill/>
            <a:miter lim="800000"/>
            <a:headEnd/>
            <a:tailEnd/>
          </a:ln>
          <a:effectLst>
            <a:outerShdw dist="35921" dir="2700000" algn="ctr" rotWithShape="0">
              <a:srgbClr val="333333"/>
            </a:outerShdw>
          </a:effectLst>
        </p:spPr>
        <p:txBody>
          <a:bodyPr>
            <a:spAutoFit/>
          </a:bodyPr>
          <a:lstStyle/>
          <a:p>
            <a:pPr>
              <a:spcBef>
                <a:spcPct val="50000"/>
              </a:spcBef>
              <a:defRPr/>
            </a:pPr>
            <a:r>
              <a:rPr lang="en-US" sz="2400" dirty="0">
                <a:solidFill>
                  <a:schemeClr val="bg1"/>
                </a:solidFill>
                <a:latin typeface="Arial" charset="0"/>
                <a:cs typeface="+mn-cs"/>
              </a:rPr>
              <a:t>WHERE WE ARE NOW…</a:t>
            </a:r>
          </a:p>
        </p:txBody>
      </p:sp>
      <p:pic>
        <p:nvPicPr>
          <p:cNvPr id="2682888" name="Picture 8" descr="Dessler_CO14_chart"/>
          <p:cNvPicPr>
            <a:picLocks noChangeAspect="1" noChangeArrowheads="1"/>
          </p:cNvPicPr>
          <p:nvPr/>
        </p:nvPicPr>
        <p:blipFill>
          <a:blip r:embed="rId4" cstate="print"/>
          <a:srcRect/>
          <a:stretch>
            <a:fillRect/>
          </a:stretch>
        </p:blipFill>
        <p:spPr bwMode="auto">
          <a:xfrm>
            <a:off x="457200" y="1235075"/>
            <a:ext cx="7680325" cy="4937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82888"/>
                                        </p:tgtEl>
                                        <p:attrNameLst>
                                          <p:attrName>style.visibility</p:attrName>
                                        </p:attrNameLst>
                                      </p:cBhvr>
                                      <p:to>
                                        <p:strVal val="visible"/>
                                      </p:to>
                                    </p:set>
                                    <p:anim calcmode="lin" valueType="num">
                                      <p:cBhvr>
                                        <p:cTn id="7" dur="1000" fill="hold"/>
                                        <p:tgtEl>
                                          <p:spTgt spid="2682888"/>
                                        </p:tgtEl>
                                        <p:attrNameLst>
                                          <p:attrName>ppt_w</p:attrName>
                                        </p:attrNameLst>
                                      </p:cBhvr>
                                      <p:tavLst>
                                        <p:tav tm="0">
                                          <p:val>
                                            <p:fltVal val="0"/>
                                          </p:val>
                                        </p:tav>
                                        <p:tav tm="100000">
                                          <p:val>
                                            <p:strVal val="#ppt_w"/>
                                          </p:val>
                                        </p:tav>
                                      </p:tavLst>
                                    </p:anim>
                                    <p:anim calcmode="lin" valueType="num">
                                      <p:cBhvr>
                                        <p:cTn id="8" dur="1000" fill="hold"/>
                                        <p:tgtEl>
                                          <p:spTgt spid="26828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2531" name="Slide Number Placeholder 3"/>
          <p:cNvSpPr>
            <a:spLocks noGrp="1"/>
          </p:cNvSpPr>
          <p:nvPr>
            <p:ph type="sldNum" sz="quarter" idx="11"/>
          </p:nvPr>
        </p:nvSpPr>
        <p:spPr>
          <a:noFill/>
        </p:spPr>
        <p:txBody>
          <a:bodyPr/>
          <a:lstStyle/>
          <a:p>
            <a:r>
              <a:rPr lang="en-US" smtClean="0">
                <a:latin typeface="Arial" pitchFamily="34" charset="0"/>
              </a:rPr>
              <a:t>14–</a:t>
            </a:r>
            <a:fld id="{ED31458E-4F99-4004-AB17-BB244CEC4A9F}" type="slidenum">
              <a:rPr lang="en-US" smtClean="0">
                <a:latin typeface="Arial" pitchFamily="34" charset="0"/>
              </a:rPr>
              <a:pPr/>
              <a:t>20</a:t>
            </a:fld>
            <a:endParaRPr lang="en-US" smtClean="0">
              <a:latin typeface="Arial" pitchFamily="34" charset="0"/>
            </a:endParaRPr>
          </a:p>
        </p:txBody>
      </p:sp>
      <p:sp>
        <p:nvSpPr>
          <p:cNvPr id="2836484" name="Rectangle 4"/>
          <p:cNvSpPr>
            <a:spLocks noGrp="1" noChangeArrowheads="1"/>
          </p:cNvSpPr>
          <p:nvPr>
            <p:ph type="title"/>
          </p:nvPr>
        </p:nvSpPr>
        <p:spPr>
          <a:xfrm>
            <a:off x="365125" y="366713"/>
            <a:ext cx="7772400" cy="1112837"/>
          </a:xfrm>
        </p:spPr>
        <p:txBody>
          <a:bodyPr/>
          <a:lstStyle/>
          <a:p>
            <a:pPr eaLnBrk="1" hangingPunct="1">
              <a:defRPr/>
            </a:pPr>
            <a:r>
              <a:rPr lang="en-US" dirty="0" smtClean="0"/>
              <a:t>How Managers Use Personnel Methods To Promote Ethics and Fair Treatment</a:t>
            </a:r>
          </a:p>
        </p:txBody>
      </p:sp>
      <p:grpSp>
        <p:nvGrpSpPr>
          <p:cNvPr id="2" name="Group 5"/>
          <p:cNvGrpSpPr>
            <a:grpSpLocks/>
          </p:cNvGrpSpPr>
          <p:nvPr/>
        </p:nvGrpSpPr>
        <p:grpSpPr bwMode="auto">
          <a:xfrm>
            <a:off x="731838" y="1965325"/>
            <a:ext cx="7680325" cy="3778250"/>
            <a:chOff x="461" y="1105"/>
            <a:chExt cx="4838" cy="2380"/>
          </a:xfrm>
        </p:grpSpPr>
        <p:sp>
          <p:nvSpPr>
            <p:cNvPr id="22534" name="AutoShape 6" descr="brownfill01"/>
            <p:cNvSpPr>
              <a:spLocks noChangeArrowheads="1"/>
            </p:cNvSpPr>
            <p:nvPr/>
          </p:nvSpPr>
          <p:spPr bwMode="auto">
            <a:xfrm>
              <a:off x="461" y="2582"/>
              <a:ext cx="1040" cy="903"/>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spcBef>
                  <a:spcPct val="20000"/>
                </a:spcBef>
              </a:pPr>
              <a:r>
                <a:rPr lang="en-US" sz="1600">
                  <a:latin typeface="Franklin Gothic Medium" pitchFamily="34" charset="0"/>
                </a:rPr>
                <a:t>Emphasizing ethics and fairness in personnel selection</a:t>
              </a:r>
            </a:p>
          </p:txBody>
        </p:sp>
        <p:sp>
          <p:nvSpPr>
            <p:cNvPr id="22535" name="AutoShape 7" descr="bluefill01"/>
            <p:cNvSpPr>
              <a:spLocks noChangeArrowheads="1"/>
            </p:cNvSpPr>
            <p:nvPr/>
          </p:nvSpPr>
          <p:spPr bwMode="auto">
            <a:xfrm>
              <a:off x="4259" y="2582"/>
              <a:ext cx="1040" cy="903"/>
            </a:xfrm>
            <a:prstGeom prst="roundRect">
              <a:avLst>
                <a:gd name="adj" fmla="val 16667"/>
              </a:avLst>
            </a:prstGeom>
            <a:blipFill dpi="0" rotWithShape="1">
              <a:blip r:embed="rId4" cstate="print"/>
              <a:srcRect/>
              <a:stretch>
                <a:fillRect/>
              </a:stretch>
            </a:blipFill>
            <a:ln w="57150" algn="ctr">
              <a:solidFill>
                <a:srgbClr val="7DC1FF"/>
              </a:solidFill>
              <a:round/>
              <a:headEnd/>
              <a:tailEnd/>
            </a:ln>
          </p:spPr>
          <p:txBody>
            <a:bodyPr lIns="0" tIns="0" rIns="0" bIns="0" anchor="ctr" anchorCtr="1"/>
            <a:lstStyle/>
            <a:p>
              <a:pPr algn="ctr"/>
              <a:r>
                <a:rPr lang="en-US" sz="1600">
                  <a:latin typeface="Franklin Gothic Medium" pitchFamily="34" charset="0"/>
                </a:rPr>
                <a:t>Disciplining </a:t>
              </a:r>
              <a:br>
                <a:rPr lang="en-US" sz="1600">
                  <a:latin typeface="Franklin Gothic Medium" pitchFamily="34" charset="0"/>
                </a:rPr>
              </a:br>
              <a:r>
                <a:rPr lang="en-US" sz="1600">
                  <a:latin typeface="Franklin Gothic Medium" pitchFamily="34" charset="0"/>
                </a:rPr>
                <a:t>all instances </a:t>
              </a:r>
              <a:br>
                <a:rPr lang="en-US" sz="1600">
                  <a:latin typeface="Franklin Gothic Medium" pitchFamily="34" charset="0"/>
                </a:rPr>
              </a:br>
              <a:r>
                <a:rPr lang="en-US" sz="1600">
                  <a:latin typeface="Franklin Gothic Medium" pitchFamily="34" charset="0"/>
                </a:rPr>
                <a:t>of unethical conduct</a:t>
              </a:r>
            </a:p>
          </p:txBody>
        </p:sp>
        <p:cxnSp>
          <p:nvCxnSpPr>
            <p:cNvPr id="22536" name="AutoShape 8"/>
            <p:cNvCxnSpPr>
              <a:cxnSpLocks noChangeShapeType="1"/>
              <a:stCxn id="22542" idx="3"/>
              <a:endCxn id="22534" idx="0"/>
            </p:cNvCxnSpPr>
            <p:nvPr/>
          </p:nvCxnSpPr>
          <p:spPr bwMode="auto">
            <a:xfrm flipH="1">
              <a:off x="981" y="1805"/>
              <a:ext cx="836" cy="759"/>
            </a:xfrm>
            <a:prstGeom prst="straightConnector1">
              <a:avLst/>
            </a:prstGeom>
            <a:noFill/>
            <a:ln w="38100">
              <a:solidFill>
                <a:schemeClr val="tx1"/>
              </a:solidFill>
              <a:round/>
              <a:headEnd/>
              <a:tailEnd type="stealth" w="lg" len="lg"/>
            </a:ln>
          </p:spPr>
        </p:cxnSp>
        <p:cxnSp>
          <p:nvCxnSpPr>
            <p:cNvPr id="22537" name="AutoShape 9"/>
            <p:cNvCxnSpPr>
              <a:cxnSpLocks noChangeShapeType="1"/>
              <a:stCxn id="22542" idx="5"/>
              <a:endCxn id="22535" idx="0"/>
            </p:cNvCxnSpPr>
            <p:nvPr/>
          </p:nvCxnSpPr>
          <p:spPr bwMode="auto">
            <a:xfrm>
              <a:off x="3921" y="1805"/>
              <a:ext cx="858" cy="759"/>
            </a:xfrm>
            <a:prstGeom prst="straightConnector1">
              <a:avLst/>
            </a:prstGeom>
            <a:noFill/>
            <a:ln w="38100">
              <a:solidFill>
                <a:schemeClr val="tx1"/>
              </a:solidFill>
              <a:round/>
              <a:headEnd/>
              <a:tailEnd type="stealth" w="lg" len="lg"/>
            </a:ln>
          </p:spPr>
        </p:cxnSp>
        <p:cxnSp>
          <p:nvCxnSpPr>
            <p:cNvPr id="22538" name="AutoShape 10"/>
            <p:cNvCxnSpPr>
              <a:cxnSpLocks noChangeShapeType="1"/>
              <a:stCxn id="22542" idx="0"/>
              <a:endCxn id="22539" idx="0"/>
            </p:cNvCxnSpPr>
            <p:nvPr/>
          </p:nvCxnSpPr>
          <p:spPr bwMode="auto">
            <a:xfrm flipH="1">
              <a:off x="2247" y="1105"/>
              <a:ext cx="622" cy="1459"/>
            </a:xfrm>
            <a:prstGeom prst="straightConnector1">
              <a:avLst/>
            </a:prstGeom>
            <a:noFill/>
            <a:ln w="38100">
              <a:solidFill>
                <a:schemeClr val="tx1"/>
              </a:solidFill>
              <a:round/>
              <a:headEnd/>
              <a:tailEnd type="stealth" w="lg" len="lg"/>
            </a:ln>
          </p:spPr>
        </p:cxnSp>
        <p:sp>
          <p:nvSpPr>
            <p:cNvPr id="22539" name="AutoShape 11" descr="purplefill01"/>
            <p:cNvSpPr>
              <a:spLocks noChangeArrowheads="1"/>
            </p:cNvSpPr>
            <p:nvPr/>
          </p:nvSpPr>
          <p:spPr bwMode="auto">
            <a:xfrm>
              <a:off x="1727" y="2582"/>
              <a:ext cx="1040" cy="903"/>
            </a:xfrm>
            <a:prstGeom prst="roundRect">
              <a:avLst>
                <a:gd name="adj" fmla="val 16667"/>
              </a:avLst>
            </a:prstGeom>
            <a:blipFill dpi="0" rotWithShape="1">
              <a:blip r:embed="rId5" cstate="print"/>
              <a:srcRect/>
              <a:stretch>
                <a:fillRect/>
              </a:stretch>
            </a:blipFill>
            <a:ln w="57150" algn="ctr">
              <a:solidFill>
                <a:srgbClr val="AB439C"/>
              </a:solidFill>
              <a:round/>
              <a:headEnd/>
              <a:tailEnd/>
            </a:ln>
          </p:spPr>
          <p:txBody>
            <a:bodyPr lIns="0" tIns="0" rIns="0" bIns="0" anchor="ctr" anchorCtr="1"/>
            <a:lstStyle/>
            <a:p>
              <a:pPr algn="ctr"/>
              <a:r>
                <a:rPr lang="en-US" sz="1600">
                  <a:latin typeface="Franklin Gothic Medium" pitchFamily="34" charset="0"/>
                </a:rPr>
                <a:t>Providing mandatory employee ethics training </a:t>
              </a:r>
            </a:p>
          </p:txBody>
        </p:sp>
        <p:cxnSp>
          <p:nvCxnSpPr>
            <p:cNvPr id="22540" name="AutoShape 12"/>
            <p:cNvCxnSpPr>
              <a:cxnSpLocks noChangeShapeType="1"/>
              <a:stCxn id="22542" idx="0"/>
              <a:endCxn id="22541" idx="0"/>
            </p:cNvCxnSpPr>
            <p:nvPr/>
          </p:nvCxnSpPr>
          <p:spPr bwMode="auto">
            <a:xfrm>
              <a:off x="2869" y="1105"/>
              <a:ext cx="644" cy="1459"/>
            </a:xfrm>
            <a:prstGeom prst="straightConnector1">
              <a:avLst/>
            </a:prstGeom>
            <a:noFill/>
            <a:ln w="38100">
              <a:solidFill>
                <a:schemeClr val="tx1"/>
              </a:solidFill>
              <a:round/>
              <a:headEnd/>
              <a:tailEnd type="stealth" w="lg" len="lg"/>
            </a:ln>
          </p:spPr>
        </p:cxnSp>
        <p:sp>
          <p:nvSpPr>
            <p:cNvPr id="22541" name="AutoShape 13" descr="greenfill01"/>
            <p:cNvSpPr>
              <a:spLocks noChangeArrowheads="1"/>
            </p:cNvSpPr>
            <p:nvPr/>
          </p:nvSpPr>
          <p:spPr bwMode="auto">
            <a:xfrm>
              <a:off x="2993" y="2582"/>
              <a:ext cx="1040" cy="903"/>
            </a:xfrm>
            <a:prstGeom prst="roundRect">
              <a:avLst>
                <a:gd name="adj" fmla="val 16667"/>
              </a:avLst>
            </a:prstGeom>
            <a:blipFill dpi="0" rotWithShape="1">
              <a:blip r:embed="rId6" cstate="print"/>
              <a:srcRect/>
              <a:stretch>
                <a:fillRect/>
              </a:stretch>
            </a:blipFill>
            <a:ln w="57150" algn="ctr">
              <a:solidFill>
                <a:srgbClr val="65CD65"/>
              </a:solidFill>
              <a:round/>
              <a:headEnd/>
              <a:tailEnd/>
            </a:ln>
          </p:spPr>
          <p:txBody>
            <a:bodyPr lIns="0" tIns="0" rIns="0" bIns="0" anchor="ctr" anchorCtr="1"/>
            <a:lstStyle/>
            <a:p>
              <a:pPr algn="ctr"/>
              <a:r>
                <a:rPr lang="en-US" sz="1600">
                  <a:latin typeface="Franklin Gothic Medium" pitchFamily="34" charset="0"/>
                </a:rPr>
                <a:t>Ensuring fair and objective performance appraisals</a:t>
              </a:r>
            </a:p>
          </p:txBody>
        </p:sp>
        <p:sp>
          <p:nvSpPr>
            <p:cNvPr id="22542" name="Oval 14"/>
            <p:cNvSpPr>
              <a:spLocks noChangeArrowheads="1"/>
            </p:cNvSpPr>
            <p:nvPr/>
          </p:nvSpPr>
          <p:spPr bwMode="auto">
            <a:xfrm>
              <a:off x="1382" y="1123"/>
              <a:ext cx="297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HRM Practices that Promote Ethics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3555" name="Slide Number Placeholder 4"/>
          <p:cNvSpPr>
            <a:spLocks noGrp="1"/>
          </p:cNvSpPr>
          <p:nvPr>
            <p:ph type="sldNum" sz="quarter" idx="11"/>
          </p:nvPr>
        </p:nvSpPr>
        <p:spPr>
          <a:noFill/>
        </p:spPr>
        <p:txBody>
          <a:bodyPr/>
          <a:lstStyle/>
          <a:p>
            <a:r>
              <a:rPr lang="en-US" smtClean="0">
                <a:latin typeface="Arial" pitchFamily="34" charset="0"/>
              </a:rPr>
              <a:t>14–</a:t>
            </a:r>
            <a:fld id="{C79263F2-D26A-4AFF-81AF-C0474C4DAB77}" type="slidenum">
              <a:rPr lang="en-US" smtClean="0">
                <a:latin typeface="Arial" pitchFamily="34" charset="0"/>
              </a:rPr>
              <a:pPr/>
              <a:t>21</a:t>
            </a:fld>
            <a:endParaRPr lang="en-US" smtClean="0">
              <a:latin typeface="Arial" pitchFamily="34" charset="0"/>
            </a:endParaRPr>
          </a:p>
        </p:txBody>
      </p:sp>
      <p:sp>
        <p:nvSpPr>
          <p:cNvPr id="2747394" name="Rectangle 2"/>
          <p:cNvSpPr>
            <a:spLocks noGrp="1" noChangeArrowheads="1"/>
          </p:cNvSpPr>
          <p:nvPr>
            <p:ph type="title"/>
          </p:nvPr>
        </p:nvSpPr>
        <p:spPr/>
        <p:txBody>
          <a:bodyPr/>
          <a:lstStyle/>
          <a:p>
            <a:pPr eaLnBrk="1" hangingPunct="1">
              <a:defRPr/>
            </a:pPr>
            <a:r>
              <a:rPr lang="en-US" dirty="0" smtClean="0"/>
              <a:t>HRM-Related Ethics Activities</a:t>
            </a:r>
          </a:p>
        </p:txBody>
      </p:sp>
      <p:sp>
        <p:nvSpPr>
          <p:cNvPr id="2747395" name="Rectangle 3"/>
          <p:cNvSpPr>
            <a:spLocks noGrp="1" noChangeArrowheads="1"/>
          </p:cNvSpPr>
          <p:nvPr>
            <p:ph type="body" idx="1"/>
          </p:nvPr>
        </p:nvSpPr>
        <p:spPr>
          <a:xfrm>
            <a:off x="525463" y="1050925"/>
            <a:ext cx="7612062" cy="5211763"/>
          </a:xfrm>
        </p:spPr>
        <p:txBody>
          <a:bodyPr/>
          <a:lstStyle/>
          <a:p>
            <a:pPr eaLnBrk="1" hangingPunct="1">
              <a:spcBef>
                <a:spcPct val="35000"/>
              </a:spcBef>
              <a:defRPr/>
            </a:pPr>
            <a:r>
              <a:rPr lang="en-US" dirty="0" smtClean="0"/>
              <a:t>Selection</a:t>
            </a:r>
          </a:p>
          <a:p>
            <a:pPr lvl="1" eaLnBrk="1" hangingPunct="1">
              <a:spcBef>
                <a:spcPct val="35000"/>
              </a:spcBef>
              <a:defRPr/>
            </a:pPr>
            <a:r>
              <a:rPr lang="en-US" dirty="0" smtClean="0"/>
              <a:t>Fostering the perception of fairness in the processes </a:t>
            </a:r>
            <a:br>
              <a:rPr lang="en-US" dirty="0" smtClean="0"/>
            </a:br>
            <a:r>
              <a:rPr lang="en-US" dirty="0" smtClean="0"/>
              <a:t>of recruitment and hiring of people:</a:t>
            </a:r>
          </a:p>
          <a:p>
            <a:pPr lvl="2" eaLnBrk="1" hangingPunct="1">
              <a:spcBef>
                <a:spcPct val="35000"/>
              </a:spcBef>
              <a:defRPr/>
            </a:pPr>
            <a:r>
              <a:rPr lang="en-US" dirty="0" smtClean="0"/>
              <a:t>Formal hiring procedures that test job competencies</a:t>
            </a:r>
          </a:p>
          <a:p>
            <a:pPr lvl="2" eaLnBrk="1" hangingPunct="1">
              <a:spcBef>
                <a:spcPct val="35000"/>
              </a:spcBef>
              <a:defRPr/>
            </a:pPr>
            <a:r>
              <a:rPr lang="en-US" dirty="0" smtClean="0"/>
              <a:t>Respectful interpersonal treatment of applicants</a:t>
            </a:r>
          </a:p>
          <a:p>
            <a:pPr lvl="2" eaLnBrk="1" hangingPunct="1">
              <a:spcBef>
                <a:spcPct val="35000"/>
              </a:spcBef>
              <a:defRPr/>
            </a:pPr>
            <a:r>
              <a:rPr lang="en-US" dirty="0" smtClean="0"/>
              <a:t>Feedback provided to applicants</a:t>
            </a:r>
          </a:p>
          <a:p>
            <a:pPr eaLnBrk="1" hangingPunct="1">
              <a:spcBef>
                <a:spcPct val="35000"/>
              </a:spcBef>
              <a:defRPr/>
            </a:pPr>
            <a:r>
              <a:rPr lang="en-US" dirty="0" smtClean="0"/>
              <a:t>Training Employees</a:t>
            </a:r>
          </a:p>
          <a:p>
            <a:pPr lvl="1" eaLnBrk="1" hangingPunct="1">
              <a:spcBef>
                <a:spcPct val="35000"/>
              </a:spcBef>
              <a:defRPr/>
            </a:pPr>
            <a:r>
              <a:rPr lang="en-US" dirty="0" smtClean="0"/>
              <a:t>How to recognize ethical dilemmas</a:t>
            </a:r>
          </a:p>
          <a:p>
            <a:pPr lvl="1" eaLnBrk="1" hangingPunct="1">
              <a:spcBef>
                <a:spcPct val="35000"/>
              </a:spcBef>
              <a:defRPr/>
            </a:pPr>
            <a:r>
              <a:rPr lang="en-US" dirty="0" smtClean="0"/>
              <a:t>How to use ethical frameworks to resolve problems</a:t>
            </a:r>
          </a:p>
          <a:p>
            <a:pPr lvl="1" eaLnBrk="1" hangingPunct="1">
              <a:spcBef>
                <a:spcPct val="35000"/>
              </a:spcBef>
              <a:defRPr/>
            </a:pPr>
            <a:r>
              <a:rPr lang="en-US" dirty="0" smtClean="0"/>
              <a:t>How to use HR functions in ethical ways</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4579" name="Slide Number Placeholder 4"/>
          <p:cNvSpPr>
            <a:spLocks noGrp="1"/>
          </p:cNvSpPr>
          <p:nvPr>
            <p:ph type="sldNum" sz="quarter" idx="11"/>
          </p:nvPr>
        </p:nvSpPr>
        <p:spPr>
          <a:noFill/>
        </p:spPr>
        <p:txBody>
          <a:bodyPr/>
          <a:lstStyle/>
          <a:p>
            <a:r>
              <a:rPr lang="en-US" smtClean="0">
                <a:latin typeface="Arial" pitchFamily="34" charset="0"/>
              </a:rPr>
              <a:t>14–</a:t>
            </a:r>
            <a:fld id="{6CBF1DC2-0099-4F61-8943-7545837631E0}" type="slidenum">
              <a:rPr lang="en-US" smtClean="0">
                <a:latin typeface="Arial" pitchFamily="34" charset="0"/>
              </a:rPr>
              <a:pPr/>
              <a:t>22</a:t>
            </a:fld>
            <a:endParaRPr lang="en-US" smtClean="0">
              <a:latin typeface="Arial" pitchFamily="34" charset="0"/>
            </a:endParaRPr>
          </a:p>
        </p:txBody>
      </p:sp>
      <p:sp>
        <p:nvSpPr>
          <p:cNvPr id="2753538" name="Rectangle 2"/>
          <p:cNvSpPr>
            <a:spLocks noGrp="1" noChangeArrowheads="1"/>
          </p:cNvSpPr>
          <p:nvPr>
            <p:ph type="title"/>
          </p:nvPr>
        </p:nvSpPr>
        <p:spPr/>
        <p:txBody>
          <a:bodyPr/>
          <a:lstStyle/>
          <a:p>
            <a:pPr eaLnBrk="1" hangingPunct="1">
              <a:defRPr/>
            </a:pPr>
            <a:r>
              <a:rPr lang="en-US" dirty="0" smtClean="0"/>
              <a:t>HRM-Related Ethics Activities (cont’d)</a:t>
            </a:r>
          </a:p>
        </p:txBody>
      </p:sp>
      <p:sp>
        <p:nvSpPr>
          <p:cNvPr id="2753539" name="Rectangle 3"/>
          <p:cNvSpPr>
            <a:spLocks noGrp="1" noChangeArrowheads="1"/>
          </p:cNvSpPr>
          <p:nvPr>
            <p:ph type="body" idx="1"/>
          </p:nvPr>
        </p:nvSpPr>
        <p:spPr>
          <a:xfrm>
            <a:off x="525463" y="1050925"/>
            <a:ext cx="7246937" cy="5211763"/>
          </a:xfrm>
        </p:spPr>
        <p:txBody>
          <a:bodyPr/>
          <a:lstStyle/>
          <a:p>
            <a:pPr eaLnBrk="1" hangingPunct="1">
              <a:spcBef>
                <a:spcPct val="35000"/>
              </a:spcBef>
              <a:defRPr/>
            </a:pPr>
            <a:r>
              <a:rPr lang="en-US" dirty="0" smtClean="0"/>
              <a:t>Performance Appraisal</a:t>
            </a:r>
          </a:p>
          <a:p>
            <a:pPr lvl="1" eaLnBrk="1" hangingPunct="1">
              <a:spcBef>
                <a:spcPct val="35000"/>
              </a:spcBef>
              <a:defRPr/>
            </a:pPr>
            <a:r>
              <a:rPr lang="en-US" dirty="0" smtClean="0"/>
              <a:t>Appraisals that make it clear that the company adheres to high ethical standards by measuring and rewarding employees who follow those standards.</a:t>
            </a:r>
          </a:p>
          <a:p>
            <a:pPr lvl="2" eaLnBrk="1" hangingPunct="1">
              <a:spcBef>
                <a:spcPct val="35000"/>
              </a:spcBef>
              <a:defRPr/>
            </a:pPr>
            <a:r>
              <a:rPr lang="en-US" dirty="0" smtClean="0"/>
              <a:t>Standards are clearly defined.</a:t>
            </a:r>
          </a:p>
          <a:p>
            <a:pPr lvl="2" eaLnBrk="1" hangingPunct="1">
              <a:spcBef>
                <a:spcPct val="35000"/>
              </a:spcBef>
              <a:defRPr/>
            </a:pPr>
            <a:r>
              <a:rPr lang="en-US" dirty="0" smtClean="0"/>
              <a:t>Employees understand the basis for appraisals.</a:t>
            </a:r>
          </a:p>
          <a:p>
            <a:pPr lvl="2" eaLnBrk="1" hangingPunct="1">
              <a:spcBef>
                <a:spcPct val="35000"/>
              </a:spcBef>
              <a:defRPr/>
            </a:pPr>
            <a:r>
              <a:rPr lang="en-US" dirty="0" smtClean="0"/>
              <a:t>Appraisals are objective.</a:t>
            </a:r>
          </a:p>
          <a:p>
            <a:pPr eaLnBrk="1" hangingPunct="1">
              <a:spcBef>
                <a:spcPct val="35000"/>
              </a:spcBef>
              <a:defRPr/>
            </a:pPr>
            <a:r>
              <a:rPr lang="en-US" dirty="0" smtClean="0"/>
              <a:t>Reward and Disciplinary Systems</a:t>
            </a:r>
          </a:p>
          <a:p>
            <a:pPr lvl="1" eaLnBrk="1" hangingPunct="1">
              <a:spcBef>
                <a:spcPct val="35000"/>
              </a:spcBef>
              <a:defRPr/>
            </a:pPr>
            <a:r>
              <a:rPr lang="en-US" dirty="0" smtClean="0"/>
              <a:t>The organization swiftly and harshly punishes unethical conduct. </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25603" name="Slide Number Placeholder 4"/>
          <p:cNvSpPr>
            <a:spLocks noGrp="1"/>
          </p:cNvSpPr>
          <p:nvPr>
            <p:ph type="sldNum" sz="quarter" idx="11"/>
          </p:nvPr>
        </p:nvSpPr>
        <p:spPr>
          <a:noFill/>
        </p:spPr>
        <p:txBody>
          <a:bodyPr/>
          <a:lstStyle/>
          <a:p>
            <a:r>
              <a:rPr lang="en-US" smtClean="0">
                <a:latin typeface="Arial" pitchFamily="34" charset="0"/>
              </a:rPr>
              <a:t>14–</a:t>
            </a:r>
            <a:fld id="{836528A2-2AAD-43A5-B1C1-AAE5812982D4}" type="slidenum">
              <a:rPr lang="en-US" smtClean="0">
                <a:latin typeface="Arial" pitchFamily="34" charset="0"/>
              </a:rPr>
              <a:pPr/>
              <a:t>23</a:t>
            </a:fld>
            <a:endParaRPr lang="en-US" smtClean="0">
              <a:latin typeface="Arial" pitchFamily="34" charset="0"/>
            </a:endParaRPr>
          </a:p>
        </p:txBody>
      </p:sp>
      <p:sp>
        <p:nvSpPr>
          <p:cNvPr id="2755586" name="Rectangle 2"/>
          <p:cNvSpPr>
            <a:spLocks noGrp="1" noChangeArrowheads="1"/>
          </p:cNvSpPr>
          <p:nvPr>
            <p:ph type="title"/>
          </p:nvPr>
        </p:nvSpPr>
        <p:spPr/>
        <p:txBody>
          <a:bodyPr/>
          <a:lstStyle/>
          <a:p>
            <a:pPr eaLnBrk="1" hangingPunct="1">
              <a:defRPr/>
            </a:pPr>
            <a:r>
              <a:rPr lang="en-US" dirty="0" smtClean="0"/>
              <a:t>HRM-Related Ethics Activities (cont’d)</a:t>
            </a:r>
          </a:p>
        </p:txBody>
      </p:sp>
      <p:sp>
        <p:nvSpPr>
          <p:cNvPr id="2755587" name="Rectangle 3"/>
          <p:cNvSpPr>
            <a:spLocks noGrp="1" noChangeArrowheads="1"/>
          </p:cNvSpPr>
          <p:nvPr>
            <p:ph type="body" idx="1"/>
          </p:nvPr>
        </p:nvSpPr>
        <p:spPr/>
        <p:txBody>
          <a:bodyPr/>
          <a:lstStyle/>
          <a:p>
            <a:pPr eaLnBrk="1" hangingPunct="1">
              <a:spcBef>
                <a:spcPct val="50000"/>
              </a:spcBef>
              <a:defRPr/>
            </a:pPr>
            <a:r>
              <a:rPr lang="en-US" dirty="0" smtClean="0"/>
              <a:t>HR’s Ethics Compliance Activities</a:t>
            </a:r>
          </a:p>
          <a:p>
            <a:pPr lvl="1" eaLnBrk="1" hangingPunct="1">
              <a:spcBef>
                <a:spcPct val="50000"/>
              </a:spcBef>
              <a:defRPr/>
            </a:pPr>
            <a:r>
              <a:rPr lang="en-US" dirty="0" smtClean="0"/>
              <a:t>Complying with the Sarbanes-Oxley Act of 2002</a:t>
            </a:r>
          </a:p>
          <a:p>
            <a:pPr lvl="2" eaLnBrk="1" hangingPunct="1">
              <a:spcBef>
                <a:spcPct val="50000"/>
              </a:spcBef>
              <a:defRPr/>
            </a:pPr>
            <a:r>
              <a:rPr lang="en-US" dirty="0" smtClean="0"/>
              <a:t>Requires that CEOs and CFOs of publicly traded companies personally attest to accuracy of their companies’ financial statements and that their internal controls are adequate.</a:t>
            </a:r>
          </a:p>
          <a:p>
            <a:pPr lvl="2" eaLnBrk="1" hangingPunct="1">
              <a:spcBef>
                <a:spcPct val="50000"/>
              </a:spcBef>
              <a:defRPr/>
            </a:pPr>
            <a:r>
              <a:rPr lang="en-US" dirty="0" smtClean="0"/>
              <a:t>Increased the need for ethics training and verification of training.</a:t>
            </a:r>
          </a:p>
          <a:p>
            <a:pPr lvl="1" eaLnBrk="1" hangingPunct="1">
              <a:spcBef>
                <a:spcPct val="50000"/>
              </a:spcBef>
              <a:defRPr/>
            </a:pPr>
            <a:r>
              <a:rPr lang="en-US" dirty="0" smtClean="0"/>
              <a:t>Firms are using online ethics training programs to comply with the act’s requirements.</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6627" name="Slide Number Placeholder 3"/>
          <p:cNvSpPr>
            <a:spLocks noGrp="1"/>
          </p:cNvSpPr>
          <p:nvPr>
            <p:ph type="sldNum" sz="quarter" idx="11"/>
          </p:nvPr>
        </p:nvSpPr>
        <p:spPr>
          <a:noFill/>
        </p:spPr>
        <p:txBody>
          <a:bodyPr/>
          <a:lstStyle/>
          <a:p>
            <a:r>
              <a:rPr lang="en-US" smtClean="0">
                <a:latin typeface="Arial" pitchFamily="34" charset="0"/>
              </a:rPr>
              <a:t>14–</a:t>
            </a:r>
            <a:fld id="{8E796DA0-9CA6-4318-98D2-BCDA1BE57439}" type="slidenum">
              <a:rPr lang="en-US" smtClean="0">
                <a:latin typeface="Arial" pitchFamily="34" charset="0"/>
              </a:rPr>
              <a:pPr/>
              <a:t>24</a:t>
            </a:fld>
            <a:endParaRPr lang="en-US" smtClean="0">
              <a:latin typeface="Arial" pitchFamily="34" charset="0"/>
            </a:endParaRPr>
          </a:p>
        </p:txBody>
      </p:sp>
      <p:sp>
        <p:nvSpPr>
          <p:cNvPr id="2757634" name="Rectangle 2"/>
          <p:cNvSpPr>
            <a:spLocks noGrp="1" noChangeArrowheads="1"/>
          </p:cNvSpPr>
          <p:nvPr>
            <p:ph type="title"/>
          </p:nvPr>
        </p:nvSpPr>
        <p:spPr>
          <a:xfrm>
            <a:off x="365125" y="366713"/>
            <a:ext cx="8413750" cy="1112837"/>
          </a:xfrm>
        </p:spPr>
        <p:txBody>
          <a:bodyPr/>
          <a:lstStyle/>
          <a:p>
            <a:pPr algn="ctr" eaLnBrk="1" hangingPunct="1">
              <a:defRPr/>
            </a:pPr>
            <a:r>
              <a:rPr lang="en-US" dirty="0" smtClean="0"/>
              <a:t>Fostering Employees’ </a:t>
            </a:r>
            <a:br>
              <a:rPr lang="en-US" dirty="0" smtClean="0"/>
            </a:br>
            <a:r>
              <a:rPr lang="en-US" dirty="0" smtClean="0"/>
              <a:t>Perceptions of Fairness</a:t>
            </a:r>
          </a:p>
        </p:txBody>
      </p:sp>
      <p:grpSp>
        <p:nvGrpSpPr>
          <p:cNvPr id="2" name="Group 11"/>
          <p:cNvGrpSpPr>
            <a:grpSpLocks/>
          </p:cNvGrpSpPr>
          <p:nvPr/>
        </p:nvGrpSpPr>
        <p:grpSpPr bwMode="auto">
          <a:xfrm>
            <a:off x="639763" y="2003425"/>
            <a:ext cx="7864475" cy="2432050"/>
            <a:chOff x="518" y="1204"/>
            <a:chExt cx="4954" cy="1532"/>
          </a:xfrm>
        </p:grpSpPr>
        <p:sp>
          <p:nvSpPr>
            <p:cNvPr id="26630" name="AutoShape 12" descr="brownfill01"/>
            <p:cNvSpPr>
              <a:spLocks noChangeArrowheads="1"/>
            </p:cNvSpPr>
            <p:nvPr/>
          </p:nvSpPr>
          <p:spPr bwMode="auto">
            <a:xfrm>
              <a:off x="518" y="2168"/>
              <a:ext cx="1558" cy="568"/>
            </a:xfrm>
            <a:prstGeom prst="roundRect">
              <a:avLst>
                <a:gd name="adj" fmla="val 8361"/>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2000">
                  <a:latin typeface="Franklin Gothic Medium" pitchFamily="34" charset="0"/>
                </a:rPr>
                <a:t>Involvement in decisions</a:t>
              </a:r>
            </a:p>
          </p:txBody>
        </p:sp>
        <p:sp>
          <p:nvSpPr>
            <p:cNvPr id="26631" name="AutoShape 13" descr="greenfill01"/>
            <p:cNvSpPr>
              <a:spLocks noChangeArrowheads="1"/>
            </p:cNvSpPr>
            <p:nvPr/>
          </p:nvSpPr>
          <p:spPr bwMode="auto">
            <a:xfrm>
              <a:off x="2217" y="2167"/>
              <a:ext cx="1558" cy="566"/>
            </a:xfrm>
            <a:prstGeom prst="roundRect">
              <a:avLst>
                <a:gd name="adj" fmla="val 7120"/>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2000">
                  <a:latin typeface="Franklin Gothic Medium" pitchFamily="34" charset="0"/>
                </a:rPr>
                <a:t>Understanding through explanation</a:t>
              </a:r>
            </a:p>
          </p:txBody>
        </p:sp>
        <p:cxnSp>
          <p:nvCxnSpPr>
            <p:cNvPr id="26632" name="AutoShape 14"/>
            <p:cNvCxnSpPr>
              <a:cxnSpLocks noChangeShapeType="1"/>
              <a:stCxn id="26633" idx="2"/>
              <a:endCxn id="26630" idx="0"/>
            </p:cNvCxnSpPr>
            <p:nvPr/>
          </p:nvCxnSpPr>
          <p:spPr bwMode="auto">
            <a:xfrm rot="5400000">
              <a:off x="1899" y="1055"/>
              <a:ext cx="493" cy="1698"/>
            </a:xfrm>
            <a:prstGeom prst="bentConnector3">
              <a:avLst>
                <a:gd name="adj1" fmla="val 49898"/>
              </a:avLst>
            </a:prstGeom>
            <a:noFill/>
            <a:ln w="31750">
              <a:solidFill>
                <a:schemeClr val="tx1"/>
              </a:solidFill>
              <a:miter lim="800000"/>
              <a:headEnd/>
              <a:tailEnd type="stealth" w="lg" len="lg"/>
            </a:ln>
          </p:spPr>
        </p:cxnSp>
        <p:sp>
          <p:nvSpPr>
            <p:cNvPr id="26633" name="AutoShape 15"/>
            <p:cNvSpPr>
              <a:spLocks noChangeArrowheads="1"/>
            </p:cNvSpPr>
            <p:nvPr/>
          </p:nvSpPr>
          <p:spPr bwMode="auto">
            <a:xfrm>
              <a:off x="1267" y="1204"/>
              <a:ext cx="3456" cy="435"/>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2400">
                  <a:latin typeface="Franklin Gothic Medium" pitchFamily="34" charset="0"/>
                </a:rPr>
                <a:t>Perceptions of fair treatment depend on:</a:t>
              </a:r>
            </a:p>
          </p:txBody>
        </p:sp>
        <p:cxnSp>
          <p:nvCxnSpPr>
            <p:cNvPr id="26634" name="AutoShape 16"/>
            <p:cNvCxnSpPr>
              <a:cxnSpLocks noChangeShapeType="1"/>
              <a:stCxn id="26633" idx="2"/>
              <a:endCxn id="26631" idx="0"/>
            </p:cNvCxnSpPr>
            <p:nvPr/>
          </p:nvCxnSpPr>
          <p:spPr bwMode="auto">
            <a:xfrm rot="16200000" flipH="1">
              <a:off x="2750" y="1902"/>
              <a:ext cx="492" cy="1"/>
            </a:xfrm>
            <a:prstGeom prst="bentConnector3">
              <a:avLst>
                <a:gd name="adj1" fmla="val 49796"/>
              </a:avLst>
            </a:prstGeom>
            <a:noFill/>
            <a:ln w="31750">
              <a:solidFill>
                <a:schemeClr val="tx1"/>
              </a:solidFill>
              <a:miter lim="800000"/>
              <a:headEnd/>
              <a:tailEnd type="stealth" w="lg" len="lg"/>
            </a:ln>
          </p:spPr>
        </p:cxnSp>
        <p:sp>
          <p:nvSpPr>
            <p:cNvPr id="26635" name="AutoShape 17" descr="bluefill01"/>
            <p:cNvSpPr>
              <a:spLocks noChangeArrowheads="1"/>
            </p:cNvSpPr>
            <p:nvPr/>
          </p:nvSpPr>
          <p:spPr bwMode="auto">
            <a:xfrm>
              <a:off x="3914" y="2168"/>
              <a:ext cx="1558" cy="567"/>
            </a:xfrm>
            <a:prstGeom prst="roundRect">
              <a:avLst>
                <a:gd name="adj" fmla="val 7120"/>
              </a:avLst>
            </a:prstGeom>
            <a:blipFill dpi="0" rotWithShape="1">
              <a:blip r:embed="rId5" cstate="print"/>
              <a:srcRect/>
              <a:stretch>
                <a:fillRect/>
              </a:stretch>
            </a:blipFill>
            <a:ln w="57150" algn="ctr">
              <a:solidFill>
                <a:srgbClr val="7DC1FF"/>
              </a:solidFill>
              <a:round/>
              <a:headEnd/>
              <a:tailEnd/>
            </a:ln>
          </p:spPr>
          <p:txBody>
            <a:bodyPr lIns="0" tIns="0" rIns="0" bIns="0" anchor="ctr" anchorCtr="1"/>
            <a:lstStyle/>
            <a:p>
              <a:pPr algn="ctr"/>
              <a:r>
                <a:rPr lang="en-US" sz="2000">
                  <a:latin typeface="Franklin Gothic Medium" pitchFamily="34" charset="0"/>
                </a:rPr>
                <a:t>Setting expectations and standards</a:t>
              </a:r>
            </a:p>
          </p:txBody>
        </p:sp>
        <p:cxnSp>
          <p:nvCxnSpPr>
            <p:cNvPr id="26636" name="AutoShape 18"/>
            <p:cNvCxnSpPr>
              <a:cxnSpLocks noChangeShapeType="1"/>
              <a:stCxn id="26633" idx="2"/>
              <a:endCxn id="26635" idx="0"/>
            </p:cNvCxnSpPr>
            <p:nvPr/>
          </p:nvCxnSpPr>
          <p:spPr bwMode="auto">
            <a:xfrm rot="16200000" flipH="1">
              <a:off x="3597" y="1055"/>
              <a:ext cx="493" cy="1698"/>
            </a:xfrm>
            <a:prstGeom prst="bentConnector3">
              <a:avLst>
                <a:gd name="adj1" fmla="val 49898"/>
              </a:avLst>
            </a:prstGeom>
            <a:noFill/>
            <a:ln w="3175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27651" name="Slide Number Placeholder 3"/>
          <p:cNvSpPr>
            <a:spLocks noGrp="1"/>
          </p:cNvSpPr>
          <p:nvPr>
            <p:ph type="sldNum" sz="quarter" idx="11"/>
          </p:nvPr>
        </p:nvSpPr>
        <p:spPr>
          <a:noFill/>
        </p:spPr>
        <p:txBody>
          <a:bodyPr/>
          <a:lstStyle/>
          <a:p>
            <a:r>
              <a:rPr lang="en-US" smtClean="0">
                <a:latin typeface="Arial" pitchFamily="34" charset="0"/>
              </a:rPr>
              <a:t>14–</a:t>
            </a:r>
            <a:fld id="{AEE82582-A459-4742-86B5-AA8B12E0B375}" type="slidenum">
              <a:rPr lang="en-US" smtClean="0">
                <a:latin typeface="Arial" pitchFamily="34" charset="0"/>
              </a:rPr>
              <a:pPr/>
              <a:t>25</a:t>
            </a:fld>
            <a:endParaRPr lang="en-US" smtClean="0">
              <a:latin typeface="Arial" pitchFamily="34" charset="0"/>
            </a:endParaRPr>
          </a:p>
        </p:txBody>
      </p:sp>
      <p:sp>
        <p:nvSpPr>
          <p:cNvPr id="2759682" name="Rectangle 2"/>
          <p:cNvSpPr>
            <a:spLocks noGrp="1" noChangeArrowheads="1"/>
          </p:cNvSpPr>
          <p:nvPr>
            <p:ph type="title"/>
          </p:nvPr>
        </p:nvSpPr>
        <p:spPr>
          <a:xfrm>
            <a:off x="928688" y="366713"/>
            <a:ext cx="7286625" cy="625475"/>
          </a:xfrm>
        </p:spPr>
        <p:txBody>
          <a:bodyPr/>
          <a:lstStyle/>
          <a:p>
            <a:pPr algn="ctr" eaLnBrk="1" hangingPunct="1">
              <a:defRPr/>
            </a:pPr>
            <a:r>
              <a:rPr lang="en-US" dirty="0" smtClean="0"/>
              <a:t>Managing Employee Discipline</a:t>
            </a:r>
          </a:p>
        </p:txBody>
      </p:sp>
      <p:grpSp>
        <p:nvGrpSpPr>
          <p:cNvPr id="2" name="Group 11"/>
          <p:cNvGrpSpPr>
            <a:grpSpLocks/>
          </p:cNvGrpSpPr>
          <p:nvPr/>
        </p:nvGrpSpPr>
        <p:grpSpPr bwMode="auto">
          <a:xfrm>
            <a:off x="639763" y="2057400"/>
            <a:ext cx="7864475" cy="2432050"/>
            <a:chOff x="518" y="1204"/>
            <a:chExt cx="4954" cy="1532"/>
          </a:xfrm>
        </p:grpSpPr>
        <p:sp>
          <p:nvSpPr>
            <p:cNvPr id="27654" name="AutoShape 12" descr="brownfill01"/>
            <p:cNvSpPr>
              <a:spLocks noChangeArrowheads="1"/>
            </p:cNvSpPr>
            <p:nvPr/>
          </p:nvSpPr>
          <p:spPr bwMode="auto">
            <a:xfrm>
              <a:off x="518" y="2168"/>
              <a:ext cx="1558" cy="568"/>
            </a:xfrm>
            <a:prstGeom prst="roundRect">
              <a:avLst>
                <a:gd name="adj" fmla="val 8361"/>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2000">
                  <a:latin typeface="Franklin Gothic Medium" pitchFamily="34" charset="0"/>
                </a:rPr>
                <a:t>Clear rules </a:t>
              </a:r>
              <a:br>
                <a:rPr lang="en-US" sz="2000">
                  <a:latin typeface="Franklin Gothic Medium" pitchFamily="34" charset="0"/>
                </a:rPr>
              </a:br>
              <a:r>
                <a:rPr lang="en-US" sz="2000">
                  <a:latin typeface="Franklin Gothic Medium" pitchFamily="34" charset="0"/>
                </a:rPr>
                <a:t>and regulations</a:t>
              </a:r>
            </a:p>
          </p:txBody>
        </p:sp>
        <p:sp>
          <p:nvSpPr>
            <p:cNvPr id="27655" name="AutoShape 13" descr="greenfill01"/>
            <p:cNvSpPr>
              <a:spLocks noChangeArrowheads="1"/>
            </p:cNvSpPr>
            <p:nvPr/>
          </p:nvSpPr>
          <p:spPr bwMode="auto">
            <a:xfrm>
              <a:off x="2217" y="2167"/>
              <a:ext cx="1558" cy="566"/>
            </a:xfrm>
            <a:prstGeom prst="roundRect">
              <a:avLst>
                <a:gd name="adj" fmla="val 7120"/>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2000">
                  <a:latin typeface="Franklin Gothic Medium" pitchFamily="34" charset="0"/>
                </a:rPr>
                <a:t>A system of progressive penalties</a:t>
              </a:r>
            </a:p>
          </p:txBody>
        </p:sp>
        <p:cxnSp>
          <p:nvCxnSpPr>
            <p:cNvPr id="27656" name="AutoShape 14"/>
            <p:cNvCxnSpPr>
              <a:cxnSpLocks noChangeShapeType="1"/>
              <a:stCxn id="27657" idx="2"/>
              <a:endCxn id="27654" idx="0"/>
            </p:cNvCxnSpPr>
            <p:nvPr/>
          </p:nvCxnSpPr>
          <p:spPr bwMode="auto">
            <a:xfrm rot="5400000">
              <a:off x="1899" y="1055"/>
              <a:ext cx="493" cy="1698"/>
            </a:xfrm>
            <a:prstGeom prst="bentConnector3">
              <a:avLst>
                <a:gd name="adj1" fmla="val 49898"/>
              </a:avLst>
            </a:prstGeom>
            <a:noFill/>
            <a:ln w="31750">
              <a:solidFill>
                <a:schemeClr val="tx1"/>
              </a:solidFill>
              <a:miter lim="800000"/>
              <a:headEnd/>
              <a:tailEnd type="stealth" w="lg" len="lg"/>
            </a:ln>
          </p:spPr>
        </p:cxnSp>
        <p:sp>
          <p:nvSpPr>
            <p:cNvPr id="27657" name="AutoShape 15"/>
            <p:cNvSpPr>
              <a:spLocks noChangeArrowheads="1"/>
            </p:cNvSpPr>
            <p:nvPr/>
          </p:nvSpPr>
          <p:spPr bwMode="auto">
            <a:xfrm>
              <a:off x="1267" y="1204"/>
              <a:ext cx="3456" cy="435"/>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2400">
                  <a:latin typeface="Franklin Gothic Medium" pitchFamily="34" charset="0"/>
                </a:rPr>
                <a:t>Fair and Just Discipline Process</a:t>
              </a:r>
            </a:p>
          </p:txBody>
        </p:sp>
        <p:cxnSp>
          <p:nvCxnSpPr>
            <p:cNvPr id="27658" name="AutoShape 16"/>
            <p:cNvCxnSpPr>
              <a:cxnSpLocks noChangeShapeType="1"/>
              <a:stCxn id="27657" idx="2"/>
              <a:endCxn id="27655" idx="0"/>
            </p:cNvCxnSpPr>
            <p:nvPr/>
          </p:nvCxnSpPr>
          <p:spPr bwMode="auto">
            <a:xfrm rot="16200000" flipH="1">
              <a:off x="2750" y="1902"/>
              <a:ext cx="492" cy="1"/>
            </a:xfrm>
            <a:prstGeom prst="bentConnector3">
              <a:avLst>
                <a:gd name="adj1" fmla="val 49796"/>
              </a:avLst>
            </a:prstGeom>
            <a:noFill/>
            <a:ln w="31750">
              <a:solidFill>
                <a:schemeClr val="tx1"/>
              </a:solidFill>
              <a:miter lim="800000"/>
              <a:headEnd/>
              <a:tailEnd type="stealth" w="lg" len="lg"/>
            </a:ln>
          </p:spPr>
        </p:cxnSp>
        <p:sp>
          <p:nvSpPr>
            <p:cNvPr id="27659" name="AutoShape 17" descr="bluefill01"/>
            <p:cNvSpPr>
              <a:spLocks noChangeArrowheads="1"/>
            </p:cNvSpPr>
            <p:nvPr/>
          </p:nvSpPr>
          <p:spPr bwMode="auto">
            <a:xfrm>
              <a:off x="3914" y="2168"/>
              <a:ext cx="1558" cy="567"/>
            </a:xfrm>
            <a:prstGeom prst="roundRect">
              <a:avLst>
                <a:gd name="adj" fmla="val 7120"/>
              </a:avLst>
            </a:prstGeom>
            <a:blipFill dpi="0" rotWithShape="1">
              <a:blip r:embed="rId5" cstate="print"/>
              <a:srcRect/>
              <a:stretch>
                <a:fillRect/>
              </a:stretch>
            </a:blipFill>
            <a:ln w="57150" algn="ctr">
              <a:solidFill>
                <a:srgbClr val="7DC1FF"/>
              </a:solidFill>
              <a:round/>
              <a:headEnd/>
              <a:tailEnd/>
            </a:ln>
          </p:spPr>
          <p:txBody>
            <a:bodyPr lIns="0" tIns="0" rIns="0" bIns="0" anchor="ctr" anchorCtr="1"/>
            <a:lstStyle/>
            <a:p>
              <a:pPr algn="ctr"/>
              <a:r>
                <a:rPr lang="en-US" sz="2000">
                  <a:latin typeface="Franklin Gothic Medium" pitchFamily="34" charset="0"/>
                </a:rPr>
                <a:t>A formal unbiased </a:t>
              </a:r>
              <a:br>
                <a:rPr lang="en-US" sz="2000">
                  <a:latin typeface="Franklin Gothic Medium" pitchFamily="34" charset="0"/>
                </a:rPr>
              </a:br>
              <a:r>
                <a:rPr lang="en-US" sz="2000">
                  <a:latin typeface="Franklin Gothic Medium" pitchFamily="34" charset="0"/>
                </a:rPr>
                <a:t>appeals process</a:t>
              </a:r>
            </a:p>
          </p:txBody>
        </p:sp>
        <p:cxnSp>
          <p:nvCxnSpPr>
            <p:cNvPr id="27660" name="AutoShape 18"/>
            <p:cNvCxnSpPr>
              <a:cxnSpLocks noChangeShapeType="1"/>
              <a:stCxn id="27657" idx="2"/>
              <a:endCxn id="27659" idx="0"/>
            </p:cNvCxnSpPr>
            <p:nvPr/>
          </p:nvCxnSpPr>
          <p:spPr bwMode="auto">
            <a:xfrm rot="16200000" flipH="1">
              <a:off x="3597" y="1055"/>
              <a:ext cx="493" cy="1698"/>
            </a:xfrm>
            <a:prstGeom prst="bentConnector3">
              <a:avLst>
                <a:gd name="adj1" fmla="val 49898"/>
              </a:avLst>
            </a:prstGeom>
            <a:noFill/>
            <a:ln w="3175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28675" name="Slide Number Placeholder 2"/>
          <p:cNvSpPr>
            <a:spLocks noGrp="1"/>
          </p:cNvSpPr>
          <p:nvPr>
            <p:ph type="sldNum" sz="quarter" idx="11"/>
          </p:nvPr>
        </p:nvSpPr>
        <p:spPr>
          <a:noFill/>
        </p:spPr>
        <p:txBody>
          <a:bodyPr/>
          <a:lstStyle/>
          <a:p>
            <a:r>
              <a:rPr lang="en-US" smtClean="0">
                <a:latin typeface="Arial" pitchFamily="34" charset="0"/>
              </a:rPr>
              <a:t>14–</a:t>
            </a:r>
            <a:fld id="{EA83B2C4-FD2B-4317-A689-4CE9B7B98E87}" type="slidenum">
              <a:rPr lang="en-US" smtClean="0">
                <a:latin typeface="Arial" pitchFamily="34" charset="0"/>
              </a:rPr>
              <a:pPr/>
              <a:t>26</a:t>
            </a:fld>
            <a:endParaRPr lang="en-US" smtClean="0">
              <a:latin typeface="Arial" pitchFamily="34" charset="0"/>
            </a:endParaRPr>
          </a:p>
        </p:txBody>
      </p:sp>
      <p:sp>
        <p:nvSpPr>
          <p:cNvPr id="28676" name="Line 2"/>
          <p:cNvSpPr>
            <a:spLocks noChangeShapeType="1"/>
          </p:cNvSpPr>
          <p:nvPr/>
        </p:nvSpPr>
        <p:spPr bwMode="auto">
          <a:xfrm>
            <a:off x="582613" y="1143000"/>
            <a:ext cx="1338262" cy="0"/>
          </a:xfrm>
          <a:prstGeom prst="line">
            <a:avLst/>
          </a:prstGeom>
          <a:noFill/>
          <a:ln w="28575">
            <a:solidFill>
              <a:srgbClr val="3366CC"/>
            </a:solidFill>
            <a:round/>
            <a:headEnd/>
            <a:tailEnd/>
          </a:ln>
        </p:spPr>
        <p:txBody>
          <a:bodyPr wrap="none"/>
          <a:lstStyle/>
          <a:p>
            <a:endParaRPr lang="ar-SA"/>
          </a:p>
        </p:txBody>
      </p:sp>
      <p:sp>
        <p:nvSpPr>
          <p:cNvPr id="28677" name="Text Box 3"/>
          <p:cNvSpPr txBox="1">
            <a:spLocks noChangeArrowheads="1"/>
          </p:cNvSpPr>
          <p:nvPr/>
        </p:nvSpPr>
        <p:spPr bwMode="auto">
          <a:xfrm>
            <a:off x="490538" y="315913"/>
            <a:ext cx="1703387" cy="82550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14</a:t>
            </a:r>
            <a:r>
              <a:rPr lang="en-US" sz="1600" b="1">
                <a:solidFill>
                  <a:srgbClr val="3366CC"/>
                </a:solidFill>
                <a:cs typeface="Arial" pitchFamily="34" charset="0"/>
              </a:rPr>
              <a:t>–7</a:t>
            </a:r>
            <a:br>
              <a:rPr lang="en-US" sz="1600" b="1">
                <a:solidFill>
                  <a:srgbClr val="3366CC"/>
                </a:solidFill>
                <a:cs typeface="Arial" pitchFamily="34" charset="0"/>
              </a:rPr>
            </a:br>
            <a:r>
              <a:rPr lang="en-US" sz="1600">
                <a:cs typeface="Arial" pitchFamily="34" charset="0"/>
              </a:rPr>
              <a:t>Disciplinary</a:t>
            </a:r>
            <a:br>
              <a:rPr lang="en-US" sz="1600">
                <a:cs typeface="Arial" pitchFamily="34" charset="0"/>
              </a:rPr>
            </a:br>
            <a:r>
              <a:rPr lang="en-US" sz="1600">
                <a:cs typeface="Arial" pitchFamily="34" charset="0"/>
              </a:rPr>
              <a:t>Action Form</a:t>
            </a:r>
          </a:p>
        </p:txBody>
      </p:sp>
      <p:pic>
        <p:nvPicPr>
          <p:cNvPr id="28678" name="Picture 5" descr="1407"/>
          <p:cNvPicPr>
            <a:picLocks noChangeAspect="1" noChangeArrowheads="1"/>
          </p:cNvPicPr>
          <p:nvPr/>
        </p:nvPicPr>
        <p:blipFill>
          <a:blip r:embed="rId3" cstate="print"/>
          <a:srcRect/>
          <a:stretch>
            <a:fillRect/>
          </a:stretch>
        </p:blipFill>
        <p:spPr bwMode="auto">
          <a:xfrm>
            <a:off x="2852738" y="320675"/>
            <a:ext cx="3455987" cy="61483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29699" name="Slide Number Placeholder 2"/>
          <p:cNvSpPr>
            <a:spLocks noGrp="1"/>
          </p:cNvSpPr>
          <p:nvPr>
            <p:ph type="sldNum" sz="quarter" idx="11"/>
          </p:nvPr>
        </p:nvSpPr>
        <p:spPr>
          <a:noFill/>
        </p:spPr>
        <p:txBody>
          <a:bodyPr/>
          <a:lstStyle/>
          <a:p>
            <a:r>
              <a:rPr lang="en-US" smtClean="0">
                <a:latin typeface="Arial" pitchFamily="34" charset="0"/>
              </a:rPr>
              <a:t>14–</a:t>
            </a:r>
            <a:fld id="{830D3C50-C924-4E0A-AF18-ABE9376DF7CA}" type="slidenum">
              <a:rPr lang="en-US" smtClean="0">
                <a:latin typeface="Arial" pitchFamily="34" charset="0"/>
              </a:rPr>
              <a:pPr/>
              <a:t>27</a:t>
            </a:fld>
            <a:endParaRPr lang="en-US" smtClean="0">
              <a:latin typeface="Arial" pitchFamily="34" charset="0"/>
            </a:endParaRPr>
          </a:p>
        </p:txBody>
      </p:sp>
      <p:sp>
        <p:nvSpPr>
          <p:cNvPr id="29700" name="Line 2"/>
          <p:cNvSpPr>
            <a:spLocks noChangeShapeType="1"/>
          </p:cNvSpPr>
          <p:nvPr/>
        </p:nvSpPr>
        <p:spPr bwMode="auto">
          <a:xfrm>
            <a:off x="582613" y="1417638"/>
            <a:ext cx="1520825" cy="0"/>
          </a:xfrm>
          <a:prstGeom prst="line">
            <a:avLst/>
          </a:prstGeom>
          <a:noFill/>
          <a:ln w="28575">
            <a:solidFill>
              <a:srgbClr val="3366CC"/>
            </a:solidFill>
            <a:round/>
            <a:headEnd/>
            <a:tailEnd/>
          </a:ln>
        </p:spPr>
        <p:txBody>
          <a:bodyPr wrap="none"/>
          <a:lstStyle/>
          <a:p>
            <a:endParaRPr lang="ar-SA"/>
          </a:p>
        </p:txBody>
      </p:sp>
      <p:sp>
        <p:nvSpPr>
          <p:cNvPr id="29701" name="Text Box 3"/>
          <p:cNvSpPr txBox="1">
            <a:spLocks noChangeArrowheads="1"/>
          </p:cNvSpPr>
          <p:nvPr/>
        </p:nvSpPr>
        <p:spPr bwMode="auto">
          <a:xfrm>
            <a:off x="490538" y="315913"/>
            <a:ext cx="1703387" cy="1069975"/>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14</a:t>
            </a:r>
            <a:r>
              <a:rPr lang="en-US" sz="1600" b="1">
                <a:solidFill>
                  <a:srgbClr val="3366CC"/>
                </a:solidFill>
                <a:cs typeface="Arial" pitchFamily="34" charset="0"/>
              </a:rPr>
              <a:t>–8</a:t>
            </a:r>
            <a:br>
              <a:rPr lang="en-US" sz="1600" b="1">
                <a:solidFill>
                  <a:srgbClr val="3366CC"/>
                </a:solidFill>
                <a:cs typeface="Arial" pitchFamily="34" charset="0"/>
              </a:rPr>
            </a:br>
            <a:r>
              <a:rPr lang="en-US" sz="1600">
                <a:cs typeface="Arial" pitchFamily="34" charset="0"/>
              </a:rPr>
              <a:t>Grievance Form as Part of the Appeal Process</a:t>
            </a:r>
          </a:p>
        </p:txBody>
      </p:sp>
      <p:pic>
        <p:nvPicPr>
          <p:cNvPr id="29702" name="Picture 5" descr="1408"/>
          <p:cNvPicPr>
            <a:picLocks noChangeAspect="1" noChangeArrowheads="1"/>
          </p:cNvPicPr>
          <p:nvPr/>
        </p:nvPicPr>
        <p:blipFill>
          <a:blip r:embed="rId3" cstate="print"/>
          <a:srcRect/>
          <a:stretch>
            <a:fillRect/>
          </a:stretch>
        </p:blipFill>
        <p:spPr bwMode="auto">
          <a:xfrm>
            <a:off x="2560638" y="320675"/>
            <a:ext cx="4930775" cy="62055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0723" name="Slide Number Placeholder 4"/>
          <p:cNvSpPr>
            <a:spLocks noGrp="1"/>
          </p:cNvSpPr>
          <p:nvPr>
            <p:ph type="sldNum" sz="quarter" idx="11"/>
          </p:nvPr>
        </p:nvSpPr>
        <p:spPr>
          <a:noFill/>
        </p:spPr>
        <p:txBody>
          <a:bodyPr/>
          <a:lstStyle/>
          <a:p>
            <a:r>
              <a:rPr lang="en-US" smtClean="0">
                <a:latin typeface="Arial" pitchFamily="34" charset="0"/>
              </a:rPr>
              <a:t>14–</a:t>
            </a:r>
            <a:fld id="{07422AEC-DE0E-45AD-AC26-2D00B44F34A3}" type="slidenum">
              <a:rPr lang="en-US" smtClean="0">
                <a:latin typeface="Arial" pitchFamily="34" charset="0"/>
              </a:rPr>
              <a:pPr/>
              <a:t>28</a:t>
            </a:fld>
            <a:endParaRPr lang="en-US" smtClean="0">
              <a:latin typeface="Arial" pitchFamily="34" charset="0"/>
            </a:endParaRPr>
          </a:p>
        </p:txBody>
      </p:sp>
      <p:sp>
        <p:nvSpPr>
          <p:cNvPr id="2765829" name="Rectangle 5"/>
          <p:cNvSpPr>
            <a:spLocks noGrp="1" noChangeArrowheads="1"/>
          </p:cNvSpPr>
          <p:nvPr>
            <p:ph type="title"/>
          </p:nvPr>
        </p:nvSpPr>
        <p:spPr/>
        <p:txBody>
          <a:bodyPr/>
          <a:lstStyle/>
          <a:p>
            <a:pPr eaLnBrk="1" hangingPunct="1">
              <a:defRPr/>
            </a:pPr>
            <a:r>
              <a:rPr lang="en-US" dirty="0" smtClean="0"/>
              <a:t>Formal Disciplinary Appeals Processes</a:t>
            </a:r>
          </a:p>
        </p:txBody>
      </p:sp>
      <p:sp>
        <p:nvSpPr>
          <p:cNvPr id="2765830" name="Rectangle 6"/>
          <p:cNvSpPr>
            <a:spLocks noGrp="1" noChangeArrowheads="1"/>
          </p:cNvSpPr>
          <p:nvPr>
            <p:ph type="body" idx="1"/>
          </p:nvPr>
        </p:nvSpPr>
        <p:spPr/>
        <p:txBody>
          <a:bodyPr/>
          <a:lstStyle/>
          <a:p>
            <a:pPr eaLnBrk="1" hangingPunct="1">
              <a:spcBef>
                <a:spcPct val="50000"/>
              </a:spcBef>
              <a:defRPr/>
            </a:pPr>
            <a:r>
              <a:rPr lang="en-US" dirty="0" smtClean="0"/>
              <a:t>FedEx's Multi-Step Guaranteed Fair Treatment Program</a:t>
            </a:r>
          </a:p>
          <a:p>
            <a:pPr lvl="1" eaLnBrk="1" hangingPunct="1">
              <a:spcBef>
                <a:spcPct val="50000"/>
              </a:spcBef>
              <a:defRPr/>
            </a:pPr>
            <a:r>
              <a:rPr lang="en-US" dirty="0" smtClean="0"/>
              <a:t>Step 1: Management review</a:t>
            </a:r>
          </a:p>
          <a:p>
            <a:pPr lvl="1" eaLnBrk="1" hangingPunct="1">
              <a:spcBef>
                <a:spcPct val="50000"/>
              </a:spcBef>
              <a:defRPr/>
            </a:pPr>
            <a:r>
              <a:rPr lang="en-US" dirty="0" smtClean="0"/>
              <a:t>Step 2: Officer complaint</a:t>
            </a:r>
          </a:p>
          <a:p>
            <a:pPr lvl="1" eaLnBrk="1" hangingPunct="1">
              <a:spcBef>
                <a:spcPct val="50000"/>
              </a:spcBef>
              <a:defRPr/>
            </a:pPr>
            <a:r>
              <a:rPr lang="en-US" dirty="0" smtClean="0"/>
              <a:t>Step 3: Executive appeals review</a:t>
            </a:r>
          </a:p>
          <a:p>
            <a:pPr lvl="1" eaLnBrk="1" hangingPunct="1">
              <a:spcBef>
                <a:spcPct val="50000"/>
              </a:spcBef>
              <a:defRPr/>
            </a:pPr>
            <a:endParaRPr lang="en-US" dirty="0" smtClean="0"/>
          </a:p>
          <a:p>
            <a:pPr eaLnBrk="1" hangingPunct="1">
              <a:spcBef>
                <a:spcPct val="50000"/>
              </a:spcBef>
              <a:defRPr/>
            </a:pPr>
            <a:endParaRPr lang="en-US" dirty="0" smtClean="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1747" name="Slide Number Placeholder 4"/>
          <p:cNvSpPr>
            <a:spLocks noGrp="1"/>
          </p:cNvSpPr>
          <p:nvPr>
            <p:ph type="sldNum" sz="quarter" idx="11"/>
          </p:nvPr>
        </p:nvSpPr>
        <p:spPr>
          <a:noFill/>
        </p:spPr>
        <p:txBody>
          <a:bodyPr/>
          <a:lstStyle/>
          <a:p>
            <a:r>
              <a:rPr lang="en-US" smtClean="0">
                <a:latin typeface="Arial" pitchFamily="34" charset="0"/>
              </a:rPr>
              <a:t>14–</a:t>
            </a:r>
            <a:fld id="{7C9F1BBE-94F9-43C4-89C1-88D04122B67F}" type="slidenum">
              <a:rPr lang="en-US" smtClean="0">
                <a:latin typeface="Arial" pitchFamily="34" charset="0"/>
              </a:rPr>
              <a:pPr/>
              <a:t>29</a:t>
            </a:fld>
            <a:endParaRPr lang="en-US" smtClean="0">
              <a:latin typeface="Arial" pitchFamily="34" charset="0"/>
            </a:endParaRPr>
          </a:p>
        </p:txBody>
      </p:sp>
      <p:sp>
        <p:nvSpPr>
          <p:cNvPr id="2769922" name="Rectangle 2"/>
          <p:cNvSpPr>
            <a:spLocks noGrp="1" noChangeArrowheads="1"/>
          </p:cNvSpPr>
          <p:nvPr>
            <p:ph type="title"/>
          </p:nvPr>
        </p:nvSpPr>
        <p:spPr>
          <a:xfrm>
            <a:off x="457200" y="377825"/>
            <a:ext cx="8210550" cy="1112838"/>
          </a:xfrm>
        </p:spPr>
        <p:txBody>
          <a:bodyPr/>
          <a:lstStyle/>
          <a:p>
            <a:pPr eaLnBrk="1" hangingPunct="1">
              <a:defRPr/>
            </a:pPr>
            <a:r>
              <a:rPr lang="en-US" dirty="0" smtClean="0"/>
              <a:t>Discipline Without Punishment </a:t>
            </a:r>
            <a:br>
              <a:rPr lang="en-US" dirty="0" smtClean="0"/>
            </a:br>
            <a:r>
              <a:rPr lang="en-US" dirty="0" smtClean="0"/>
              <a:t>(Nonpunitive Discipline)</a:t>
            </a:r>
          </a:p>
        </p:txBody>
      </p:sp>
      <p:sp>
        <p:nvSpPr>
          <p:cNvPr id="2769923" name="Rectangle 3"/>
          <p:cNvSpPr>
            <a:spLocks noGrp="1" noChangeArrowheads="1"/>
          </p:cNvSpPr>
          <p:nvPr>
            <p:ph type="body" idx="1"/>
          </p:nvPr>
        </p:nvSpPr>
        <p:spPr>
          <a:xfrm>
            <a:off x="525463" y="1666875"/>
            <a:ext cx="7429500" cy="4595813"/>
          </a:xfrm>
        </p:spPr>
        <p:txBody>
          <a:bodyPr/>
          <a:lstStyle/>
          <a:p>
            <a:pPr marL="533400" indent="-533400" eaLnBrk="1" hangingPunct="1">
              <a:spcBef>
                <a:spcPct val="50000"/>
              </a:spcBef>
              <a:buFontTx/>
              <a:buAutoNum type="arabicPeriod"/>
              <a:defRPr/>
            </a:pPr>
            <a:r>
              <a:rPr lang="en-US" dirty="0" smtClean="0"/>
              <a:t>Issue an oral reminder.</a:t>
            </a:r>
          </a:p>
          <a:p>
            <a:pPr marL="533400" indent="-533400" eaLnBrk="1" hangingPunct="1">
              <a:spcBef>
                <a:spcPct val="50000"/>
              </a:spcBef>
              <a:buFontTx/>
              <a:buAutoNum type="arabicPeriod"/>
              <a:defRPr/>
            </a:pPr>
            <a:r>
              <a:rPr lang="en-US" dirty="0" smtClean="0"/>
              <a:t>Should another incident arise within six weeks, issue a formal written reminder, a copy of which is placed in the employee’s personnel file.</a:t>
            </a:r>
          </a:p>
          <a:p>
            <a:pPr marL="533400" indent="-533400" eaLnBrk="1" hangingPunct="1">
              <a:spcBef>
                <a:spcPct val="50000"/>
              </a:spcBef>
              <a:buFontTx/>
              <a:buAutoNum type="arabicPeriod"/>
              <a:defRPr/>
            </a:pPr>
            <a:r>
              <a:rPr lang="en-US" dirty="0" smtClean="0"/>
              <a:t>Give a paid, one-day “decision-making leave.”</a:t>
            </a:r>
          </a:p>
          <a:p>
            <a:pPr marL="533400" indent="-533400" eaLnBrk="1" hangingPunct="1">
              <a:spcBef>
                <a:spcPct val="50000"/>
              </a:spcBef>
              <a:buFontTx/>
              <a:buAutoNum type="arabicPeriod"/>
              <a:defRPr/>
            </a:pPr>
            <a:r>
              <a:rPr lang="en-US" dirty="0" smtClean="0"/>
              <a:t>If no further incidents occur in the next year, then purge the one-day paid suspension from the person’s file. If the behavior is repeated, the next step is dismissal.</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5123" name="Slide Number Placeholder 2"/>
          <p:cNvSpPr>
            <a:spLocks noGrp="1"/>
          </p:cNvSpPr>
          <p:nvPr>
            <p:ph type="sldNum" sz="quarter" idx="11"/>
          </p:nvPr>
        </p:nvSpPr>
        <p:spPr>
          <a:noFill/>
        </p:spPr>
        <p:txBody>
          <a:bodyPr/>
          <a:lstStyle/>
          <a:p>
            <a:r>
              <a:rPr lang="en-US" smtClean="0">
                <a:latin typeface="Arial" pitchFamily="34" charset="0"/>
              </a:rPr>
              <a:t>14–</a:t>
            </a:r>
            <a:fld id="{0B730404-E05A-4D4B-BD39-D6AAD0AD5305}" type="slidenum">
              <a:rPr lang="en-US" smtClean="0">
                <a:latin typeface="Arial" pitchFamily="34" charset="0"/>
              </a:rPr>
              <a:pPr/>
              <a:t>3</a:t>
            </a:fld>
            <a:endParaRPr lang="en-US" smtClean="0">
              <a:latin typeface="Arial" pitchFamily="34" charset="0"/>
            </a:endParaRPr>
          </a:p>
        </p:txBody>
      </p:sp>
      <p:sp>
        <p:nvSpPr>
          <p:cNvPr id="973829" name="Text Box 5"/>
          <p:cNvSpPr txBox="1">
            <a:spLocks noChangeArrowheads="1"/>
          </p:cNvSpPr>
          <p:nvPr/>
        </p:nvSpPr>
        <p:spPr bwMode="auto">
          <a:xfrm>
            <a:off x="457200" y="1020763"/>
            <a:ext cx="8047038" cy="3490912"/>
          </a:xfrm>
          <a:prstGeom prst="rect">
            <a:avLst/>
          </a:prstGeom>
          <a:noFill/>
          <a:ln w="9525">
            <a:noFill/>
            <a:miter lim="800000"/>
            <a:headEnd/>
            <a:tailEnd/>
          </a:ln>
          <a:effectLst/>
        </p:spPr>
        <p:txBody>
          <a:bodyPr>
            <a:spAutoFit/>
          </a:bodyPr>
          <a:lstStyle/>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Explain what is meant by ethical behavior at work.</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Discuss important factors that shape ethical behavior at work.</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Describe at least four specific ways in which HR management can influence ethical behavior at work.</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Employ fair disciplinary practices.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latin typeface="Arial" charset="0"/>
                <a:cs typeface="+mn-cs"/>
              </a:rPr>
              <a:t>List at least four important factors in managing dismissals effectively.</a:t>
            </a:r>
          </a:p>
        </p:txBody>
      </p:sp>
      <p:sp>
        <p:nvSpPr>
          <p:cNvPr id="973862" name="Text Box 38"/>
          <p:cNvSpPr txBox="1">
            <a:spLocks noChangeArrowheads="1"/>
          </p:cNvSpPr>
          <p:nvPr/>
        </p:nvSpPr>
        <p:spPr bwMode="auto">
          <a:xfrm>
            <a:off x="366713" y="320675"/>
            <a:ext cx="7862887" cy="579438"/>
          </a:xfrm>
          <a:prstGeom prst="rect">
            <a:avLst/>
          </a:prstGeom>
          <a:noFill/>
          <a:ln w="9525">
            <a:noFill/>
            <a:miter lim="800000"/>
            <a:headEnd/>
            <a:tailEnd/>
          </a:ln>
          <a:effectLst/>
        </p:spPr>
        <p:txBody>
          <a:bodyPr>
            <a:spAutoFit/>
          </a:bodyPr>
          <a:lstStyle/>
          <a:p>
            <a:pPr>
              <a:spcBef>
                <a:spcPct val="50000"/>
              </a:spcBef>
              <a:defRPr/>
            </a:pPr>
            <a:r>
              <a:rPr lang="en-US" sz="3200" dirty="0">
                <a:solidFill>
                  <a:srgbClr val="3366CC"/>
                </a:solidFill>
                <a:effectLst>
                  <a:outerShdw blurRad="38100" dist="38100" dir="2700000" algn="tl">
                    <a:srgbClr val="C0C0C0"/>
                  </a:outerShdw>
                </a:effectLst>
                <a:latin typeface="Verdana" pitchFamily="34" charset="0"/>
              </a:rPr>
              <a:t>LEARNING OUTCOMES</a:t>
            </a:r>
            <a:endParaRPr lang="en-US" sz="2200" i="1" dirty="0">
              <a:solidFill>
                <a:srgbClr val="3366CC"/>
              </a:solidFill>
              <a:effectLst>
                <a:outerShdw blurRad="38100" dist="38100" dir="2700000" algn="tl">
                  <a:srgbClr val="C0C0C0"/>
                </a:outerShdw>
              </a:effectLst>
              <a:latin typeface="Verdana" pitchFamily="34" charset="0"/>
            </a:endParaRPr>
          </a:p>
        </p:txBody>
      </p:sp>
    </p:spTree>
  </p:cSld>
  <p:clrMapOvr>
    <a:masterClrMapping/>
  </p:clrMapOvr>
  <p:transition advTm="1984">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829">
                                            <p:txEl>
                                              <p:pRg st="0" end="0"/>
                                            </p:txEl>
                                          </p:spTgt>
                                        </p:tgtEl>
                                        <p:attrNameLst>
                                          <p:attrName>style.visibility</p:attrName>
                                        </p:attrNameLst>
                                      </p:cBhvr>
                                      <p:to>
                                        <p:strVal val="visible"/>
                                      </p:to>
                                    </p:set>
                                    <p:animEffect transition="in" filter="wipe(left)">
                                      <p:cBhvr>
                                        <p:cTn id="7" dur="500"/>
                                        <p:tgtEl>
                                          <p:spTgt spid="973829">
                                            <p:txEl>
                                              <p:pRg st="0" end="0"/>
                                            </p:txEl>
                                          </p:spTgt>
                                        </p:tgtEl>
                                      </p:cBhvr>
                                    </p:animEffect>
                                  </p:childTnLst>
                                  <p:subTnLst>
                                    <p:animClr clrSpc="rgb" dir="cw">
                                      <p:cBhvr override="childStyle">
                                        <p:cTn dur="1" fill="hold" display="0" masterRel="nextClick" afterEffect="1"/>
                                        <p:tgtEl>
                                          <p:spTgt spid="973829">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829">
                                            <p:txEl>
                                              <p:pRg st="1" end="1"/>
                                            </p:txEl>
                                          </p:spTgt>
                                        </p:tgtEl>
                                        <p:attrNameLst>
                                          <p:attrName>style.visibility</p:attrName>
                                        </p:attrNameLst>
                                      </p:cBhvr>
                                      <p:to>
                                        <p:strVal val="visible"/>
                                      </p:to>
                                    </p:set>
                                    <p:animEffect transition="in" filter="wipe(left)">
                                      <p:cBhvr>
                                        <p:cTn id="12" dur="500"/>
                                        <p:tgtEl>
                                          <p:spTgt spid="973829">
                                            <p:txEl>
                                              <p:pRg st="1" end="1"/>
                                            </p:txEl>
                                          </p:spTgt>
                                        </p:tgtEl>
                                      </p:cBhvr>
                                    </p:animEffect>
                                  </p:childTnLst>
                                  <p:subTnLst>
                                    <p:animClr clrSpc="rgb" dir="cw">
                                      <p:cBhvr override="childStyle">
                                        <p:cTn dur="1" fill="hold" display="0" masterRel="nextClick" afterEffect="1"/>
                                        <p:tgtEl>
                                          <p:spTgt spid="973829">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829">
                                            <p:txEl>
                                              <p:pRg st="2" end="2"/>
                                            </p:txEl>
                                          </p:spTgt>
                                        </p:tgtEl>
                                        <p:attrNameLst>
                                          <p:attrName>style.visibility</p:attrName>
                                        </p:attrNameLst>
                                      </p:cBhvr>
                                      <p:to>
                                        <p:strVal val="visible"/>
                                      </p:to>
                                    </p:set>
                                    <p:animEffect transition="in" filter="wipe(left)">
                                      <p:cBhvr>
                                        <p:cTn id="17" dur="500"/>
                                        <p:tgtEl>
                                          <p:spTgt spid="973829">
                                            <p:txEl>
                                              <p:pRg st="2" end="2"/>
                                            </p:txEl>
                                          </p:spTgt>
                                        </p:tgtEl>
                                      </p:cBhvr>
                                    </p:animEffect>
                                  </p:childTnLst>
                                  <p:subTnLst>
                                    <p:animClr clrSpc="rgb" dir="cw">
                                      <p:cBhvr override="childStyle">
                                        <p:cTn dur="1" fill="hold" display="0" masterRel="nextClick" afterEffect="1"/>
                                        <p:tgtEl>
                                          <p:spTgt spid="973829">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829">
                                            <p:txEl>
                                              <p:pRg st="3" end="3"/>
                                            </p:txEl>
                                          </p:spTgt>
                                        </p:tgtEl>
                                        <p:attrNameLst>
                                          <p:attrName>style.visibility</p:attrName>
                                        </p:attrNameLst>
                                      </p:cBhvr>
                                      <p:to>
                                        <p:strVal val="visible"/>
                                      </p:to>
                                    </p:set>
                                    <p:animEffect transition="in" filter="wipe(left)">
                                      <p:cBhvr>
                                        <p:cTn id="22" dur="500"/>
                                        <p:tgtEl>
                                          <p:spTgt spid="973829">
                                            <p:txEl>
                                              <p:pRg st="3" end="3"/>
                                            </p:txEl>
                                          </p:spTgt>
                                        </p:tgtEl>
                                      </p:cBhvr>
                                    </p:animEffect>
                                  </p:childTnLst>
                                  <p:subTnLst>
                                    <p:animClr clrSpc="rgb" dir="cw">
                                      <p:cBhvr override="childStyle">
                                        <p:cTn dur="1" fill="hold" display="0" masterRel="nextClick" afterEffect="1"/>
                                        <p:tgtEl>
                                          <p:spTgt spid="973829">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829">
                                            <p:txEl>
                                              <p:pRg st="4" end="4"/>
                                            </p:txEl>
                                          </p:spTgt>
                                        </p:tgtEl>
                                        <p:attrNameLst>
                                          <p:attrName>style.visibility</p:attrName>
                                        </p:attrNameLst>
                                      </p:cBhvr>
                                      <p:to>
                                        <p:strVal val="visible"/>
                                      </p:to>
                                    </p:set>
                                    <p:animEffect transition="in" filter="wipe(left)">
                                      <p:cBhvr>
                                        <p:cTn id="27" dur="500"/>
                                        <p:tgtEl>
                                          <p:spTgt spid="9738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32771" name="Slide Number Placeholder 2"/>
          <p:cNvSpPr>
            <a:spLocks noGrp="1"/>
          </p:cNvSpPr>
          <p:nvPr>
            <p:ph type="sldNum" sz="quarter" idx="11"/>
          </p:nvPr>
        </p:nvSpPr>
        <p:spPr>
          <a:noFill/>
        </p:spPr>
        <p:txBody>
          <a:bodyPr/>
          <a:lstStyle/>
          <a:p>
            <a:r>
              <a:rPr lang="en-US" smtClean="0">
                <a:latin typeface="Arial" pitchFamily="34" charset="0"/>
              </a:rPr>
              <a:t>14–</a:t>
            </a:r>
            <a:fld id="{7795E833-B4D0-483E-92CB-CAFF469C4AC0}" type="slidenum">
              <a:rPr lang="en-US" smtClean="0">
                <a:latin typeface="Arial" pitchFamily="34" charset="0"/>
              </a:rPr>
              <a:pPr/>
              <a:t>30</a:t>
            </a:fld>
            <a:endParaRPr lang="en-US" smtClean="0">
              <a:latin typeface="Arial" pitchFamily="34" charset="0"/>
            </a:endParaRPr>
          </a:p>
        </p:txBody>
      </p:sp>
      <p:sp>
        <p:nvSpPr>
          <p:cNvPr id="32772"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32773"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–9</a:t>
            </a:r>
            <a:r>
              <a:rPr lang="en-US" sz="1600">
                <a:cs typeface="Arial" pitchFamily="34" charset="0"/>
              </a:rPr>
              <a:t>	Summary of Fair Discipline Guidelines</a:t>
            </a:r>
          </a:p>
        </p:txBody>
      </p:sp>
      <p:sp>
        <p:nvSpPr>
          <p:cNvPr id="32774" name="Rectangle 4"/>
          <p:cNvSpPr>
            <a:spLocks noChangeArrowheads="1"/>
          </p:cNvSpPr>
          <p:nvPr/>
        </p:nvSpPr>
        <p:spPr bwMode="auto">
          <a:xfrm>
            <a:off x="549275" y="868363"/>
            <a:ext cx="8229600" cy="5362575"/>
          </a:xfrm>
          <a:prstGeom prst="rect">
            <a:avLst/>
          </a:prstGeom>
          <a:noFill/>
          <a:ln w="9525">
            <a:noFill/>
            <a:miter lim="800000"/>
            <a:headEnd/>
            <a:tailEnd/>
          </a:ln>
        </p:spPr>
        <p:txBody>
          <a:bodyPr>
            <a:spAutoFit/>
          </a:bodyPr>
          <a:lstStyle/>
          <a:p>
            <a:pPr marL="231775" indent="-231775">
              <a:spcBef>
                <a:spcPct val="35000"/>
              </a:spcBef>
              <a:buFontTx/>
              <a:buChar char="•"/>
            </a:pPr>
            <a:r>
              <a:rPr lang="en-US" sz="1600"/>
              <a:t>Make sure the evidence supports the charge.</a:t>
            </a:r>
          </a:p>
          <a:p>
            <a:pPr marL="231775" indent="-231775">
              <a:spcBef>
                <a:spcPct val="35000"/>
              </a:spcBef>
              <a:buFontTx/>
              <a:buChar char="•"/>
            </a:pPr>
            <a:r>
              <a:rPr lang="en-US" sz="1600"/>
              <a:t>Make sure the employee’s due process rights are protected.</a:t>
            </a:r>
          </a:p>
          <a:p>
            <a:pPr marL="231775" indent="-231775">
              <a:spcBef>
                <a:spcPct val="35000"/>
              </a:spcBef>
              <a:buFontTx/>
              <a:buChar char="•"/>
            </a:pPr>
            <a:r>
              <a:rPr lang="en-US" sz="1600"/>
              <a:t>Warn the employee of the disciplinary consequences.</a:t>
            </a:r>
          </a:p>
          <a:p>
            <a:pPr marL="231775" indent="-231775">
              <a:spcBef>
                <a:spcPct val="35000"/>
              </a:spcBef>
              <a:buFontTx/>
              <a:buChar char="•"/>
            </a:pPr>
            <a:r>
              <a:rPr lang="en-US" sz="1600"/>
              <a:t>Determine if the rule that was allegedly violated should be “reasonably related” </a:t>
            </a:r>
            <a:br>
              <a:rPr lang="en-US" sz="1600"/>
            </a:br>
            <a:r>
              <a:rPr lang="en-US" sz="1600"/>
              <a:t>to the efficient and safe operation of the work environment.</a:t>
            </a:r>
          </a:p>
          <a:p>
            <a:pPr marL="231775" indent="-231775">
              <a:spcBef>
                <a:spcPct val="35000"/>
              </a:spcBef>
              <a:buFontTx/>
              <a:buChar char="•"/>
            </a:pPr>
            <a:r>
              <a:rPr lang="en-US" sz="1600"/>
              <a:t>Investigate fairly and adequately the matter before administering discipline.</a:t>
            </a:r>
          </a:p>
          <a:p>
            <a:pPr marL="231775" indent="-231775">
              <a:spcBef>
                <a:spcPct val="35000"/>
              </a:spcBef>
              <a:buFontTx/>
              <a:buChar char="•"/>
            </a:pPr>
            <a:r>
              <a:rPr lang="en-US" sz="1600"/>
              <a:t>Conduct an investigation sufficient to uncover any substantial evidence of misconduct.</a:t>
            </a:r>
          </a:p>
          <a:p>
            <a:pPr marL="231775" indent="-231775">
              <a:spcBef>
                <a:spcPct val="35000"/>
              </a:spcBef>
              <a:buFontTx/>
              <a:buChar char="•"/>
            </a:pPr>
            <a:r>
              <a:rPr lang="en-US" sz="1600"/>
              <a:t>Apply all rules, orders, or penalties evenhandedly.</a:t>
            </a:r>
          </a:p>
          <a:p>
            <a:pPr marL="231775" indent="-231775">
              <a:spcBef>
                <a:spcPct val="35000"/>
              </a:spcBef>
              <a:buFontTx/>
              <a:buChar char="•"/>
            </a:pPr>
            <a:r>
              <a:rPr lang="en-US" sz="1600"/>
              <a:t>Apply a penalty that is reasonably related to the misconduct and </a:t>
            </a:r>
            <a:br>
              <a:rPr lang="en-US" sz="1600"/>
            </a:br>
            <a:r>
              <a:rPr lang="en-US" sz="1600"/>
              <a:t>to the employee’s past work.</a:t>
            </a:r>
          </a:p>
          <a:p>
            <a:pPr marL="231775" indent="-231775">
              <a:spcBef>
                <a:spcPct val="35000"/>
              </a:spcBef>
              <a:buFontTx/>
              <a:buChar char="•"/>
            </a:pPr>
            <a:r>
              <a:rPr lang="en-US" sz="1600"/>
              <a:t>Maintain the employee’s right to counsel.</a:t>
            </a:r>
          </a:p>
          <a:p>
            <a:pPr marL="231775" indent="-231775">
              <a:spcBef>
                <a:spcPct val="35000"/>
              </a:spcBef>
              <a:buFontTx/>
              <a:buChar char="•"/>
            </a:pPr>
            <a:r>
              <a:rPr lang="en-US" sz="1600"/>
              <a:t>Don’t rob a subordinate of his or her dignity.</a:t>
            </a:r>
          </a:p>
          <a:p>
            <a:pPr marL="231775" indent="-231775">
              <a:spcBef>
                <a:spcPct val="35000"/>
              </a:spcBef>
              <a:buFontTx/>
              <a:buChar char="•"/>
            </a:pPr>
            <a:r>
              <a:rPr lang="en-US" sz="1600"/>
              <a:t>Remember that the burden of proof is on you.</a:t>
            </a:r>
          </a:p>
          <a:p>
            <a:pPr marL="231775" indent="-231775">
              <a:spcBef>
                <a:spcPct val="35000"/>
              </a:spcBef>
              <a:buFontTx/>
              <a:buChar char="•"/>
            </a:pPr>
            <a:r>
              <a:rPr lang="en-US" sz="1600"/>
              <a:t>Get the facts. Don’t base a decision on hearsay or on your general impression.</a:t>
            </a:r>
          </a:p>
          <a:p>
            <a:pPr marL="231775" indent="-231775">
              <a:spcBef>
                <a:spcPct val="35000"/>
              </a:spcBef>
              <a:buFontTx/>
              <a:buChar char="•"/>
            </a:pPr>
            <a:r>
              <a:rPr lang="en-US" sz="1600"/>
              <a:t>Don’t act while angry.</a:t>
            </a:r>
          </a:p>
          <a:p>
            <a:pPr marL="231775" indent="-231775">
              <a:spcBef>
                <a:spcPct val="35000"/>
              </a:spcBef>
              <a:buFontTx/>
              <a:buChar char="•"/>
            </a:pPr>
            <a:r>
              <a:rPr lang="en-US" sz="1600"/>
              <a:t>In general, do not attempt to deal with an employee’s “bad attitude.” </a:t>
            </a:r>
            <a:br>
              <a:rPr lang="en-US" sz="1600"/>
            </a:br>
            <a:r>
              <a:rPr lang="en-US" sz="1600"/>
              <a:t>Focus on improving the specific behaviors creating the workplace problem.</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3795" name="Slide Number Placeholder 4"/>
          <p:cNvSpPr>
            <a:spLocks noGrp="1"/>
          </p:cNvSpPr>
          <p:nvPr>
            <p:ph type="sldNum" sz="quarter" idx="11"/>
          </p:nvPr>
        </p:nvSpPr>
        <p:spPr>
          <a:noFill/>
        </p:spPr>
        <p:txBody>
          <a:bodyPr/>
          <a:lstStyle/>
          <a:p>
            <a:r>
              <a:rPr lang="en-US" smtClean="0">
                <a:latin typeface="Arial" pitchFamily="34" charset="0"/>
              </a:rPr>
              <a:t>14–</a:t>
            </a:r>
            <a:fld id="{41F4E90E-B267-44CB-A39F-4EED4C9AE9A1}" type="slidenum">
              <a:rPr lang="en-US" smtClean="0">
                <a:latin typeface="Arial" pitchFamily="34" charset="0"/>
              </a:rPr>
              <a:pPr/>
              <a:t>31</a:t>
            </a:fld>
            <a:endParaRPr lang="en-US" smtClean="0">
              <a:latin typeface="Arial" pitchFamily="34" charset="0"/>
            </a:endParaRPr>
          </a:p>
        </p:txBody>
      </p:sp>
      <p:sp>
        <p:nvSpPr>
          <p:cNvPr id="2771970" name="Rectangle 2"/>
          <p:cNvSpPr>
            <a:spLocks noGrp="1" noChangeArrowheads="1"/>
          </p:cNvSpPr>
          <p:nvPr>
            <p:ph type="title"/>
          </p:nvPr>
        </p:nvSpPr>
        <p:spPr/>
        <p:txBody>
          <a:bodyPr/>
          <a:lstStyle/>
          <a:p>
            <a:pPr eaLnBrk="1" hangingPunct="1">
              <a:defRPr/>
            </a:pPr>
            <a:r>
              <a:rPr lang="en-US" dirty="0" smtClean="0"/>
              <a:t>Employee Privacy</a:t>
            </a:r>
          </a:p>
        </p:txBody>
      </p:sp>
      <p:sp>
        <p:nvSpPr>
          <p:cNvPr id="2771971" name="Rectangle 3"/>
          <p:cNvSpPr>
            <a:spLocks noGrp="1" noChangeArrowheads="1"/>
          </p:cNvSpPr>
          <p:nvPr>
            <p:ph type="body" idx="1"/>
          </p:nvPr>
        </p:nvSpPr>
        <p:spPr/>
        <p:txBody>
          <a:bodyPr/>
          <a:lstStyle/>
          <a:p>
            <a:pPr eaLnBrk="1" hangingPunct="1">
              <a:spcBef>
                <a:spcPct val="40000"/>
              </a:spcBef>
              <a:defRPr/>
            </a:pPr>
            <a:r>
              <a:rPr lang="en-US" dirty="0" smtClean="0"/>
              <a:t>Employee privacy violations upheld by courts:</a:t>
            </a:r>
          </a:p>
          <a:p>
            <a:pPr lvl="1" eaLnBrk="1" hangingPunct="1">
              <a:spcBef>
                <a:spcPct val="40000"/>
              </a:spcBef>
              <a:defRPr/>
            </a:pPr>
            <a:r>
              <a:rPr lang="en-US" dirty="0" smtClean="0"/>
              <a:t>Intrusion or surveillance</a:t>
            </a:r>
          </a:p>
          <a:p>
            <a:pPr lvl="1" eaLnBrk="1" hangingPunct="1">
              <a:spcBef>
                <a:spcPct val="40000"/>
              </a:spcBef>
              <a:defRPr/>
            </a:pPr>
            <a:r>
              <a:rPr lang="en-US" dirty="0" smtClean="0"/>
              <a:t>Publication of private matters</a:t>
            </a:r>
          </a:p>
          <a:p>
            <a:pPr lvl="1" eaLnBrk="1" hangingPunct="1">
              <a:spcBef>
                <a:spcPct val="40000"/>
              </a:spcBef>
              <a:defRPr/>
            </a:pPr>
            <a:r>
              <a:rPr lang="en-US" dirty="0" smtClean="0"/>
              <a:t>Disclosure of medical records</a:t>
            </a:r>
          </a:p>
          <a:p>
            <a:pPr lvl="1" eaLnBrk="1" hangingPunct="1">
              <a:spcBef>
                <a:spcPct val="40000"/>
              </a:spcBef>
              <a:defRPr/>
            </a:pPr>
            <a:r>
              <a:rPr lang="en-US" dirty="0" smtClean="0"/>
              <a:t>Appropriation of an employee’s name or likeness</a:t>
            </a:r>
          </a:p>
          <a:p>
            <a:pPr eaLnBrk="1" hangingPunct="1">
              <a:spcBef>
                <a:spcPct val="40000"/>
              </a:spcBef>
              <a:defRPr/>
            </a:pPr>
            <a:r>
              <a:rPr lang="en-US" dirty="0" smtClean="0"/>
              <a:t>Actions triggering privacy violations:</a:t>
            </a:r>
          </a:p>
          <a:p>
            <a:pPr lvl="1" eaLnBrk="1" hangingPunct="1">
              <a:spcBef>
                <a:spcPct val="40000"/>
              </a:spcBef>
              <a:defRPr/>
            </a:pPr>
            <a:r>
              <a:rPr lang="en-US" dirty="0" smtClean="0"/>
              <a:t>Background checks</a:t>
            </a:r>
          </a:p>
          <a:p>
            <a:pPr lvl="1" eaLnBrk="1" hangingPunct="1">
              <a:spcBef>
                <a:spcPct val="40000"/>
              </a:spcBef>
              <a:defRPr/>
            </a:pPr>
            <a:r>
              <a:rPr lang="en-US" dirty="0" smtClean="0"/>
              <a:t>Monitoring off-duty conduct and lifestyle</a:t>
            </a:r>
          </a:p>
          <a:p>
            <a:pPr lvl="1" eaLnBrk="1" hangingPunct="1">
              <a:spcBef>
                <a:spcPct val="40000"/>
              </a:spcBef>
              <a:defRPr/>
            </a:pPr>
            <a:r>
              <a:rPr lang="en-US" dirty="0" smtClean="0"/>
              <a:t>Drug testing</a:t>
            </a:r>
          </a:p>
          <a:p>
            <a:pPr lvl="1" eaLnBrk="1" hangingPunct="1">
              <a:spcBef>
                <a:spcPct val="40000"/>
              </a:spcBef>
              <a:defRPr/>
            </a:pPr>
            <a:r>
              <a:rPr lang="en-US" dirty="0" smtClean="0"/>
              <a:t>Workplace searches</a:t>
            </a:r>
          </a:p>
          <a:p>
            <a:pPr lvl="1" eaLnBrk="1" hangingPunct="1">
              <a:spcBef>
                <a:spcPct val="40000"/>
              </a:spcBef>
              <a:defRPr/>
            </a:pPr>
            <a:r>
              <a:rPr lang="en-US" dirty="0" smtClean="0"/>
              <a:t>Monitoring of workplace</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4819" name="Slide Number Placeholder 4"/>
          <p:cNvSpPr>
            <a:spLocks noGrp="1"/>
          </p:cNvSpPr>
          <p:nvPr>
            <p:ph type="sldNum" sz="quarter" idx="11"/>
          </p:nvPr>
        </p:nvSpPr>
        <p:spPr>
          <a:noFill/>
        </p:spPr>
        <p:txBody>
          <a:bodyPr/>
          <a:lstStyle/>
          <a:p>
            <a:r>
              <a:rPr lang="en-US" smtClean="0">
                <a:latin typeface="Arial" pitchFamily="34" charset="0"/>
              </a:rPr>
              <a:t>14–</a:t>
            </a:r>
            <a:fld id="{D8082CDE-1CBD-4CCB-8E6A-593EA2B15BA8}" type="slidenum">
              <a:rPr lang="en-US" smtClean="0">
                <a:latin typeface="Arial" pitchFamily="34" charset="0"/>
              </a:rPr>
              <a:pPr/>
              <a:t>32</a:t>
            </a:fld>
            <a:endParaRPr lang="en-US" smtClean="0">
              <a:latin typeface="Arial" pitchFamily="34" charset="0"/>
            </a:endParaRPr>
          </a:p>
        </p:txBody>
      </p:sp>
      <p:sp>
        <p:nvSpPr>
          <p:cNvPr id="2774018" name="Rectangle 2"/>
          <p:cNvSpPr>
            <a:spLocks noGrp="1" noChangeArrowheads="1"/>
          </p:cNvSpPr>
          <p:nvPr>
            <p:ph type="title"/>
          </p:nvPr>
        </p:nvSpPr>
        <p:spPr/>
        <p:txBody>
          <a:bodyPr/>
          <a:lstStyle/>
          <a:p>
            <a:pPr eaLnBrk="1" hangingPunct="1">
              <a:defRPr/>
            </a:pPr>
            <a:r>
              <a:rPr lang="en-US" dirty="0" smtClean="0"/>
              <a:t>Employee Monitoring</a:t>
            </a:r>
          </a:p>
        </p:txBody>
      </p:sp>
      <p:sp>
        <p:nvSpPr>
          <p:cNvPr id="2774019" name="Rectangle 3"/>
          <p:cNvSpPr>
            <a:spLocks noGrp="1" noChangeArrowheads="1"/>
          </p:cNvSpPr>
          <p:nvPr>
            <p:ph type="body" idx="1"/>
          </p:nvPr>
        </p:nvSpPr>
        <p:spPr>
          <a:xfrm>
            <a:off x="525463" y="1050925"/>
            <a:ext cx="6972300" cy="5211763"/>
          </a:xfrm>
        </p:spPr>
        <p:txBody>
          <a:bodyPr/>
          <a:lstStyle/>
          <a:p>
            <a:pPr eaLnBrk="1" hangingPunct="1">
              <a:spcBef>
                <a:spcPct val="35000"/>
              </a:spcBef>
              <a:defRPr/>
            </a:pPr>
            <a:r>
              <a:rPr lang="en-US" dirty="0" smtClean="0"/>
              <a:t>What Is Monitored:</a:t>
            </a:r>
          </a:p>
          <a:p>
            <a:pPr lvl="1" eaLnBrk="1" hangingPunct="1">
              <a:spcBef>
                <a:spcPct val="35000"/>
              </a:spcBef>
              <a:defRPr/>
            </a:pPr>
            <a:r>
              <a:rPr lang="en-US" dirty="0" smtClean="0"/>
              <a:t>Identity verification</a:t>
            </a:r>
          </a:p>
          <a:p>
            <a:pPr lvl="1" eaLnBrk="1" hangingPunct="1">
              <a:spcBef>
                <a:spcPct val="35000"/>
              </a:spcBef>
              <a:defRPr/>
            </a:pPr>
            <a:r>
              <a:rPr lang="en-US" dirty="0" smtClean="0"/>
              <a:t>Location</a:t>
            </a:r>
          </a:p>
          <a:p>
            <a:pPr lvl="1" eaLnBrk="1" hangingPunct="1">
              <a:spcBef>
                <a:spcPct val="35000"/>
              </a:spcBef>
              <a:defRPr/>
            </a:pPr>
            <a:r>
              <a:rPr lang="en-US" dirty="0" smtClean="0"/>
              <a:t>E-mail activity and Internet use</a:t>
            </a:r>
          </a:p>
          <a:p>
            <a:pPr lvl="1" eaLnBrk="1" hangingPunct="1">
              <a:spcBef>
                <a:spcPct val="35000"/>
              </a:spcBef>
              <a:defRPr/>
            </a:pPr>
            <a:r>
              <a:rPr lang="en-US" dirty="0" smtClean="0"/>
              <a:t>Telephone calls</a:t>
            </a:r>
          </a:p>
          <a:p>
            <a:pPr eaLnBrk="1" hangingPunct="1">
              <a:spcBef>
                <a:spcPct val="35000"/>
              </a:spcBef>
              <a:defRPr/>
            </a:pPr>
            <a:r>
              <a:rPr lang="en-US" dirty="0" smtClean="0"/>
              <a:t>Why Employers Monitor:</a:t>
            </a:r>
          </a:p>
          <a:p>
            <a:pPr lvl="1" eaLnBrk="1" hangingPunct="1">
              <a:spcBef>
                <a:spcPct val="35000"/>
              </a:spcBef>
              <a:defRPr/>
            </a:pPr>
            <a:r>
              <a:rPr lang="en-US" dirty="0" smtClean="0"/>
              <a:t>To guard against liability for illegal acts and harassment suits caused by employee misuse</a:t>
            </a:r>
          </a:p>
          <a:p>
            <a:pPr lvl="1" eaLnBrk="1" hangingPunct="1">
              <a:spcBef>
                <a:spcPct val="35000"/>
              </a:spcBef>
              <a:defRPr/>
            </a:pPr>
            <a:r>
              <a:rPr lang="en-US" dirty="0" smtClean="0"/>
              <a:t>To improve productivity</a:t>
            </a:r>
          </a:p>
          <a:p>
            <a:pPr lvl="1" eaLnBrk="1" hangingPunct="1">
              <a:spcBef>
                <a:spcPct val="35000"/>
              </a:spcBef>
              <a:defRPr/>
            </a:pPr>
            <a:r>
              <a:rPr lang="en-US" dirty="0" smtClean="0"/>
              <a:t>To detect leaks of confidential information</a:t>
            </a:r>
          </a:p>
          <a:p>
            <a:pPr lvl="1" eaLnBrk="1" hangingPunct="1">
              <a:spcBef>
                <a:spcPct val="35000"/>
              </a:spcBef>
              <a:defRPr/>
            </a:pPr>
            <a:r>
              <a:rPr lang="en-US" dirty="0" smtClean="0"/>
              <a:t>To protect against computer viruses</a:t>
            </a:r>
          </a:p>
        </p:txBody>
      </p:sp>
      <p:pic>
        <p:nvPicPr>
          <p:cNvPr id="34822" name="Picture 30" descr="MCj04125860000[1]"/>
          <p:cNvPicPr>
            <a:picLocks noChangeAspect="1" noChangeArrowheads="1"/>
          </p:cNvPicPr>
          <p:nvPr/>
        </p:nvPicPr>
        <p:blipFill>
          <a:blip r:embed="rId3" cstate="print"/>
          <a:srcRect/>
          <a:stretch>
            <a:fillRect/>
          </a:stretch>
        </p:blipFill>
        <p:spPr bwMode="auto">
          <a:xfrm>
            <a:off x="5851525" y="1228725"/>
            <a:ext cx="1812925" cy="22002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5843" name="Slide Number Placeholder 4"/>
          <p:cNvSpPr>
            <a:spLocks noGrp="1"/>
          </p:cNvSpPr>
          <p:nvPr>
            <p:ph type="sldNum" sz="quarter" idx="11"/>
          </p:nvPr>
        </p:nvSpPr>
        <p:spPr>
          <a:noFill/>
        </p:spPr>
        <p:txBody>
          <a:bodyPr/>
          <a:lstStyle/>
          <a:p>
            <a:r>
              <a:rPr lang="en-US" smtClean="0">
                <a:latin typeface="Arial" pitchFamily="34" charset="0"/>
              </a:rPr>
              <a:t>14–</a:t>
            </a:r>
            <a:fld id="{B1FFB4E6-58B6-4510-B6B6-5CD22226C054}" type="slidenum">
              <a:rPr lang="en-US" smtClean="0">
                <a:latin typeface="Arial" pitchFamily="34" charset="0"/>
              </a:rPr>
              <a:pPr/>
              <a:t>33</a:t>
            </a:fld>
            <a:endParaRPr lang="en-US" smtClean="0">
              <a:latin typeface="Arial" pitchFamily="34" charset="0"/>
            </a:endParaRPr>
          </a:p>
        </p:txBody>
      </p:sp>
      <p:sp>
        <p:nvSpPr>
          <p:cNvPr id="2776066" name="Rectangle 2"/>
          <p:cNvSpPr>
            <a:spLocks noGrp="1" noChangeArrowheads="1"/>
          </p:cNvSpPr>
          <p:nvPr>
            <p:ph type="title"/>
          </p:nvPr>
        </p:nvSpPr>
        <p:spPr/>
        <p:txBody>
          <a:bodyPr/>
          <a:lstStyle/>
          <a:p>
            <a:pPr eaLnBrk="1" hangingPunct="1">
              <a:defRPr/>
            </a:pPr>
            <a:r>
              <a:rPr lang="en-US" dirty="0" smtClean="0"/>
              <a:t>Restrictions on Workplace Monitoring</a:t>
            </a:r>
          </a:p>
        </p:txBody>
      </p:sp>
      <p:sp>
        <p:nvSpPr>
          <p:cNvPr id="2776067" name="Rectangle 3"/>
          <p:cNvSpPr>
            <a:spLocks noGrp="1" noChangeArrowheads="1"/>
          </p:cNvSpPr>
          <p:nvPr>
            <p:ph type="body" idx="1"/>
          </p:nvPr>
        </p:nvSpPr>
        <p:spPr>
          <a:xfrm>
            <a:off x="525463" y="1050925"/>
            <a:ext cx="4960937" cy="5211763"/>
          </a:xfrm>
        </p:spPr>
        <p:txBody>
          <a:bodyPr/>
          <a:lstStyle/>
          <a:p>
            <a:pPr eaLnBrk="1" hangingPunct="1">
              <a:spcBef>
                <a:spcPct val="35000"/>
              </a:spcBef>
              <a:defRPr/>
            </a:pPr>
            <a:r>
              <a:rPr lang="en-US" dirty="0" smtClean="0"/>
              <a:t>The Electronic Communications Privacy Act (ECPA)</a:t>
            </a:r>
          </a:p>
          <a:p>
            <a:pPr lvl="1" eaLnBrk="1" hangingPunct="1">
              <a:spcBef>
                <a:spcPct val="35000"/>
              </a:spcBef>
              <a:defRPr/>
            </a:pPr>
            <a:r>
              <a:rPr lang="en-US" dirty="0" smtClean="0"/>
              <a:t>Restricts employer interception </a:t>
            </a:r>
            <a:br>
              <a:rPr lang="en-US" dirty="0" smtClean="0"/>
            </a:br>
            <a:r>
              <a:rPr lang="en-US" dirty="0" smtClean="0"/>
              <a:t>and monitoring of oral and wire communications</a:t>
            </a:r>
          </a:p>
          <a:p>
            <a:pPr lvl="2" eaLnBrk="1" hangingPunct="1">
              <a:spcBef>
                <a:spcPct val="35000"/>
              </a:spcBef>
              <a:defRPr/>
            </a:pPr>
            <a:r>
              <a:rPr lang="en-US" dirty="0" smtClean="0"/>
              <a:t>“business purpose exception”</a:t>
            </a:r>
          </a:p>
          <a:p>
            <a:pPr lvl="2" eaLnBrk="1" hangingPunct="1">
              <a:spcBef>
                <a:spcPct val="35000"/>
              </a:spcBef>
              <a:defRPr/>
            </a:pPr>
            <a:r>
              <a:rPr lang="en-US" dirty="0" smtClean="0"/>
              <a:t>“consent exception”</a:t>
            </a:r>
          </a:p>
          <a:p>
            <a:pPr eaLnBrk="1" hangingPunct="1">
              <a:spcBef>
                <a:spcPct val="35000"/>
              </a:spcBef>
              <a:defRPr/>
            </a:pPr>
            <a:r>
              <a:rPr lang="en-US" dirty="0" smtClean="0"/>
              <a:t>Common law</a:t>
            </a:r>
          </a:p>
          <a:p>
            <a:pPr lvl="1" eaLnBrk="1" hangingPunct="1">
              <a:spcBef>
                <a:spcPct val="35000"/>
              </a:spcBef>
              <a:defRPr/>
            </a:pPr>
            <a:r>
              <a:rPr lang="en-US" dirty="0" smtClean="0"/>
              <a:t>Provides protections against invasion of privacy</a:t>
            </a:r>
          </a:p>
        </p:txBody>
      </p:sp>
      <p:pic>
        <p:nvPicPr>
          <p:cNvPr id="35846" name="Picture 4" descr="pe01048_"/>
          <p:cNvPicPr>
            <a:picLocks noChangeAspect="1" noChangeArrowheads="1"/>
          </p:cNvPicPr>
          <p:nvPr/>
        </p:nvPicPr>
        <p:blipFill>
          <a:blip r:embed="rId3" cstate="print"/>
          <a:srcRect/>
          <a:stretch>
            <a:fillRect/>
          </a:stretch>
        </p:blipFill>
        <p:spPr bwMode="auto">
          <a:xfrm flipH="1">
            <a:off x="5486400" y="2606675"/>
            <a:ext cx="3203575" cy="24034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36867" name="Slide Number Placeholder 2"/>
          <p:cNvSpPr>
            <a:spLocks noGrp="1"/>
          </p:cNvSpPr>
          <p:nvPr>
            <p:ph type="sldNum" sz="quarter" idx="11"/>
          </p:nvPr>
        </p:nvSpPr>
        <p:spPr>
          <a:noFill/>
        </p:spPr>
        <p:txBody>
          <a:bodyPr/>
          <a:lstStyle/>
          <a:p>
            <a:r>
              <a:rPr lang="en-US" smtClean="0">
                <a:latin typeface="Arial" pitchFamily="34" charset="0"/>
              </a:rPr>
              <a:t>14–</a:t>
            </a:r>
            <a:fld id="{4D6C440E-F900-44A1-9D1C-4DC6D687F6A3}" type="slidenum">
              <a:rPr lang="en-US" smtClean="0">
                <a:latin typeface="Arial" pitchFamily="34" charset="0"/>
              </a:rPr>
              <a:pPr/>
              <a:t>34</a:t>
            </a:fld>
            <a:endParaRPr lang="en-US" smtClean="0">
              <a:latin typeface="Arial" pitchFamily="34" charset="0"/>
            </a:endParaRPr>
          </a:p>
        </p:txBody>
      </p:sp>
      <p:sp>
        <p:nvSpPr>
          <p:cNvPr id="36868"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36869"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–10</a:t>
            </a:r>
            <a:r>
              <a:rPr lang="en-US" sz="1600">
                <a:cs typeface="Arial" pitchFamily="34" charset="0"/>
              </a:rPr>
              <a:t>	Sample E-Mail Monitoring Acknowledgment Statement</a:t>
            </a:r>
          </a:p>
        </p:txBody>
      </p:sp>
      <p:pic>
        <p:nvPicPr>
          <p:cNvPr id="36870" name="Picture 4" descr="1410"/>
          <p:cNvPicPr>
            <a:picLocks noChangeAspect="1" noChangeArrowheads="1"/>
          </p:cNvPicPr>
          <p:nvPr/>
        </p:nvPicPr>
        <p:blipFill>
          <a:blip r:embed="rId3" cstate="print"/>
          <a:srcRect/>
          <a:stretch>
            <a:fillRect/>
          </a:stretch>
        </p:blipFill>
        <p:spPr bwMode="auto">
          <a:xfrm>
            <a:off x="365125" y="1196975"/>
            <a:ext cx="8412163" cy="39687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37891" name="Slide Number Placeholder 4"/>
          <p:cNvSpPr>
            <a:spLocks noGrp="1"/>
          </p:cNvSpPr>
          <p:nvPr>
            <p:ph type="sldNum" sz="quarter" idx="11"/>
          </p:nvPr>
        </p:nvSpPr>
        <p:spPr>
          <a:noFill/>
        </p:spPr>
        <p:txBody>
          <a:bodyPr/>
          <a:lstStyle/>
          <a:p>
            <a:r>
              <a:rPr lang="en-US" smtClean="0">
                <a:latin typeface="Arial" pitchFamily="34" charset="0"/>
              </a:rPr>
              <a:t>14–</a:t>
            </a:r>
            <a:fld id="{37042369-E7AB-49BB-B7FD-E1CF4D653C11}" type="slidenum">
              <a:rPr lang="en-US" smtClean="0">
                <a:latin typeface="Arial" pitchFamily="34" charset="0"/>
              </a:rPr>
              <a:pPr/>
              <a:t>35</a:t>
            </a:fld>
            <a:endParaRPr lang="en-US" smtClean="0">
              <a:latin typeface="Arial" pitchFamily="34" charset="0"/>
            </a:endParaRPr>
          </a:p>
        </p:txBody>
      </p:sp>
      <p:sp>
        <p:nvSpPr>
          <p:cNvPr id="2780162" name="Rectangle 2"/>
          <p:cNvSpPr>
            <a:spLocks noGrp="1" noChangeArrowheads="1"/>
          </p:cNvSpPr>
          <p:nvPr>
            <p:ph type="title"/>
          </p:nvPr>
        </p:nvSpPr>
        <p:spPr/>
        <p:txBody>
          <a:bodyPr/>
          <a:lstStyle/>
          <a:p>
            <a:pPr eaLnBrk="1" hangingPunct="1">
              <a:defRPr/>
            </a:pPr>
            <a:r>
              <a:rPr lang="en-US" dirty="0" smtClean="0"/>
              <a:t>Managing Dismissals</a:t>
            </a:r>
          </a:p>
        </p:txBody>
      </p:sp>
      <p:sp>
        <p:nvSpPr>
          <p:cNvPr id="2780163" name="Rectangle 3"/>
          <p:cNvSpPr>
            <a:spLocks noGrp="1" noChangeArrowheads="1"/>
          </p:cNvSpPr>
          <p:nvPr>
            <p:ph type="body" idx="1"/>
          </p:nvPr>
        </p:nvSpPr>
        <p:spPr>
          <a:xfrm>
            <a:off x="525463" y="1050925"/>
            <a:ext cx="7612062" cy="5211763"/>
          </a:xfrm>
        </p:spPr>
        <p:txBody>
          <a:bodyPr/>
          <a:lstStyle/>
          <a:p>
            <a:pPr eaLnBrk="1" hangingPunct="1">
              <a:defRPr/>
            </a:pPr>
            <a:r>
              <a:rPr lang="en-US" dirty="0" smtClean="0"/>
              <a:t>Dismissal</a:t>
            </a:r>
          </a:p>
          <a:p>
            <a:pPr lvl="1" eaLnBrk="1" hangingPunct="1">
              <a:defRPr/>
            </a:pPr>
            <a:r>
              <a:rPr lang="en-US" dirty="0" smtClean="0"/>
              <a:t>Involuntary termination of an employee’s employment </a:t>
            </a:r>
            <a:br>
              <a:rPr lang="en-US" dirty="0" smtClean="0"/>
            </a:br>
            <a:r>
              <a:rPr lang="en-US" dirty="0" smtClean="0"/>
              <a:t>with the firm.</a:t>
            </a:r>
          </a:p>
          <a:p>
            <a:pPr eaLnBrk="1" hangingPunct="1">
              <a:defRPr/>
            </a:pPr>
            <a:r>
              <a:rPr lang="en-US" dirty="0" smtClean="0"/>
              <a:t>Terminate-at-Will Rule</a:t>
            </a:r>
          </a:p>
          <a:p>
            <a:pPr lvl="1" eaLnBrk="1" hangingPunct="1">
              <a:defRPr/>
            </a:pPr>
            <a:r>
              <a:rPr lang="en-US" dirty="0" smtClean="0"/>
              <a:t>Without a contract, the employee can resign for any reason, at will, and the employer can similarly dismiss the employee for any reason (or no reason), at will.</a:t>
            </a:r>
          </a:p>
          <a:p>
            <a:pPr eaLnBrk="1" hangingPunct="1">
              <a:defRPr/>
            </a:pPr>
            <a:r>
              <a:rPr lang="en-US" dirty="0" smtClean="0"/>
              <a:t>Wrongful Discharge</a:t>
            </a:r>
          </a:p>
          <a:p>
            <a:pPr lvl="1" eaLnBrk="1" hangingPunct="1">
              <a:defRPr/>
            </a:pPr>
            <a:r>
              <a:rPr lang="en-US" dirty="0" smtClean="0"/>
              <a:t>An employee dismissal that does not comply with the law or does not comply with the contractual arrangement stated or implied by the firm via its employment application forms, employee manuals, or other promises.</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8915" name="Slide Number Placeholder 3"/>
          <p:cNvSpPr>
            <a:spLocks noGrp="1"/>
          </p:cNvSpPr>
          <p:nvPr>
            <p:ph type="sldNum" sz="quarter" idx="11"/>
          </p:nvPr>
        </p:nvSpPr>
        <p:spPr>
          <a:noFill/>
        </p:spPr>
        <p:txBody>
          <a:bodyPr/>
          <a:lstStyle/>
          <a:p>
            <a:r>
              <a:rPr lang="en-US" smtClean="0">
                <a:latin typeface="Arial" pitchFamily="34" charset="0"/>
              </a:rPr>
              <a:t>14–</a:t>
            </a:r>
            <a:fld id="{09FE128E-9E8D-4648-B5DE-2D7596E0ED7F}" type="slidenum">
              <a:rPr lang="en-US" smtClean="0">
                <a:latin typeface="Arial" pitchFamily="34" charset="0"/>
              </a:rPr>
              <a:pPr/>
              <a:t>36</a:t>
            </a:fld>
            <a:endParaRPr lang="en-US" smtClean="0">
              <a:latin typeface="Arial" pitchFamily="34" charset="0"/>
            </a:endParaRPr>
          </a:p>
        </p:txBody>
      </p:sp>
      <p:sp>
        <p:nvSpPr>
          <p:cNvPr id="2782210" name="Rectangle 2"/>
          <p:cNvSpPr>
            <a:spLocks noGrp="1" noChangeArrowheads="1"/>
          </p:cNvSpPr>
          <p:nvPr>
            <p:ph type="title"/>
          </p:nvPr>
        </p:nvSpPr>
        <p:spPr/>
        <p:txBody>
          <a:bodyPr/>
          <a:lstStyle/>
          <a:p>
            <a:pPr algn="ctr" eaLnBrk="1" hangingPunct="1">
              <a:defRPr/>
            </a:pPr>
            <a:r>
              <a:rPr lang="en-US" dirty="0" smtClean="0"/>
              <a:t>Managing Dismissals (cont’d)</a:t>
            </a:r>
          </a:p>
        </p:txBody>
      </p:sp>
      <p:grpSp>
        <p:nvGrpSpPr>
          <p:cNvPr id="2" name="Group 11"/>
          <p:cNvGrpSpPr>
            <a:grpSpLocks/>
          </p:cNvGrpSpPr>
          <p:nvPr/>
        </p:nvGrpSpPr>
        <p:grpSpPr bwMode="auto">
          <a:xfrm>
            <a:off x="639763" y="1965325"/>
            <a:ext cx="7864475" cy="2835275"/>
            <a:chOff x="634" y="1238"/>
            <a:chExt cx="4492" cy="1786"/>
          </a:xfrm>
        </p:grpSpPr>
        <p:sp>
          <p:nvSpPr>
            <p:cNvPr id="38918" name="AutoShape 12" descr="brownfill01"/>
            <p:cNvSpPr>
              <a:spLocks noChangeArrowheads="1"/>
            </p:cNvSpPr>
            <p:nvPr/>
          </p:nvSpPr>
          <p:spPr bwMode="auto">
            <a:xfrm>
              <a:off x="634" y="2390"/>
              <a:ext cx="1326" cy="634"/>
            </a:xfrm>
            <a:prstGeom prst="roundRect">
              <a:avLst>
                <a:gd name="adj" fmla="val 8361"/>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2000">
                  <a:latin typeface="Franklin Gothic Medium" pitchFamily="34" charset="0"/>
                </a:rPr>
                <a:t>Statutory exceptions</a:t>
              </a:r>
            </a:p>
          </p:txBody>
        </p:sp>
        <p:sp>
          <p:nvSpPr>
            <p:cNvPr id="38919" name="AutoShape 13" descr="greenfill01"/>
            <p:cNvSpPr>
              <a:spLocks noChangeArrowheads="1"/>
            </p:cNvSpPr>
            <p:nvPr/>
          </p:nvSpPr>
          <p:spPr bwMode="auto">
            <a:xfrm>
              <a:off x="2218" y="2389"/>
              <a:ext cx="1326" cy="632"/>
            </a:xfrm>
            <a:prstGeom prst="roundRect">
              <a:avLst>
                <a:gd name="adj" fmla="val 7120"/>
              </a:avLst>
            </a:prstGeom>
            <a:blipFill dpi="0" rotWithShape="1">
              <a:blip r:embed="rId4" cstate="print"/>
              <a:srcRect/>
              <a:stretch>
                <a:fillRect/>
              </a:stretch>
            </a:blipFill>
            <a:ln w="57150" algn="ctr">
              <a:solidFill>
                <a:srgbClr val="65CD65"/>
              </a:solidFill>
              <a:round/>
              <a:headEnd/>
              <a:tailEnd/>
            </a:ln>
          </p:spPr>
          <p:txBody>
            <a:bodyPr lIns="0" tIns="0" rIns="0" bIns="0" anchor="ctr" anchorCtr="1"/>
            <a:lstStyle/>
            <a:p>
              <a:pPr algn="ctr"/>
              <a:r>
                <a:rPr lang="en-US" sz="2000">
                  <a:latin typeface="Franklin Gothic Medium" pitchFamily="34" charset="0"/>
                </a:rPr>
                <a:t>Common law exceptions</a:t>
              </a:r>
            </a:p>
          </p:txBody>
        </p:sp>
        <p:cxnSp>
          <p:nvCxnSpPr>
            <p:cNvPr id="38920" name="AutoShape 14"/>
            <p:cNvCxnSpPr>
              <a:cxnSpLocks noChangeShapeType="1"/>
              <a:stCxn id="38921" idx="2"/>
              <a:endCxn id="38918" idx="0"/>
            </p:cNvCxnSpPr>
            <p:nvPr/>
          </p:nvCxnSpPr>
          <p:spPr bwMode="auto">
            <a:xfrm rot="5400000">
              <a:off x="1830" y="1321"/>
              <a:ext cx="518" cy="1583"/>
            </a:xfrm>
            <a:prstGeom prst="bentConnector3">
              <a:avLst>
                <a:gd name="adj1" fmla="val 50000"/>
              </a:avLst>
            </a:prstGeom>
            <a:noFill/>
            <a:ln w="31750">
              <a:solidFill>
                <a:schemeClr val="tx1"/>
              </a:solidFill>
              <a:miter lim="800000"/>
              <a:headEnd/>
              <a:tailEnd type="stealth" w="lg" len="lg"/>
            </a:ln>
          </p:spPr>
        </p:cxnSp>
        <p:sp>
          <p:nvSpPr>
            <p:cNvPr id="38921" name="AutoShape 15"/>
            <p:cNvSpPr>
              <a:spLocks noChangeArrowheads="1"/>
            </p:cNvSpPr>
            <p:nvPr/>
          </p:nvSpPr>
          <p:spPr bwMode="auto">
            <a:xfrm>
              <a:off x="1786" y="1238"/>
              <a:ext cx="2188" cy="598"/>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2400">
                  <a:latin typeface="Franklin Gothic Medium" pitchFamily="34" charset="0"/>
                </a:rPr>
                <a:t>Protections Against Wrongful Discharge</a:t>
              </a:r>
            </a:p>
          </p:txBody>
        </p:sp>
        <p:cxnSp>
          <p:nvCxnSpPr>
            <p:cNvPr id="38922" name="AutoShape 16"/>
            <p:cNvCxnSpPr>
              <a:cxnSpLocks noChangeShapeType="1"/>
              <a:stCxn id="38921" idx="2"/>
              <a:endCxn id="38919" idx="0"/>
            </p:cNvCxnSpPr>
            <p:nvPr/>
          </p:nvCxnSpPr>
          <p:spPr bwMode="auto">
            <a:xfrm rot="16200000" flipH="1">
              <a:off x="2622" y="2112"/>
              <a:ext cx="517" cy="1"/>
            </a:xfrm>
            <a:prstGeom prst="bentConnector3">
              <a:avLst>
                <a:gd name="adj1" fmla="val 49903"/>
              </a:avLst>
            </a:prstGeom>
            <a:noFill/>
            <a:ln w="31750">
              <a:solidFill>
                <a:schemeClr val="tx1"/>
              </a:solidFill>
              <a:miter lim="800000"/>
              <a:headEnd/>
              <a:tailEnd type="stealth" w="lg" len="lg"/>
            </a:ln>
          </p:spPr>
        </p:cxnSp>
        <p:sp>
          <p:nvSpPr>
            <p:cNvPr id="38923" name="AutoShape 17" descr="bluefill01"/>
            <p:cNvSpPr>
              <a:spLocks noChangeArrowheads="1"/>
            </p:cNvSpPr>
            <p:nvPr/>
          </p:nvSpPr>
          <p:spPr bwMode="auto">
            <a:xfrm>
              <a:off x="3800" y="2390"/>
              <a:ext cx="1326" cy="632"/>
            </a:xfrm>
            <a:prstGeom prst="roundRect">
              <a:avLst>
                <a:gd name="adj" fmla="val 7120"/>
              </a:avLst>
            </a:prstGeom>
            <a:blipFill dpi="0" rotWithShape="1">
              <a:blip r:embed="rId5" cstate="print"/>
              <a:srcRect/>
              <a:stretch>
                <a:fillRect/>
              </a:stretch>
            </a:blipFill>
            <a:ln w="57150" algn="ctr">
              <a:solidFill>
                <a:srgbClr val="7DC1FF"/>
              </a:solidFill>
              <a:round/>
              <a:headEnd/>
              <a:tailEnd/>
            </a:ln>
          </p:spPr>
          <p:txBody>
            <a:bodyPr lIns="0" tIns="0" rIns="0" bIns="0" anchor="ctr" anchorCtr="1"/>
            <a:lstStyle/>
            <a:p>
              <a:pPr algn="ctr"/>
              <a:r>
                <a:rPr lang="en-US" sz="2000">
                  <a:latin typeface="Franklin Gothic Medium" pitchFamily="34" charset="0"/>
                </a:rPr>
                <a:t>Public policy exceptions</a:t>
              </a:r>
            </a:p>
          </p:txBody>
        </p:sp>
        <p:cxnSp>
          <p:nvCxnSpPr>
            <p:cNvPr id="38924" name="AutoShape 18"/>
            <p:cNvCxnSpPr>
              <a:cxnSpLocks noChangeShapeType="1"/>
              <a:stCxn id="38921" idx="2"/>
              <a:endCxn id="38923" idx="0"/>
            </p:cNvCxnSpPr>
            <p:nvPr/>
          </p:nvCxnSpPr>
          <p:spPr bwMode="auto">
            <a:xfrm rot="16200000" flipH="1">
              <a:off x="3413" y="1321"/>
              <a:ext cx="518" cy="1583"/>
            </a:xfrm>
            <a:prstGeom prst="bentConnector3">
              <a:avLst>
                <a:gd name="adj1" fmla="val 50000"/>
              </a:avLst>
            </a:prstGeom>
            <a:noFill/>
            <a:ln w="3175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39939" name="Slide Number Placeholder 3"/>
          <p:cNvSpPr>
            <a:spLocks noGrp="1"/>
          </p:cNvSpPr>
          <p:nvPr>
            <p:ph type="sldNum" sz="quarter" idx="11"/>
          </p:nvPr>
        </p:nvSpPr>
        <p:spPr>
          <a:noFill/>
        </p:spPr>
        <p:txBody>
          <a:bodyPr/>
          <a:lstStyle/>
          <a:p>
            <a:r>
              <a:rPr lang="en-US" smtClean="0">
                <a:latin typeface="Arial" pitchFamily="34" charset="0"/>
              </a:rPr>
              <a:t>14–</a:t>
            </a:r>
            <a:fld id="{8E36EC71-DFCB-48EC-AE15-6421C825CD16}" type="slidenum">
              <a:rPr lang="en-US" smtClean="0">
                <a:latin typeface="Arial" pitchFamily="34" charset="0"/>
              </a:rPr>
              <a:pPr/>
              <a:t>37</a:t>
            </a:fld>
            <a:endParaRPr lang="en-US" smtClean="0">
              <a:latin typeface="Arial" pitchFamily="34" charset="0"/>
            </a:endParaRPr>
          </a:p>
        </p:txBody>
      </p:sp>
      <p:sp>
        <p:nvSpPr>
          <p:cNvPr id="2784258" name="Rectangle 2"/>
          <p:cNvSpPr>
            <a:spLocks noGrp="1" noChangeArrowheads="1"/>
          </p:cNvSpPr>
          <p:nvPr>
            <p:ph type="title"/>
          </p:nvPr>
        </p:nvSpPr>
        <p:spPr/>
        <p:txBody>
          <a:bodyPr/>
          <a:lstStyle/>
          <a:p>
            <a:pPr algn="ctr" eaLnBrk="1" hangingPunct="1">
              <a:defRPr/>
            </a:pPr>
            <a:r>
              <a:rPr lang="en-US" dirty="0" smtClean="0"/>
              <a:t>Grounds for Dismissal</a:t>
            </a:r>
          </a:p>
        </p:txBody>
      </p:sp>
      <p:grpSp>
        <p:nvGrpSpPr>
          <p:cNvPr id="2" name="Group 13"/>
          <p:cNvGrpSpPr>
            <a:grpSpLocks/>
          </p:cNvGrpSpPr>
          <p:nvPr/>
        </p:nvGrpSpPr>
        <p:grpSpPr bwMode="auto">
          <a:xfrm>
            <a:off x="981075" y="1600200"/>
            <a:ext cx="6883400" cy="3749675"/>
            <a:chOff x="618" y="1123"/>
            <a:chExt cx="4336" cy="2362"/>
          </a:xfrm>
        </p:grpSpPr>
        <p:sp>
          <p:nvSpPr>
            <p:cNvPr id="39942" name="AutoShape 14" descr="brownfill01"/>
            <p:cNvSpPr>
              <a:spLocks noChangeArrowheads="1"/>
            </p:cNvSpPr>
            <p:nvPr/>
          </p:nvSpPr>
          <p:spPr bwMode="auto">
            <a:xfrm>
              <a:off x="3226" y="1123"/>
              <a:ext cx="1728"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Unsatisfactory performance</a:t>
              </a:r>
            </a:p>
          </p:txBody>
        </p:sp>
        <p:sp>
          <p:nvSpPr>
            <p:cNvPr id="39943" name="AutoShape 15" descr="purplefill01"/>
            <p:cNvSpPr>
              <a:spLocks noChangeArrowheads="1"/>
            </p:cNvSpPr>
            <p:nvPr/>
          </p:nvSpPr>
          <p:spPr bwMode="auto">
            <a:xfrm>
              <a:off x="3226" y="1757"/>
              <a:ext cx="1728" cy="464"/>
            </a:xfrm>
            <a:prstGeom prst="roundRect">
              <a:avLst>
                <a:gd name="adj" fmla="val 16667"/>
              </a:avLst>
            </a:prstGeom>
            <a:blipFill dpi="0" rotWithShape="1">
              <a:blip r:embed="rId4"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Misconduct</a:t>
              </a:r>
            </a:p>
          </p:txBody>
        </p:sp>
        <p:sp>
          <p:nvSpPr>
            <p:cNvPr id="39944" name="AutoShape 16" descr="greenfill01"/>
            <p:cNvSpPr>
              <a:spLocks noChangeArrowheads="1"/>
            </p:cNvSpPr>
            <p:nvPr/>
          </p:nvSpPr>
          <p:spPr bwMode="auto">
            <a:xfrm>
              <a:off x="3226" y="2388"/>
              <a:ext cx="1728" cy="463"/>
            </a:xfrm>
            <a:prstGeom prst="roundRect">
              <a:avLst>
                <a:gd name="adj" fmla="val 16667"/>
              </a:avLst>
            </a:prstGeom>
            <a:blipFill dpi="0" rotWithShape="1">
              <a:blip r:embed="rId5"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Lack of qualifications</a:t>
              </a:r>
            </a:p>
          </p:txBody>
        </p:sp>
        <p:sp>
          <p:nvSpPr>
            <p:cNvPr id="39945" name="AutoShape 17" descr="bluefill01"/>
            <p:cNvSpPr>
              <a:spLocks noChangeArrowheads="1"/>
            </p:cNvSpPr>
            <p:nvPr/>
          </p:nvSpPr>
          <p:spPr bwMode="auto">
            <a:xfrm>
              <a:off x="3226" y="3021"/>
              <a:ext cx="1728" cy="464"/>
            </a:xfrm>
            <a:prstGeom prst="roundRect">
              <a:avLst>
                <a:gd name="adj" fmla="val 16667"/>
              </a:avLst>
            </a:prstGeom>
            <a:blipFill dpi="0" rotWithShape="1">
              <a:blip r:embed="rId6" cstate="print"/>
              <a:srcRect/>
              <a:stretch>
                <a:fillRect/>
              </a:stretch>
            </a:blipFill>
            <a:ln w="57150" algn="ctr">
              <a:solidFill>
                <a:srgbClr val="7DC1FF"/>
              </a:solidFill>
              <a:round/>
              <a:headEnd/>
              <a:tailEnd/>
            </a:ln>
          </p:spPr>
          <p:txBody>
            <a:bodyPr lIns="0" tIns="0" rIns="0" bIns="0" anchor="ctr" anchorCtr="1"/>
            <a:lstStyle/>
            <a:p>
              <a:pPr algn="ctr">
                <a:spcBef>
                  <a:spcPct val="50000"/>
                </a:spcBef>
              </a:pPr>
              <a:r>
                <a:rPr lang="en-US" sz="1600" b="1"/>
                <a:t>Changed requirements of  (or elimination of) the job</a:t>
              </a:r>
            </a:p>
          </p:txBody>
        </p:sp>
        <p:cxnSp>
          <p:nvCxnSpPr>
            <p:cNvPr id="39946" name="AutoShape 18"/>
            <p:cNvCxnSpPr>
              <a:cxnSpLocks noChangeShapeType="1"/>
              <a:stCxn id="39950" idx="3"/>
              <a:endCxn id="39943" idx="1"/>
            </p:cNvCxnSpPr>
            <p:nvPr/>
          </p:nvCxnSpPr>
          <p:spPr bwMode="auto">
            <a:xfrm rot="5400000" flipH="1" flipV="1">
              <a:off x="1766" y="1128"/>
              <a:ext cx="600" cy="2321"/>
            </a:xfrm>
            <a:prstGeom prst="straightConnector1">
              <a:avLst/>
            </a:prstGeom>
            <a:noFill/>
            <a:ln w="31750">
              <a:solidFill>
                <a:schemeClr val="tx1"/>
              </a:solidFill>
              <a:round/>
              <a:headEnd/>
              <a:tailEnd type="stealth" w="lg" len="lg"/>
            </a:ln>
          </p:spPr>
        </p:cxnSp>
        <p:cxnSp>
          <p:nvCxnSpPr>
            <p:cNvPr id="39947" name="AutoShape 19"/>
            <p:cNvCxnSpPr>
              <a:cxnSpLocks noChangeShapeType="1"/>
              <a:stCxn id="39950" idx="1"/>
              <a:endCxn id="39944" idx="1"/>
            </p:cNvCxnSpPr>
            <p:nvPr/>
          </p:nvCxnSpPr>
          <p:spPr bwMode="auto">
            <a:xfrm rot="16200000" flipH="1">
              <a:off x="1776" y="1169"/>
              <a:ext cx="579" cy="2321"/>
            </a:xfrm>
            <a:prstGeom prst="straightConnector1">
              <a:avLst/>
            </a:prstGeom>
            <a:noFill/>
            <a:ln w="31750">
              <a:solidFill>
                <a:schemeClr val="tx1"/>
              </a:solidFill>
              <a:round/>
              <a:headEnd/>
              <a:tailEnd type="stealth" w="lg" len="lg"/>
            </a:ln>
          </p:spPr>
        </p:cxnSp>
        <p:cxnSp>
          <p:nvCxnSpPr>
            <p:cNvPr id="39948" name="AutoShape 20"/>
            <p:cNvCxnSpPr>
              <a:cxnSpLocks noChangeShapeType="1"/>
              <a:stCxn id="39950" idx="3"/>
              <a:endCxn id="39942" idx="1"/>
            </p:cNvCxnSpPr>
            <p:nvPr/>
          </p:nvCxnSpPr>
          <p:spPr bwMode="auto">
            <a:xfrm rot="5400000" flipH="1" flipV="1">
              <a:off x="1449" y="811"/>
              <a:ext cx="1234" cy="2321"/>
            </a:xfrm>
            <a:prstGeom prst="straightConnector1">
              <a:avLst/>
            </a:prstGeom>
            <a:noFill/>
            <a:ln w="31750">
              <a:solidFill>
                <a:schemeClr val="tx1"/>
              </a:solidFill>
              <a:round/>
              <a:headEnd/>
              <a:tailEnd type="stealth" w="lg" len="lg"/>
            </a:ln>
          </p:spPr>
        </p:cxnSp>
        <p:cxnSp>
          <p:nvCxnSpPr>
            <p:cNvPr id="39949" name="AutoShape 21"/>
            <p:cNvCxnSpPr>
              <a:cxnSpLocks noChangeShapeType="1"/>
              <a:stCxn id="39950" idx="1"/>
              <a:endCxn id="39945" idx="1"/>
            </p:cNvCxnSpPr>
            <p:nvPr/>
          </p:nvCxnSpPr>
          <p:spPr bwMode="auto">
            <a:xfrm rot="16200000" flipH="1">
              <a:off x="1459" y="1486"/>
              <a:ext cx="1213" cy="2321"/>
            </a:xfrm>
            <a:prstGeom prst="straightConnector1">
              <a:avLst/>
            </a:prstGeom>
            <a:noFill/>
            <a:ln w="31750">
              <a:solidFill>
                <a:schemeClr val="tx1"/>
              </a:solidFill>
              <a:round/>
              <a:headEnd/>
              <a:tailEnd type="stealth" w="lg" len="lg"/>
            </a:ln>
          </p:spPr>
        </p:cxnSp>
        <p:sp>
          <p:nvSpPr>
            <p:cNvPr id="39950" name="Oval 22"/>
            <p:cNvSpPr>
              <a:spLocks noChangeArrowheads="1"/>
            </p:cNvSpPr>
            <p:nvPr/>
          </p:nvSpPr>
          <p:spPr bwMode="auto">
            <a:xfrm>
              <a:off x="618" y="1927"/>
              <a:ext cx="1958" cy="775"/>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Bases for Dismissal</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0963" name="Slide Number Placeholder 4"/>
          <p:cNvSpPr>
            <a:spLocks noGrp="1"/>
          </p:cNvSpPr>
          <p:nvPr>
            <p:ph type="sldNum" sz="quarter" idx="11"/>
          </p:nvPr>
        </p:nvSpPr>
        <p:spPr>
          <a:noFill/>
        </p:spPr>
        <p:txBody>
          <a:bodyPr/>
          <a:lstStyle/>
          <a:p>
            <a:r>
              <a:rPr lang="en-US" smtClean="0">
                <a:latin typeface="Arial" pitchFamily="34" charset="0"/>
              </a:rPr>
              <a:t>14–</a:t>
            </a:r>
            <a:fld id="{591FDE6E-63F5-4266-8D27-FB7F92F56836}" type="slidenum">
              <a:rPr lang="en-US" smtClean="0">
                <a:latin typeface="Arial" pitchFamily="34" charset="0"/>
              </a:rPr>
              <a:pPr/>
              <a:t>38</a:t>
            </a:fld>
            <a:endParaRPr lang="en-US" smtClean="0">
              <a:latin typeface="Arial" pitchFamily="34" charset="0"/>
            </a:endParaRPr>
          </a:p>
        </p:txBody>
      </p:sp>
      <p:sp>
        <p:nvSpPr>
          <p:cNvPr id="2786306" name="Rectangle 2"/>
          <p:cNvSpPr>
            <a:spLocks noGrp="1" noChangeArrowheads="1"/>
          </p:cNvSpPr>
          <p:nvPr>
            <p:ph type="title"/>
          </p:nvPr>
        </p:nvSpPr>
        <p:spPr/>
        <p:txBody>
          <a:bodyPr/>
          <a:lstStyle/>
          <a:p>
            <a:pPr eaLnBrk="1" hangingPunct="1">
              <a:defRPr/>
            </a:pPr>
            <a:r>
              <a:rPr lang="en-US" dirty="0" smtClean="0"/>
              <a:t>Insubordination</a:t>
            </a:r>
          </a:p>
        </p:txBody>
      </p:sp>
      <p:sp>
        <p:nvSpPr>
          <p:cNvPr id="2786307" name="Rectangle 3"/>
          <p:cNvSpPr>
            <a:spLocks noGrp="1" noChangeArrowheads="1"/>
          </p:cNvSpPr>
          <p:nvPr>
            <p:ph type="body" idx="1"/>
          </p:nvPr>
        </p:nvSpPr>
        <p:spPr>
          <a:xfrm>
            <a:off x="525463" y="1050925"/>
            <a:ext cx="7704137" cy="5211763"/>
          </a:xfrm>
        </p:spPr>
        <p:txBody>
          <a:bodyPr/>
          <a:lstStyle/>
          <a:p>
            <a:pPr marL="533400" indent="-533400" eaLnBrk="1" hangingPunct="1">
              <a:spcBef>
                <a:spcPct val="35000"/>
              </a:spcBef>
              <a:buFontTx/>
              <a:buAutoNum type="arabicPeriod"/>
              <a:defRPr/>
            </a:pPr>
            <a:r>
              <a:rPr lang="en-US" dirty="0" smtClean="0"/>
              <a:t>Direct disregard of the boss’s authority.</a:t>
            </a:r>
          </a:p>
          <a:p>
            <a:pPr marL="533400" indent="-533400" eaLnBrk="1" hangingPunct="1">
              <a:spcBef>
                <a:spcPct val="35000"/>
              </a:spcBef>
              <a:buFontTx/>
              <a:buAutoNum type="arabicPeriod"/>
              <a:defRPr/>
            </a:pPr>
            <a:r>
              <a:rPr lang="en-US" dirty="0" smtClean="0"/>
              <a:t>Direct disobedience of, or refusal to obey, </a:t>
            </a:r>
            <a:br>
              <a:rPr lang="en-US" dirty="0" smtClean="0"/>
            </a:br>
            <a:r>
              <a:rPr lang="en-US" dirty="0" smtClean="0"/>
              <a:t>the boss’s orders, particularly in front of others.</a:t>
            </a:r>
          </a:p>
          <a:p>
            <a:pPr marL="533400" indent="-533400" eaLnBrk="1" hangingPunct="1">
              <a:spcBef>
                <a:spcPct val="35000"/>
              </a:spcBef>
              <a:buFontTx/>
              <a:buAutoNum type="arabicPeriod"/>
              <a:defRPr/>
            </a:pPr>
            <a:r>
              <a:rPr lang="en-US" dirty="0" smtClean="0"/>
              <a:t>Deliberate defiance of clearly stated company policies, rules, regulations, and procedures.</a:t>
            </a:r>
          </a:p>
          <a:p>
            <a:pPr marL="533400" indent="-533400" eaLnBrk="1" hangingPunct="1">
              <a:spcBef>
                <a:spcPct val="35000"/>
              </a:spcBef>
              <a:buFontTx/>
              <a:buAutoNum type="arabicPeriod"/>
              <a:defRPr/>
            </a:pPr>
            <a:r>
              <a:rPr lang="en-US" dirty="0" smtClean="0"/>
              <a:t>Public criticism of the boss.</a:t>
            </a:r>
          </a:p>
          <a:p>
            <a:pPr marL="533400" indent="-533400" eaLnBrk="1" hangingPunct="1">
              <a:spcBef>
                <a:spcPct val="35000"/>
              </a:spcBef>
              <a:buFontTx/>
              <a:buAutoNum type="arabicPeriod"/>
              <a:defRPr/>
            </a:pPr>
            <a:r>
              <a:rPr lang="en-US" dirty="0" smtClean="0"/>
              <a:t>Blatant disregard of reasonable instructions.</a:t>
            </a:r>
          </a:p>
          <a:p>
            <a:pPr marL="533400" indent="-533400" eaLnBrk="1" hangingPunct="1">
              <a:spcBef>
                <a:spcPct val="35000"/>
              </a:spcBef>
              <a:buFontTx/>
              <a:buAutoNum type="arabicPeriod"/>
              <a:defRPr/>
            </a:pPr>
            <a:r>
              <a:rPr lang="en-US" dirty="0" smtClean="0"/>
              <a:t>Contemptuous display of disrespect.</a:t>
            </a:r>
          </a:p>
          <a:p>
            <a:pPr marL="533400" indent="-533400" eaLnBrk="1" hangingPunct="1">
              <a:spcBef>
                <a:spcPct val="35000"/>
              </a:spcBef>
              <a:buFontTx/>
              <a:buAutoNum type="arabicPeriod"/>
              <a:defRPr/>
            </a:pPr>
            <a:r>
              <a:rPr lang="en-US" dirty="0" smtClean="0"/>
              <a:t>Disregard for the chain of command.</a:t>
            </a:r>
          </a:p>
          <a:p>
            <a:pPr marL="533400" indent="-533400" eaLnBrk="1" hangingPunct="1">
              <a:spcBef>
                <a:spcPct val="35000"/>
              </a:spcBef>
              <a:buFontTx/>
              <a:buAutoNum type="arabicPeriod"/>
              <a:defRPr/>
            </a:pPr>
            <a:r>
              <a:rPr lang="en-US" dirty="0" smtClean="0"/>
              <a:t>Participation in (or leadership of) an effort to undermine and remove the boss from power.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86307">
                                            <p:txEl>
                                              <p:pRg st="0" end="0"/>
                                            </p:txEl>
                                          </p:spTgt>
                                        </p:tgtEl>
                                        <p:attrNameLst>
                                          <p:attrName>style.visibility</p:attrName>
                                        </p:attrNameLst>
                                      </p:cBhvr>
                                      <p:to>
                                        <p:strVal val="visible"/>
                                      </p:to>
                                    </p:set>
                                    <p:animEffect transition="in" filter="wipe(left)">
                                      <p:cBhvr>
                                        <p:cTn id="7" dur="500"/>
                                        <p:tgtEl>
                                          <p:spTgt spid="278630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86307">
                                            <p:txEl>
                                              <p:pRg st="1" end="1"/>
                                            </p:txEl>
                                          </p:spTgt>
                                        </p:tgtEl>
                                        <p:attrNameLst>
                                          <p:attrName>style.visibility</p:attrName>
                                        </p:attrNameLst>
                                      </p:cBhvr>
                                      <p:to>
                                        <p:strVal val="visible"/>
                                      </p:to>
                                    </p:set>
                                    <p:animEffect transition="in" filter="wipe(left)">
                                      <p:cBhvr>
                                        <p:cTn id="11" dur="500"/>
                                        <p:tgtEl>
                                          <p:spTgt spid="278630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86307">
                                            <p:txEl>
                                              <p:pRg st="2" end="2"/>
                                            </p:txEl>
                                          </p:spTgt>
                                        </p:tgtEl>
                                        <p:attrNameLst>
                                          <p:attrName>style.visibility</p:attrName>
                                        </p:attrNameLst>
                                      </p:cBhvr>
                                      <p:to>
                                        <p:strVal val="visible"/>
                                      </p:to>
                                    </p:set>
                                    <p:animEffect transition="in" filter="wipe(left)">
                                      <p:cBhvr>
                                        <p:cTn id="15" dur="500"/>
                                        <p:tgtEl>
                                          <p:spTgt spid="278630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86307">
                                            <p:txEl>
                                              <p:pRg st="3" end="3"/>
                                            </p:txEl>
                                          </p:spTgt>
                                        </p:tgtEl>
                                        <p:attrNameLst>
                                          <p:attrName>style.visibility</p:attrName>
                                        </p:attrNameLst>
                                      </p:cBhvr>
                                      <p:to>
                                        <p:strVal val="visible"/>
                                      </p:to>
                                    </p:set>
                                    <p:animEffect transition="in" filter="wipe(left)">
                                      <p:cBhvr>
                                        <p:cTn id="19" dur="500"/>
                                        <p:tgtEl>
                                          <p:spTgt spid="2786307">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86307">
                                            <p:txEl>
                                              <p:pRg st="4" end="4"/>
                                            </p:txEl>
                                          </p:spTgt>
                                        </p:tgtEl>
                                        <p:attrNameLst>
                                          <p:attrName>style.visibility</p:attrName>
                                        </p:attrNameLst>
                                      </p:cBhvr>
                                      <p:to>
                                        <p:strVal val="visible"/>
                                      </p:to>
                                    </p:set>
                                    <p:animEffect transition="in" filter="wipe(left)">
                                      <p:cBhvr>
                                        <p:cTn id="23" dur="500"/>
                                        <p:tgtEl>
                                          <p:spTgt spid="2786307">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86307">
                                            <p:txEl>
                                              <p:pRg st="5" end="5"/>
                                            </p:txEl>
                                          </p:spTgt>
                                        </p:tgtEl>
                                        <p:attrNameLst>
                                          <p:attrName>style.visibility</p:attrName>
                                        </p:attrNameLst>
                                      </p:cBhvr>
                                      <p:to>
                                        <p:strVal val="visible"/>
                                      </p:to>
                                    </p:set>
                                    <p:animEffect transition="in" filter="wipe(left)">
                                      <p:cBhvr>
                                        <p:cTn id="27" dur="500"/>
                                        <p:tgtEl>
                                          <p:spTgt spid="2786307">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86307">
                                            <p:txEl>
                                              <p:pRg st="6" end="6"/>
                                            </p:txEl>
                                          </p:spTgt>
                                        </p:tgtEl>
                                        <p:attrNameLst>
                                          <p:attrName>style.visibility</p:attrName>
                                        </p:attrNameLst>
                                      </p:cBhvr>
                                      <p:to>
                                        <p:strVal val="visible"/>
                                      </p:to>
                                    </p:set>
                                    <p:animEffect transition="in" filter="wipe(left)">
                                      <p:cBhvr>
                                        <p:cTn id="31" dur="500"/>
                                        <p:tgtEl>
                                          <p:spTgt spid="2786307">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86307">
                                            <p:txEl>
                                              <p:pRg st="7" end="7"/>
                                            </p:txEl>
                                          </p:spTgt>
                                        </p:tgtEl>
                                        <p:attrNameLst>
                                          <p:attrName>style.visibility</p:attrName>
                                        </p:attrNameLst>
                                      </p:cBhvr>
                                      <p:to>
                                        <p:strVal val="visible"/>
                                      </p:to>
                                    </p:set>
                                    <p:animEffect transition="in" filter="wipe(left)">
                                      <p:cBhvr>
                                        <p:cTn id="35" dur="500"/>
                                        <p:tgtEl>
                                          <p:spTgt spid="278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07"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1987" name="Slide Number Placeholder 2"/>
          <p:cNvSpPr>
            <a:spLocks noGrp="1"/>
          </p:cNvSpPr>
          <p:nvPr>
            <p:ph type="sldNum" sz="quarter" idx="11"/>
          </p:nvPr>
        </p:nvSpPr>
        <p:spPr>
          <a:noFill/>
        </p:spPr>
        <p:txBody>
          <a:bodyPr/>
          <a:lstStyle/>
          <a:p>
            <a:r>
              <a:rPr lang="en-US" smtClean="0">
                <a:latin typeface="Arial" pitchFamily="34" charset="0"/>
              </a:rPr>
              <a:t>14–</a:t>
            </a:r>
            <a:fld id="{49F1D73C-6345-4FCB-B19B-240FC6BF3D4B}" type="slidenum">
              <a:rPr lang="en-US" smtClean="0">
                <a:latin typeface="Arial" pitchFamily="34" charset="0"/>
              </a:rPr>
              <a:pPr/>
              <a:t>39</a:t>
            </a:fld>
            <a:endParaRPr lang="en-US" smtClean="0">
              <a:latin typeface="Arial" pitchFamily="34" charset="0"/>
            </a:endParaRPr>
          </a:p>
        </p:txBody>
      </p:sp>
      <p:sp>
        <p:nvSpPr>
          <p:cNvPr id="41988"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41989"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–11</a:t>
            </a:r>
            <a:r>
              <a:rPr lang="en-US" sz="1600">
                <a:cs typeface="Arial" pitchFamily="34" charset="0"/>
              </a:rPr>
              <a:t>	Was It Gross Misconduct?</a:t>
            </a:r>
          </a:p>
        </p:txBody>
      </p:sp>
      <p:sp>
        <p:nvSpPr>
          <p:cNvPr id="41990" name="Rectangle 4"/>
          <p:cNvSpPr>
            <a:spLocks noChangeArrowheads="1"/>
          </p:cNvSpPr>
          <p:nvPr/>
        </p:nvSpPr>
        <p:spPr bwMode="auto">
          <a:xfrm>
            <a:off x="639763" y="960438"/>
            <a:ext cx="7864475" cy="5303837"/>
          </a:xfrm>
          <a:prstGeom prst="rect">
            <a:avLst/>
          </a:prstGeom>
          <a:noFill/>
          <a:ln w="9525">
            <a:noFill/>
            <a:miter lim="800000"/>
            <a:headEnd/>
            <a:tailEnd/>
          </a:ln>
        </p:spPr>
        <p:txBody>
          <a:bodyPr>
            <a:spAutoFit/>
          </a:bodyPr>
          <a:lstStyle/>
          <a:p>
            <a:pPr marL="231775" indent="-231775">
              <a:spcBef>
                <a:spcPct val="50000"/>
              </a:spcBef>
              <a:buFontTx/>
              <a:buChar char="•"/>
            </a:pPr>
            <a:r>
              <a:rPr lang="en-US" sz="1400"/>
              <a:t>Was anyone physically harmed? How badly?</a:t>
            </a:r>
          </a:p>
          <a:p>
            <a:pPr marL="231775" indent="-231775">
              <a:spcBef>
                <a:spcPct val="50000"/>
              </a:spcBef>
              <a:buFontTx/>
              <a:buChar char="•"/>
            </a:pPr>
            <a:r>
              <a:rPr lang="en-US" sz="1400"/>
              <a:t>Did the employee realize the seriousness of his or her actions?</a:t>
            </a:r>
          </a:p>
          <a:p>
            <a:pPr marL="231775" indent="-231775">
              <a:spcBef>
                <a:spcPct val="50000"/>
              </a:spcBef>
              <a:buFontTx/>
              <a:buChar char="•"/>
            </a:pPr>
            <a:r>
              <a:rPr lang="en-US" sz="1400"/>
              <a:t>Were other employees significantly affected?</a:t>
            </a:r>
          </a:p>
          <a:p>
            <a:pPr marL="231775" indent="-231775">
              <a:spcBef>
                <a:spcPct val="50000"/>
              </a:spcBef>
              <a:buFontTx/>
              <a:buChar char="•"/>
            </a:pPr>
            <a:r>
              <a:rPr lang="en-US" sz="1400"/>
              <a:t>Was the employer’s reputation severely damaged?</a:t>
            </a:r>
          </a:p>
          <a:p>
            <a:pPr marL="231775" indent="-231775">
              <a:spcBef>
                <a:spcPct val="50000"/>
              </a:spcBef>
              <a:buFontTx/>
              <a:buChar char="•"/>
            </a:pPr>
            <a:r>
              <a:rPr lang="en-US" sz="1400"/>
              <a:t>Will the employer lose significant business or otherwise suffer economic harm </a:t>
            </a:r>
            <a:br>
              <a:rPr lang="en-US" sz="1400"/>
            </a:br>
            <a:r>
              <a:rPr lang="en-US" sz="1400"/>
              <a:t>because of the misconduct?</a:t>
            </a:r>
          </a:p>
          <a:p>
            <a:pPr marL="231775" indent="-231775">
              <a:spcBef>
                <a:spcPct val="50000"/>
              </a:spcBef>
              <a:buFontTx/>
              <a:buChar char="•"/>
            </a:pPr>
            <a:r>
              <a:rPr lang="en-US" sz="1400"/>
              <a:t>Could the employer lose its business license because of the employee’s misconduct?</a:t>
            </a:r>
          </a:p>
          <a:p>
            <a:pPr marL="231775" indent="-231775">
              <a:spcBef>
                <a:spcPct val="50000"/>
              </a:spcBef>
              <a:buFontTx/>
              <a:buChar char="•"/>
            </a:pPr>
            <a:r>
              <a:rPr lang="en-US" sz="1400"/>
              <a:t>Will the employee lose any license needed to work for the employer (e.g., driver’s license)?</a:t>
            </a:r>
          </a:p>
          <a:p>
            <a:pPr marL="231775" indent="-231775">
              <a:spcBef>
                <a:spcPct val="50000"/>
              </a:spcBef>
              <a:buFontTx/>
              <a:buChar char="•"/>
            </a:pPr>
            <a:r>
              <a:rPr lang="en-US" sz="1400"/>
              <a:t>Was criminal activity involved?</a:t>
            </a:r>
          </a:p>
          <a:p>
            <a:pPr marL="231775" indent="-231775">
              <a:spcBef>
                <a:spcPct val="50000"/>
              </a:spcBef>
              <a:buFontTx/>
              <a:buChar char="•"/>
            </a:pPr>
            <a:r>
              <a:rPr lang="en-US" sz="1400"/>
              <a:t>Was fraud involved?</a:t>
            </a:r>
          </a:p>
          <a:p>
            <a:pPr marL="231775" indent="-231775">
              <a:spcBef>
                <a:spcPct val="50000"/>
              </a:spcBef>
              <a:buFontTx/>
              <a:buChar char="•"/>
            </a:pPr>
            <a:r>
              <a:rPr lang="en-US" sz="1400"/>
              <a:t>Was any safety statute violated?</a:t>
            </a:r>
          </a:p>
          <a:p>
            <a:pPr marL="231775" indent="-231775">
              <a:spcBef>
                <a:spcPct val="50000"/>
              </a:spcBef>
              <a:buFontTx/>
              <a:buChar char="•"/>
            </a:pPr>
            <a:r>
              <a:rPr lang="en-US" sz="1400"/>
              <a:t>Was any civil statute violated?</a:t>
            </a:r>
          </a:p>
          <a:p>
            <a:pPr marL="231775" indent="-231775">
              <a:spcBef>
                <a:spcPct val="50000"/>
              </a:spcBef>
              <a:buFontTx/>
              <a:buChar char="•"/>
            </a:pPr>
            <a:r>
              <a:rPr lang="en-US" sz="1400"/>
              <a:t>Was the conduct purposeful?</a:t>
            </a:r>
          </a:p>
          <a:p>
            <a:pPr marL="231775" indent="-231775">
              <a:spcBef>
                <a:spcPct val="50000"/>
              </a:spcBef>
              <a:buFontTx/>
              <a:buChar char="•"/>
            </a:pPr>
            <a:r>
              <a:rPr lang="en-US" sz="1400"/>
              <a:t>Was the conduct on duty?</a:t>
            </a:r>
          </a:p>
          <a:p>
            <a:pPr marL="231775" indent="-231775">
              <a:spcBef>
                <a:spcPct val="50000"/>
              </a:spcBef>
              <a:buFontTx/>
              <a:buChar char="•"/>
            </a:pPr>
            <a:r>
              <a:rPr lang="en-US" sz="1400"/>
              <a:t>Is the violated policy well-known to employees?</a:t>
            </a:r>
          </a:p>
          <a:p>
            <a:pPr marL="231775" indent="-231775">
              <a:spcBef>
                <a:spcPct val="50000"/>
              </a:spcBef>
              <a:buFontTx/>
              <a:buChar char="•"/>
            </a:pPr>
            <a:r>
              <a:rPr lang="en-US" sz="1400"/>
              <a:t>Does the conduct justify immediate termination?</a:t>
            </a:r>
          </a:p>
          <a:p>
            <a:pPr marL="231775" indent="-231775">
              <a:spcBef>
                <a:spcPct val="50000"/>
              </a:spcBef>
              <a:buFontTx/>
              <a:buChar char="•"/>
            </a:pPr>
            <a:r>
              <a:rPr lang="en-US" sz="1400"/>
              <a:t>Has the employer immediately fired other employees who did something similar?</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6147" name="Slide Number Placeholder 4"/>
          <p:cNvSpPr>
            <a:spLocks noGrp="1"/>
          </p:cNvSpPr>
          <p:nvPr>
            <p:ph type="sldNum" sz="quarter" idx="11"/>
          </p:nvPr>
        </p:nvSpPr>
        <p:spPr>
          <a:noFill/>
        </p:spPr>
        <p:txBody>
          <a:bodyPr/>
          <a:lstStyle/>
          <a:p>
            <a:r>
              <a:rPr lang="en-US" smtClean="0">
                <a:latin typeface="Arial" pitchFamily="34" charset="0"/>
              </a:rPr>
              <a:t>14–</a:t>
            </a:r>
            <a:fld id="{39B2BF71-86B9-4406-B27A-E3D1415F693B}" type="slidenum">
              <a:rPr lang="en-US" smtClean="0">
                <a:latin typeface="Arial" pitchFamily="34" charset="0"/>
              </a:rPr>
              <a:pPr/>
              <a:t>4</a:t>
            </a:fld>
            <a:endParaRPr lang="en-US" smtClean="0">
              <a:latin typeface="Arial" pitchFamily="34" charset="0"/>
            </a:endParaRPr>
          </a:p>
        </p:txBody>
      </p:sp>
      <p:sp>
        <p:nvSpPr>
          <p:cNvPr id="2720770" name="Rectangle 2"/>
          <p:cNvSpPr>
            <a:spLocks noGrp="1" noChangeArrowheads="1"/>
          </p:cNvSpPr>
          <p:nvPr>
            <p:ph type="title"/>
          </p:nvPr>
        </p:nvSpPr>
        <p:spPr/>
        <p:txBody>
          <a:bodyPr/>
          <a:lstStyle/>
          <a:p>
            <a:pPr eaLnBrk="1" hangingPunct="1">
              <a:defRPr/>
            </a:pPr>
            <a:r>
              <a:rPr lang="en-US" dirty="0" smtClean="0"/>
              <a:t>Ethics and Fair Treatment at Work</a:t>
            </a:r>
          </a:p>
        </p:txBody>
      </p:sp>
      <p:sp>
        <p:nvSpPr>
          <p:cNvPr id="2720771" name="Rectangle 3"/>
          <p:cNvSpPr>
            <a:spLocks noGrp="1" noChangeArrowheads="1"/>
          </p:cNvSpPr>
          <p:nvPr>
            <p:ph type="body" idx="1"/>
          </p:nvPr>
        </p:nvSpPr>
        <p:spPr>
          <a:xfrm>
            <a:off x="525463" y="1050925"/>
            <a:ext cx="4960937" cy="5211763"/>
          </a:xfrm>
        </p:spPr>
        <p:txBody>
          <a:bodyPr/>
          <a:lstStyle/>
          <a:p>
            <a:pPr eaLnBrk="1" hangingPunct="1">
              <a:spcBef>
                <a:spcPct val="40000"/>
              </a:spcBef>
              <a:defRPr/>
            </a:pPr>
            <a:r>
              <a:rPr lang="en-US" dirty="0" smtClean="0"/>
              <a:t>The Meaning of Ethics</a:t>
            </a:r>
          </a:p>
          <a:p>
            <a:pPr lvl="1" eaLnBrk="1" hangingPunct="1">
              <a:spcBef>
                <a:spcPct val="40000"/>
              </a:spcBef>
              <a:defRPr/>
            </a:pPr>
            <a:r>
              <a:rPr lang="en-US" dirty="0" smtClean="0"/>
              <a:t>The principles of conduct governing an individual or a group. </a:t>
            </a:r>
          </a:p>
          <a:p>
            <a:pPr lvl="1" eaLnBrk="1" hangingPunct="1">
              <a:spcBef>
                <a:spcPct val="40000"/>
              </a:spcBef>
              <a:defRPr/>
            </a:pPr>
            <a:r>
              <a:rPr lang="en-US" dirty="0" smtClean="0"/>
              <a:t>The standards you use to decide what your conduct should be.</a:t>
            </a:r>
          </a:p>
          <a:p>
            <a:pPr lvl="1" eaLnBrk="1" hangingPunct="1">
              <a:spcBef>
                <a:spcPct val="40000"/>
              </a:spcBef>
              <a:defRPr/>
            </a:pPr>
            <a:r>
              <a:rPr lang="en-US" dirty="0" smtClean="0"/>
              <a:t>Ethical behavior depends on </a:t>
            </a:r>
            <a:br>
              <a:rPr lang="en-US" dirty="0" smtClean="0"/>
            </a:br>
            <a:r>
              <a:rPr lang="en-US" dirty="0" smtClean="0"/>
              <a:t>a person’s frame of reference.</a:t>
            </a:r>
          </a:p>
          <a:p>
            <a:pPr eaLnBrk="1" hangingPunct="1">
              <a:spcBef>
                <a:spcPct val="40000"/>
              </a:spcBef>
              <a:defRPr/>
            </a:pPr>
            <a:r>
              <a:rPr lang="en-US" dirty="0" smtClean="0"/>
              <a:t>Ethical Decisions</a:t>
            </a:r>
          </a:p>
          <a:p>
            <a:pPr lvl="1" eaLnBrk="1" hangingPunct="1">
              <a:spcBef>
                <a:spcPct val="40000"/>
              </a:spcBef>
              <a:defRPr/>
            </a:pPr>
            <a:r>
              <a:rPr lang="en-US" dirty="0" smtClean="0"/>
              <a:t>Normative judgments</a:t>
            </a:r>
          </a:p>
          <a:p>
            <a:pPr lvl="1" eaLnBrk="1" hangingPunct="1">
              <a:spcBef>
                <a:spcPct val="40000"/>
              </a:spcBef>
              <a:defRPr/>
            </a:pPr>
            <a:r>
              <a:rPr lang="en-US" dirty="0" smtClean="0"/>
              <a:t>Morality </a:t>
            </a:r>
          </a:p>
        </p:txBody>
      </p:sp>
      <p:pic>
        <p:nvPicPr>
          <p:cNvPr id="6150" name="Picture 4" descr="PE01511_"/>
          <p:cNvPicPr>
            <a:picLocks noChangeAspect="1" noChangeArrowheads="1"/>
          </p:cNvPicPr>
          <p:nvPr/>
        </p:nvPicPr>
        <p:blipFill>
          <a:blip r:embed="rId3" cstate="print"/>
          <a:srcRect/>
          <a:stretch>
            <a:fillRect/>
          </a:stretch>
        </p:blipFill>
        <p:spPr bwMode="auto">
          <a:xfrm>
            <a:off x="5394325" y="2057400"/>
            <a:ext cx="2398713" cy="4108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3011" name="Slide Number Placeholder 4"/>
          <p:cNvSpPr>
            <a:spLocks noGrp="1"/>
          </p:cNvSpPr>
          <p:nvPr>
            <p:ph type="sldNum" sz="quarter" idx="11"/>
          </p:nvPr>
        </p:nvSpPr>
        <p:spPr>
          <a:noFill/>
        </p:spPr>
        <p:txBody>
          <a:bodyPr/>
          <a:lstStyle/>
          <a:p>
            <a:r>
              <a:rPr lang="en-US" smtClean="0">
                <a:latin typeface="Arial" pitchFamily="34" charset="0"/>
              </a:rPr>
              <a:t>14–</a:t>
            </a:r>
            <a:fld id="{61EFB0EB-563A-408A-8CF8-266DDEA87791}" type="slidenum">
              <a:rPr lang="en-US" smtClean="0">
                <a:latin typeface="Arial" pitchFamily="34" charset="0"/>
              </a:rPr>
              <a:pPr/>
              <a:t>40</a:t>
            </a:fld>
            <a:endParaRPr lang="en-US" smtClean="0">
              <a:latin typeface="Arial" pitchFamily="34" charset="0"/>
            </a:endParaRPr>
          </a:p>
        </p:txBody>
      </p:sp>
      <p:sp>
        <p:nvSpPr>
          <p:cNvPr id="2788354" name="Rectangle 2"/>
          <p:cNvSpPr>
            <a:spLocks noGrp="1" noChangeArrowheads="1"/>
          </p:cNvSpPr>
          <p:nvPr>
            <p:ph type="title"/>
          </p:nvPr>
        </p:nvSpPr>
        <p:spPr/>
        <p:txBody>
          <a:bodyPr/>
          <a:lstStyle/>
          <a:p>
            <a:pPr eaLnBrk="1" hangingPunct="1">
              <a:defRPr/>
            </a:pPr>
            <a:r>
              <a:rPr lang="en-US" dirty="0" smtClean="0"/>
              <a:t>Managing Dismissals (cont’d)</a:t>
            </a:r>
          </a:p>
        </p:txBody>
      </p:sp>
      <p:sp>
        <p:nvSpPr>
          <p:cNvPr id="2788355" name="Rectangle 3"/>
          <p:cNvSpPr>
            <a:spLocks noGrp="1" noChangeArrowheads="1"/>
          </p:cNvSpPr>
          <p:nvPr>
            <p:ph type="body" idx="1"/>
          </p:nvPr>
        </p:nvSpPr>
        <p:spPr>
          <a:xfrm>
            <a:off x="525463" y="1050925"/>
            <a:ext cx="7429500" cy="5211763"/>
          </a:xfrm>
        </p:spPr>
        <p:txBody>
          <a:bodyPr/>
          <a:lstStyle/>
          <a:p>
            <a:pPr eaLnBrk="1" hangingPunct="1">
              <a:spcBef>
                <a:spcPct val="40000"/>
              </a:spcBef>
              <a:defRPr/>
            </a:pPr>
            <a:r>
              <a:rPr lang="en-US" dirty="0" smtClean="0"/>
              <a:t>Fostering Perceptions of Fairness in Dismissals</a:t>
            </a:r>
          </a:p>
          <a:p>
            <a:pPr lvl="1" eaLnBrk="1" hangingPunct="1">
              <a:spcBef>
                <a:spcPct val="40000"/>
              </a:spcBef>
              <a:defRPr/>
            </a:pPr>
            <a:r>
              <a:rPr lang="en-US" dirty="0" smtClean="0"/>
              <a:t>Provide the employee with full explanations of why and how termination decisions were made.</a:t>
            </a:r>
          </a:p>
          <a:p>
            <a:pPr lvl="1" eaLnBrk="1" hangingPunct="1">
              <a:spcBef>
                <a:spcPct val="40000"/>
              </a:spcBef>
              <a:defRPr/>
            </a:pPr>
            <a:r>
              <a:rPr lang="en-US" dirty="0" smtClean="0"/>
              <a:t>Institute a formal multi-step procedure (including warning) and establish a neutral appeal process.</a:t>
            </a:r>
          </a:p>
          <a:p>
            <a:pPr lvl="1" eaLnBrk="1" hangingPunct="1">
              <a:spcBef>
                <a:spcPct val="40000"/>
              </a:spcBef>
              <a:defRPr/>
            </a:pPr>
            <a:r>
              <a:rPr lang="en-US" dirty="0" smtClean="0"/>
              <a:t>Have the employee’s direct supervisor inform </a:t>
            </a:r>
            <a:br>
              <a:rPr lang="en-US" dirty="0" smtClean="0"/>
            </a:br>
            <a:r>
              <a:rPr lang="en-US" dirty="0" smtClean="0"/>
              <a:t>the employee of the dismissal decision.</a:t>
            </a:r>
          </a:p>
          <a:p>
            <a:pPr eaLnBrk="1" hangingPunct="1">
              <a:spcBef>
                <a:spcPct val="40000"/>
              </a:spcBef>
              <a:defRPr/>
            </a:pPr>
            <a:r>
              <a:rPr lang="en-US" dirty="0" smtClean="0"/>
              <a:t>Security Measures</a:t>
            </a:r>
          </a:p>
          <a:p>
            <a:pPr lvl="1" eaLnBrk="1" hangingPunct="1">
              <a:spcBef>
                <a:spcPct val="40000"/>
              </a:spcBef>
              <a:defRPr/>
            </a:pPr>
            <a:r>
              <a:rPr lang="en-US" dirty="0" smtClean="0"/>
              <a:t>Disable employee passwords and network access.</a:t>
            </a:r>
          </a:p>
          <a:p>
            <a:pPr lvl="1" eaLnBrk="1" hangingPunct="1">
              <a:spcBef>
                <a:spcPct val="40000"/>
              </a:spcBef>
              <a:defRPr/>
            </a:pPr>
            <a:r>
              <a:rPr lang="en-US" dirty="0" smtClean="0"/>
              <a:t>Collect all company property and keys.</a:t>
            </a:r>
          </a:p>
          <a:p>
            <a:pPr lvl="1" eaLnBrk="1" hangingPunct="1">
              <a:spcBef>
                <a:spcPct val="40000"/>
              </a:spcBef>
              <a:defRPr/>
            </a:pPr>
            <a:r>
              <a:rPr lang="en-US" dirty="0" smtClean="0"/>
              <a:t>Escort employee from company property.</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4035" name="Slide Number Placeholder 2"/>
          <p:cNvSpPr>
            <a:spLocks noGrp="1"/>
          </p:cNvSpPr>
          <p:nvPr>
            <p:ph type="sldNum" sz="quarter" idx="11"/>
          </p:nvPr>
        </p:nvSpPr>
        <p:spPr>
          <a:noFill/>
        </p:spPr>
        <p:txBody>
          <a:bodyPr/>
          <a:lstStyle/>
          <a:p>
            <a:r>
              <a:rPr lang="en-US" smtClean="0">
                <a:latin typeface="Arial" pitchFamily="34" charset="0"/>
              </a:rPr>
              <a:t>14–</a:t>
            </a:r>
            <a:fld id="{39FCC956-368B-4C40-BD68-2F59C2E5C69B}" type="slidenum">
              <a:rPr lang="en-US" smtClean="0">
                <a:latin typeface="Arial" pitchFamily="34" charset="0"/>
              </a:rPr>
              <a:pPr/>
              <a:t>41</a:t>
            </a:fld>
            <a:endParaRPr lang="en-US" smtClean="0">
              <a:latin typeface="Arial" pitchFamily="34" charset="0"/>
            </a:endParaRPr>
          </a:p>
        </p:txBody>
      </p:sp>
      <p:sp>
        <p:nvSpPr>
          <p:cNvPr id="44036"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44037"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–12</a:t>
            </a:r>
            <a:r>
              <a:rPr lang="en-US" sz="1600">
                <a:cs typeface="Arial" pitchFamily="34" charset="0"/>
              </a:rPr>
              <a:t>	Median Weeks of Severance Pay by Job Level</a:t>
            </a:r>
          </a:p>
        </p:txBody>
      </p:sp>
      <p:graphicFrame>
        <p:nvGraphicFramePr>
          <p:cNvPr id="2840876" name="Group 300"/>
          <p:cNvGraphicFramePr>
            <a:graphicFrameLocks noGrp="1"/>
          </p:cNvGraphicFramePr>
          <p:nvPr/>
        </p:nvGraphicFramePr>
        <p:xfrm>
          <a:off x="639763" y="1274763"/>
          <a:ext cx="7864475" cy="3352800"/>
        </p:xfrm>
        <a:graphic>
          <a:graphicData uri="http://schemas.openxmlformats.org/drawingml/2006/table">
            <a:tbl>
              <a:tblPr/>
              <a:tblGrid>
                <a:gridCol w="3211512"/>
                <a:gridCol w="1550988"/>
                <a:gridCol w="1550987"/>
                <a:gridCol w="1550988"/>
              </a:tblGrid>
              <a:tr h="222250">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6699"/>
                          </a:solidFill>
                          <a:effectLst/>
                          <a:latin typeface="Arial" charset="0"/>
                          <a:cs typeface="Arial" charset="0"/>
                        </a:rPr>
                        <a:t>Severance Calculation Method</a:t>
                      </a:r>
                      <a:endParaRPr kumimoji="0" lang="en-US" sz="1600" b="1" i="0" u="none" strike="noStrike" cap="none" normalizeH="0" baseline="0" dirty="0" smtClean="0">
                        <a:ln>
                          <a:noFill/>
                        </a:ln>
                        <a:solidFill>
                          <a:srgbClr val="336699"/>
                        </a:solidFill>
                        <a:effectLst/>
                        <a:latin typeface="Arial" charset="0"/>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6699"/>
                          </a:solidFill>
                          <a:effectLst/>
                          <a:latin typeface="Arial" charset="0"/>
                          <a:cs typeface="Tahoma" pitchFamily="34" charset="0"/>
                        </a:rPr>
                        <a:t>Median Weeks of Severance</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2383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6699"/>
                          </a:solidFill>
                          <a:effectLst/>
                          <a:latin typeface="Arial" charset="0"/>
                        </a:rPr>
                        <a:t>Executives</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6699"/>
                          </a:solidFill>
                          <a:effectLst/>
                          <a:latin typeface="Arial" charset="0"/>
                        </a:rPr>
                        <a:t>Managers</a:t>
                      </a:r>
                      <a:r>
                        <a:rPr kumimoji="0" lang="en-US" sz="1600" b="1" i="0" u="none" strike="noStrike" cap="none" normalizeH="0" baseline="0" dirty="0" smtClean="0">
                          <a:ln>
                            <a:noFill/>
                          </a:ln>
                          <a:solidFill>
                            <a:srgbClr val="336699"/>
                          </a:solidFill>
                          <a:effectLst/>
                          <a:latin typeface="Arial" charset="0"/>
                          <a:cs typeface="Arial" charset="0"/>
                        </a:rPr>
                        <a:t> </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6699"/>
                        </a:buClr>
                        <a:buSzTx/>
                        <a:buFontTx/>
                        <a:buNone/>
                        <a:tabLst/>
                      </a:pPr>
                      <a:r>
                        <a:rPr kumimoji="0" lang="en-US" sz="1600" b="1" i="0" u="none" strike="noStrike" cap="none" normalizeH="0" baseline="0" dirty="0" smtClean="0">
                          <a:ln>
                            <a:noFill/>
                          </a:ln>
                          <a:solidFill>
                            <a:srgbClr val="336699"/>
                          </a:solidFill>
                          <a:effectLst/>
                          <a:latin typeface="Arial" charset="0"/>
                          <a:cs typeface="Tahoma" pitchFamily="34" charset="0"/>
                        </a:rPr>
                        <a:t>Professionals</a:t>
                      </a: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Fixed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26</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6</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6699"/>
                          </a:solidFill>
                          <a:effectLst/>
                          <a:latin typeface="Arial" charset="0"/>
                          <a:cs typeface="Arial" charset="0"/>
                        </a:rPr>
                        <a:t>Variable Amount by Employment Tenure</a:t>
                      </a:r>
                      <a:r>
                        <a:rPr kumimoji="0" lang="en-US" sz="1400" b="1" i="0" u="none" strike="noStrike" cap="none" normalizeH="0" baseline="0" dirty="0" smtClean="0">
                          <a:ln>
                            <a:noFill/>
                          </a:ln>
                          <a:solidFill>
                            <a:srgbClr val="336699"/>
                          </a:solidFill>
                          <a:effectLst/>
                          <a:latin typeface="Arial" charset="0"/>
                          <a:cs typeface="Arial" charset="0"/>
                        </a:rPr>
                        <a:t> </a:t>
                      </a:r>
                      <a:endParaRPr kumimoji="0" lang="en-US" sz="1400" b="1" i="0" u="none" strike="noStrike" cap="none" normalizeH="0" baseline="0" dirty="0" smtClean="0">
                        <a:ln>
                          <a:noFill/>
                        </a:ln>
                        <a:solidFill>
                          <a:srgbClr val="336699"/>
                        </a:solidFill>
                        <a:effectLst/>
                        <a:latin typeface="Arial" charset="0"/>
                      </a:endParaRPr>
                    </a:p>
                  </a:txBody>
                  <a:tcPr anchor="b"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 year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 years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7</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5</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5</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5 years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10</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7</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7</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10 years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20</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12</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10</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36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 years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26</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16</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15</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138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Maximum </a:t>
                      </a:r>
                      <a:endParaRPr kumimoji="0" lang="en-US" sz="1600" b="1"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39</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26</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24</a:t>
                      </a:r>
                      <a:endParaRPr kumimoji="0" lang="en-US" sz="1600" b="1"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5059" name="Slide Number Placeholder 4"/>
          <p:cNvSpPr>
            <a:spLocks noGrp="1"/>
          </p:cNvSpPr>
          <p:nvPr>
            <p:ph type="sldNum" sz="quarter" idx="11"/>
          </p:nvPr>
        </p:nvSpPr>
        <p:spPr>
          <a:noFill/>
        </p:spPr>
        <p:txBody>
          <a:bodyPr/>
          <a:lstStyle/>
          <a:p>
            <a:r>
              <a:rPr lang="en-US" smtClean="0">
                <a:latin typeface="Arial" pitchFamily="34" charset="0"/>
              </a:rPr>
              <a:t>14–</a:t>
            </a:r>
            <a:fld id="{18653D40-845B-42EC-B88E-CEC5D2DD6FDD}" type="slidenum">
              <a:rPr lang="en-US" smtClean="0">
                <a:latin typeface="Arial" pitchFamily="34" charset="0"/>
              </a:rPr>
              <a:pPr/>
              <a:t>42</a:t>
            </a:fld>
            <a:endParaRPr lang="en-US" smtClean="0">
              <a:latin typeface="Arial" pitchFamily="34" charset="0"/>
            </a:endParaRPr>
          </a:p>
        </p:txBody>
      </p:sp>
      <p:sp>
        <p:nvSpPr>
          <p:cNvPr id="2792450" name="Rectangle 2"/>
          <p:cNvSpPr>
            <a:spLocks noGrp="1" noChangeArrowheads="1"/>
          </p:cNvSpPr>
          <p:nvPr>
            <p:ph type="title"/>
          </p:nvPr>
        </p:nvSpPr>
        <p:spPr/>
        <p:txBody>
          <a:bodyPr/>
          <a:lstStyle/>
          <a:p>
            <a:pPr eaLnBrk="1" hangingPunct="1">
              <a:defRPr/>
            </a:pPr>
            <a:r>
              <a:rPr lang="en-US" dirty="0" smtClean="0"/>
              <a:t>Avoiding Wrongful Discharge Suits</a:t>
            </a:r>
          </a:p>
        </p:txBody>
      </p:sp>
      <p:sp>
        <p:nvSpPr>
          <p:cNvPr id="2792451" name="Rectangle 3"/>
          <p:cNvSpPr>
            <a:spLocks noGrp="1" noChangeArrowheads="1"/>
          </p:cNvSpPr>
          <p:nvPr>
            <p:ph type="body" idx="1"/>
          </p:nvPr>
        </p:nvSpPr>
        <p:spPr/>
        <p:txBody>
          <a:bodyPr/>
          <a:lstStyle/>
          <a:p>
            <a:pPr eaLnBrk="1" hangingPunct="1">
              <a:spcBef>
                <a:spcPct val="40000"/>
              </a:spcBef>
              <a:defRPr/>
            </a:pPr>
            <a:r>
              <a:rPr lang="en-US" smtClean="0"/>
              <a:t>Bases for Wrongful Discharge Suits</a:t>
            </a:r>
          </a:p>
          <a:p>
            <a:pPr lvl="1" eaLnBrk="1" hangingPunct="1">
              <a:spcBef>
                <a:spcPct val="40000"/>
              </a:spcBef>
              <a:defRPr/>
            </a:pPr>
            <a:r>
              <a:rPr lang="en-US" smtClean="0"/>
              <a:t>Discharge does not comply with the law.</a:t>
            </a:r>
          </a:p>
          <a:p>
            <a:pPr lvl="1" eaLnBrk="1" hangingPunct="1">
              <a:spcBef>
                <a:spcPct val="40000"/>
              </a:spcBef>
              <a:defRPr/>
            </a:pPr>
            <a:r>
              <a:rPr lang="en-US" smtClean="0"/>
              <a:t>Discharge does not comply with the contractual arrangement stated or implied by the firm via its employment application forms, employee manuals, or other promises.</a:t>
            </a:r>
          </a:p>
          <a:p>
            <a:pPr eaLnBrk="1" hangingPunct="1">
              <a:spcBef>
                <a:spcPct val="40000"/>
              </a:spcBef>
              <a:defRPr/>
            </a:pPr>
            <a:r>
              <a:rPr lang="en-US" smtClean="0"/>
              <a:t>Avoiding Wrongful Discharge Suits</a:t>
            </a:r>
          </a:p>
          <a:p>
            <a:pPr lvl="1" eaLnBrk="1" hangingPunct="1">
              <a:spcBef>
                <a:spcPct val="40000"/>
              </a:spcBef>
              <a:defRPr/>
            </a:pPr>
            <a:r>
              <a:rPr lang="en-US" smtClean="0"/>
              <a:t>Set up employment policies and dispute resolution procedures that make employees feel fairly treated.</a:t>
            </a:r>
          </a:p>
          <a:p>
            <a:pPr lvl="1" eaLnBrk="1" hangingPunct="1">
              <a:spcBef>
                <a:spcPct val="40000"/>
              </a:spcBef>
              <a:defRPr/>
            </a:pPr>
            <a:r>
              <a:rPr lang="en-US" smtClean="0"/>
              <a:t>Review and refine all employment-related policies, procedures, and documents to limit challenges.</a:t>
            </a:r>
          </a:p>
          <a:p>
            <a:pPr lvl="1" eaLnBrk="1" hangingPunct="1">
              <a:spcBef>
                <a:spcPct val="40000"/>
              </a:spcBef>
              <a:defRPr/>
            </a:pPr>
            <a:r>
              <a:rPr lang="en-US" smtClean="0"/>
              <a:t>Clearly communicate job expectations to the employee.</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46083" name="Slide Number Placeholder 2"/>
          <p:cNvSpPr>
            <a:spLocks noGrp="1"/>
          </p:cNvSpPr>
          <p:nvPr>
            <p:ph type="sldNum" sz="quarter" idx="11"/>
          </p:nvPr>
        </p:nvSpPr>
        <p:spPr>
          <a:noFill/>
        </p:spPr>
        <p:txBody>
          <a:bodyPr/>
          <a:lstStyle/>
          <a:p>
            <a:r>
              <a:rPr lang="en-US" smtClean="0">
                <a:latin typeface="Arial" pitchFamily="34" charset="0"/>
              </a:rPr>
              <a:t>14–</a:t>
            </a:r>
            <a:fld id="{5B169184-AB99-4CB1-8F93-6E6A4474E677}" type="slidenum">
              <a:rPr lang="en-US" smtClean="0">
                <a:latin typeface="Arial" pitchFamily="34" charset="0"/>
              </a:rPr>
              <a:pPr/>
              <a:t>43</a:t>
            </a:fld>
            <a:endParaRPr lang="en-US" smtClean="0">
              <a:latin typeface="Arial" pitchFamily="34" charset="0"/>
            </a:endParaRPr>
          </a:p>
        </p:txBody>
      </p:sp>
      <p:sp>
        <p:nvSpPr>
          <p:cNvPr id="46084"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46085"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–13</a:t>
            </a:r>
            <a:r>
              <a:rPr lang="en-US" sz="1600">
                <a:cs typeface="Arial" pitchFamily="34" charset="0"/>
              </a:rPr>
              <a:t>	Handbook Acknowledgement Form</a:t>
            </a:r>
          </a:p>
        </p:txBody>
      </p:sp>
      <p:pic>
        <p:nvPicPr>
          <p:cNvPr id="46086" name="Picture 4" descr="1413"/>
          <p:cNvPicPr>
            <a:picLocks noChangeAspect="1" noChangeArrowheads="1"/>
          </p:cNvPicPr>
          <p:nvPr/>
        </p:nvPicPr>
        <p:blipFill>
          <a:blip r:embed="rId3" cstate="print"/>
          <a:srcRect/>
          <a:stretch>
            <a:fillRect/>
          </a:stretch>
        </p:blipFill>
        <p:spPr bwMode="auto">
          <a:xfrm>
            <a:off x="1198563" y="811213"/>
            <a:ext cx="6745287" cy="5638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7107" name="Slide Number Placeholder 4"/>
          <p:cNvSpPr>
            <a:spLocks noGrp="1"/>
          </p:cNvSpPr>
          <p:nvPr>
            <p:ph type="sldNum" sz="quarter" idx="11"/>
          </p:nvPr>
        </p:nvSpPr>
        <p:spPr>
          <a:noFill/>
        </p:spPr>
        <p:txBody>
          <a:bodyPr/>
          <a:lstStyle/>
          <a:p>
            <a:r>
              <a:rPr lang="en-US" smtClean="0">
                <a:latin typeface="Arial" pitchFamily="34" charset="0"/>
              </a:rPr>
              <a:t>14–</a:t>
            </a:r>
            <a:fld id="{B40F7F0B-A5F2-4C5A-B36D-F2BFEDE1C7C0}" type="slidenum">
              <a:rPr lang="en-US" smtClean="0">
                <a:latin typeface="Arial" pitchFamily="34" charset="0"/>
              </a:rPr>
              <a:pPr/>
              <a:t>44</a:t>
            </a:fld>
            <a:endParaRPr lang="en-US" smtClean="0">
              <a:latin typeface="Arial" pitchFamily="34" charset="0"/>
            </a:endParaRPr>
          </a:p>
        </p:txBody>
      </p:sp>
      <p:sp>
        <p:nvSpPr>
          <p:cNvPr id="2796546" name="Rectangle 2"/>
          <p:cNvSpPr>
            <a:spLocks noGrp="1" noChangeArrowheads="1"/>
          </p:cNvSpPr>
          <p:nvPr>
            <p:ph type="title"/>
          </p:nvPr>
        </p:nvSpPr>
        <p:spPr/>
        <p:txBody>
          <a:bodyPr/>
          <a:lstStyle/>
          <a:p>
            <a:pPr eaLnBrk="1" hangingPunct="1">
              <a:defRPr/>
            </a:pPr>
            <a:r>
              <a:rPr lang="en-US" dirty="0" smtClean="0"/>
              <a:t>Personal Supervisory Liability</a:t>
            </a:r>
          </a:p>
        </p:txBody>
      </p:sp>
      <p:sp>
        <p:nvSpPr>
          <p:cNvPr id="2796547" name="Rectangle 3"/>
          <p:cNvSpPr>
            <a:spLocks noGrp="1" noChangeArrowheads="1"/>
          </p:cNvSpPr>
          <p:nvPr>
            <p:ph type="body" idx="1"/>
          </p:nvPr>
        </p:nvSpPr>
        <p:spPr/>
        <p:txBody>
          <a:bodyPr/>
          <a:lstStyle/>
          <a:p>
            <a:pPr eaLnBrk="1" hangingPunct="1">
              <a:spcBef>
                <a:spcPct val="40000"/>
              </a:spcBef>
              <a:defRPr/>
            </a:pPr>
            <a:r>
              <a:rPr lang="en-US" dirty="0" smtClean="0"/>
              <a:t>Avoiding Personal Supervisory Liability</a:t>
            </a:r>
          </a:p>
          <a:p>
            <a:pPr lvl="1" eaLnBrk="1" hangingPunct="1">
              <a:spcBef>
                <a:spcPct val="40000"/>
              </a:spcBef>
              <a:defRPr/>
            </a:pPr>
            <a:r>
              <a:rPr lang="en-US" dirty="0" smtClean="0"/>
              <a:t>Be familiar with applicable statutes and know how to uphold their requirements.</a:t>
            </a:r>
          </a:p>
          <a:p>
            <a:pPr lvl="1" eaLnBrk="1" hangingPunct="1">
              <a:spcBef>
                <a:spcPct val="40000"/>
              </a:spcBef>
              <a:defRPr/>
            </a:pPr>
            <a:r>
              <a:rPr lang="en-US" dirty="0" smtClean="0"/>
              <a:t>Follow company policies and procedures.</a:t>
            </a:r>
          </a:p>
          <a:p>
            <a:pPr lvl="1" eaLnBrk="1" hangingPunct="1">
              <a:spcBef>
                <a:spcPct val="40000"/>
              </a:spcBef>
              <a:defRPr/>
            </a:pPr>
            <a:r>
              <a:rPr lang="en-US" dirty="0" smtClean="0"/>
              <a:t>Be consistent with application of rules or regulations.</a:t>
            </a:r>
          </a:p>
          <a:p>
            <a:pPr lvl="1" eaLnBrk="1" hangingPunct="1">
              <a:spcBef>
                <a:spcPct val="40000"/>
              </a:spcBef>
              <a:defRPr/>
            </a:pPr>
            <a:r>
              <a:rPr lang="en-US" dirty="0" smtClean="0"/>
              <a:t>Don’t administer discipline in a manner that adds to the emotional hardship on the employee. </a:t>
            </a:r>
          </a:p>
          <a:p>
            <a:pPr lvl="1" eaLnBrk="1" hangingPunct="1">
              <a:spcBef>
                <a:spcPct val="40000"/>
              </a:spcBef>
              <a:defRPr/>
            </a:pPr>
            <a:r>
              <a:rPr lang="en-US" dirty="0" smtClean="0"/>
              <a:t>Allow employees to tell their side of the story.</a:t>
            </a:r>
          </a:p>
          <a:p>
            <a:pPr lvl="1" eaLnBrk="1" hangingPunct="1">
              <a:spcBef>
                <a:spcPct val="40000"/>
              </a:spcBef>
              <a:defRPr/>
            </a:pPr>
            <a:r>
              <a:rPr lang="en-US" dirty="0" smtClean="0"/>
              <a:t>Do not act in anger.</a:t>
            </a:r>
          </a:p>
          <a:p>
            <a:pPr lvl="1" eaLnBrk="1" hangingPunct="1">
              <a:spcBef>
                <a:spcPct val="40000"/>
              </a:spcBef>
              <a:defRPr/>
            </a:pPr>
            <a:r>
              <a:rPr lang="en-US" dirty="0" smtClean="0"/>
              <a:t>Utilize the HR department for advice regarding how to handle difficult disciplinary matters.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6547">
                                            <p:txEl>
                                              <p:pRg st="0" end="0"/>
                                            </p:txEl>
                                          </p:spTgt>
                                        </p:tgtEl>
                                        <p:attrNameLst>
                                          <p:attrName>style.visibility</p:attrName>
                                        </p:attrNameLst>
                                      </p:cBhvr>
                                      <p:to>
                                        <p:strVal val="visible"/>
                                      </p:to>
                                    </p:set>
                                    <p:animEffect transition="in" filter="wipe(left)">
                                      <p:cBhvr>
                                        <p:cTn id="7" dur="500"/>
                                        <p:tgtEl>
                                          <p:spTgt spid="279654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96547">
                                            <p:txEl>
                                              <p:pRg st="1" end="1"/>
                                            </p:txEl>
                                          </p:spTgt>
                                        </p:tgtEl>
                                        <p:attrNameLst>
                                          <p:attrName>style.visibility</p:attrName>
                                        </p:attrNameLst>
                                      </p:cBhvr>
                                      <p:to>
                                        <p:strVal val="visible"/>
                                      </p:to>
                                    </p:set>
                                    <p:animEffect transition="in" filter="wipe(left)">
                                      <p:cBhvr>
                                        <p:cTn id="11" dur="500"/>
                                        <p:tgtEl>
                                          <p:spTgt spid="279654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96547">
                                            <p:txEl>
                                              <p:pRg st="2" end="2"/>
                                            </p:txEl>
                                          </p:spTgt>
                                        </p:tgtEl>
                                        <p:attrNameLst>
                                          <p:attrName>style.visibility</p:attrName>
                                        </p:attrNameLst>
                                      </p:cBhvr>
                                      <p:to>
                                        <p:strVal val="visible"/>
                                      </p:to>
                                    </p:set>
                                    <p:animEffect transition="in" filter="wipe(left)">
                                      <p:cBhvr>
                                        <p:cTn id="15" dur="500"/>
                                        <p:tgtEl>
                                          <p:spTgt spid="279654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96547">
                                            <p:txEl>
                                              <p:pRg st="3" end="3"/>
                                            </p:txEl>
                                          </p:spTgt>
                                        </p:tgtEl>
                                        <p:attrNameLst>
                                          <p:attrName>style.visibility</p:attrName>
                                        </p:attrNameLst>
                                      </p:cBhvr>
                                      <p:to>
                                        <p:strVal val="visible"/>
                                      </p:to>
                                    </p:set>
                                    <p:animEffect transition="in" filter="wipe(left)">
                                      <p:cBhvr>
                                        <p:cTn id="19" dur="500"/>
                                        <p:tgtEl>
                                          <p:spTgt spid="2796547">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96547">
                                            <p:txEl>
                                              <p:pRg st="4" end="4"/>
                                            </p:txEl>
                                          </p:spTgt>
                                        </p:tgtEl>
                                        <p:attrNameLst>
                                          <p:attrName>style.visibility</p:attrName>
                                        </p:attrNameLst>
                                      </p:cBhvr>
                                      <p:to>
                                        <p:strVal val="visible"/>
                                      </p:to>
                                    </p:set>
                                    <p:animEffect transition="in" filter="wipe(left)">
                                      <p:cBhvr>
                                        <p:cTn id="23" dur="500"/>
                                        <p:tgtEl>
                                          <p:spTgt spid="2796547">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96547">
                                            <p:txEl>
                                              <p:pRg st="5" end="5"/>
                                            </p:txEl>
                                          </p:spTgt>
                                        </p:tgtEl>
                                        <p:attrNameLst>
                                          <p:attrName>style.visibility</p:attrName>
                                        </p:attrNameLst>
                                      </p:cBhvr>
                                      <p:to>
                                        <p:strVal val="visible"/>
                                      </p:to>
                                    </p:set>
                                    <p:animEffect transition="in" filter="wipe(left)">
                                      <p:cBhvr>
                                        <p:cTn id="27" dur="500"/>
                                        <p:tgtEl>
                                          <p:spTgt spid="2796547">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96547">
                                            <p:txEl>
                                              <p:pRg st="6" end="6"/>
                                            </p:txEl>
                                          </p:spTgt>
                                        </p:tgtEl>
                                        <p:attrNameLst>
                                          <p:attrName>style.visibility</p:attrName>
                                        </p:attrNameLst>
                                      </p:cBhvr>
                                      <p:to>
                                        <p:strVal val="visible"/>
                                      </p:to>
                                    </p:set>
                                    <p:animEffect transition="in" filter="wipe(left)">
                                      <p:cBhvr>
                                        <p:cTn id="31" dur="500"/>
                                        <p:tgtEl>
                                          <p:spTgt spid="2796547">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96547">
                                            <p:txEl>
                                              <p:pRg st="7" end="7"/>
                                            </p:txEl>
                                          </p:spTgt>
                                        </p:tgtEl>
                                        <p:attrNameLst>
                                          <p:attrName>style.visibility</p:attrName>
                                        </p:attrNameLst>
                                      </p:cBhvr>
                                      <p:to>
                                        <p:strVal val="visible"/>
                                      </p:to>
                                    </p:set>
                                    <p:animEffect transition="in" filter="wipe(left)">
                                      <p:cBhvr>
                                        <p:cTn id="35" dur="500"/>
                                        <p:tgtEl>
                                          <p:spTgt spid="2796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547"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48131" name="Slide Number Placeholder 3"/>
          <p:cNvSpPr>
            <a:spLocks noGrp="1"/>
          </p:cNvSpPr>
          <p:nvPr>
            <p:ph type="sldNum" sz="quarter" idx="11"/>
          </p:nvPr>
        </p:nvSpPr>
        <p:spPr>
          <a:noFill/>
        </p:spPr>
        <p:txBody>
          <a:bodyPr/>
          <a:lstStyle/>
          <a:p>
            <a:r>
              <a:rPr lang="en-US" smtClean="0">
                <a:latin typeface="Arial" pitchFamily="34" charset="0"/>
              </a:rPr>
              <a:t>14–</a:t>
            </a:r>
            <a:fld id="{8D06C252-628C-4916-919E-605EBE09509A}" type="slidenum">
              <a:rPr lang="en-US" smtClean="0">
                <a:latin typeface="Arial" pitchFamily="34" charset="0"/>
              </a:rPr>
              <a:pPr/>
              <a:t>45</a:t>
            </a:fld>
            <a:endParaRPr lang="en-US" smtClean="0">
              <a:latin typeface="Arial" pitchFamily="34" charset="0"/>
            </a:endParaRPr>
          </a:p>
        </p:txBody>
      </p:sp>
      <p:sp>
        <p:nvSpPr>
          <p:cNvPr id="2798594" name="Rectangle 2"/>
          <p:cNvSpPr>
            <a:spLocks noGrp="1" noChangeArrowheads="1"/>
          </p:cNvSpPr>
          <p:nvPr>
            <p:ph type="title"/>
          </p:nvPr>
        </p:nvSpPr>
        <p:spPr/>
        <p:txBody>
          <a:bodyPr/>
          <a:lstStyle/>
          <a:p>
            <a:pPr eaLnBrk="1" hangingPunct="1">
              <a:defRPr/>
            </a:pPr>
            <a:r>
              <a:rPr lang="en-US" dirty="0" smtClean="0"/>
              <a:t>The Termination Interview</a:t>
            </a:r>
          </a:p>
        </p:txBody>
      </p:sp>
      <p:grpSp>
        <p:nvGrpSpPr>
          <p:cNvPr id="2" name="Group 3"/>
          <p:cNvGrpSpPr>
            <a:grpSpLocks/>
          </p:cNvGrpSpPr>
          <p:nvPr/>
        </p:nvGrpSpPr>
        <p:grpSpPr bwMode="auto">
          <a:xfrm>
            <a:off x="1493838" y="1549400"/>
            <a:ext cx="966787" cy="1044575"/>
            <a:chOff x="576" y="1008"/>
            <a:chExt cx="403" cy="658"/>
          </a:xfrm>
        </p:grpSpPr>
        <p:sp>
          <p:nvSpPr>
            <p:cNvPr id="48156" name="Freeform 4"/>
            <p:cNvSpPr>
              <a:spLocks/>
            </p:cNvSpPr>
            <p:nvPr/>
          </p:nvSpPr>
          <p:spPr bwMode="blackWhite">
            <a:xfrm>
              <a:off x="576" y="1008"/>
              <a:ext cx="403" cy="573"/>
            </a:xfrm>
            <a:custGeom>
              <a:avLst/>
              <a:gdLst>
                <a:gd name="T0" fmla="*/ 0 w 480"/>
                <a:gd name="T1" fmla="*/ 0 h 528"/>
                <a:gd name="T2" fmla="*/ 0 w 480"/>
                <a:gd name="T3" fmla="*/ 622 h 528"/>
                <a:gd name="T4" fmla="*/ 338 w 480"/>
                <a:gd name="T5" fmla="*/ 622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57" name="Oval 5"/>
            <p:cNvSpPr>
              <a:spLocks noChangeArrowheads="1"/>
            </p:cNvSpPr>
            <p:nvPr/>
          </p:nvSpPr>
          <p:spPr bwMode="auto">
            <a:xfrm>
              <a:off x="634" y="1494"/>
              <a:ext cx="172" cy="172"/>
            </a:xfrm>
            <a:prstGeom prst="ellipse">
              <a:avLst/>
            </a:prstGeom>
            <a:solidFill>
              <a:schemeClr val="bg1"/>
            </a:solidFill>
            <a:ln w="3175">
              <a:solidFill>
                <a:srgbClr val="006699"/>
              </a:solidFill>
              <a:round/>
              <a:headEnd/>
              <a:tailEnd/>
            </a:ln>
          </p:spPr>
          <p:txBody>
            <a:bodyPr wrap="none" anchor="ctr"/>
            <a:lstStyle/>
            <a:p>
              <a:pPr algn="ctr"/>
              <a:r>
                <a:rPr lang="en-US" sz="1600" b="1"/>
                <a:t>1</a:t>
              </a:r>
            </a:p>
          </p:txBody>
        </p:sp>
      </p:grpSp>
      <p:grpSp>
        <p:nvGrpSpPr>
          <p:cNvPr id="3" name="Group 6"/>
          <p:cNvGrpSpPr>
            <a:grpSpLocks/>
          </p:cNvGrpSpPr>
          <p:nvPr/>
        </p:nvGrpSpPr>
        <p:grpSpPr bwMode="auto">
          <a:xfrm>
            <a:off x="1493838" y="2241550"/>
            <a:ext cx="966787" cy="1044575"/>
            <a:chOff x="581" y="1757"/>
            <a:chExt cx="403" cy="658"/>
          </a:xfrm>
        </p:grpSpPr>
        <p:sp>
          <p:nvSpPr>
            <p:cNvPr id="48154" name="Freeform 7"/>
            <p:cNvSpPr>
              <a:spLocks/>
            </p:cNvSpPr>
            <p:nvPr/>
          </p:nvSpPr>
          <p:spPr bwMode="blackWhite">
            <a:xfrm>
              <a:off x="581" y="1757"/>
              <a:ext cx="403" cy="573"/>
            </a:xfrm>
            <a:custGeom>
              <a:avLst/>
              <a:gdLst>
                <a:gd name="T0" fmla="*/ 0 w 480"/>
                <a:gd name="T1" fmla="*/ 0 h 528"/>
                <a:gd name="T2" fmla="*/ 0 w 480"/>
                <a:gd name="T3" fmla="*/ 622 h 528"/>
                <a:gd name="T4" fmla="*/ 338 w 480"/>
                <a:gd name="T5" fmla="*/ 622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55" name="Oval 8"/>
            <p:cNvSpPr>
              <a:spLocks noChangeArrowheads="1"/>
            </p:cNvSpPr>
            <p:nvPr/>
          </p:nvSpPr>
          <p:spPr bwMode="auto">
            <a:xfrm>
              <a:off x="639" y="2243"/>
              <a:ext cx="172" cy="172"/>
            </a:xfrm>
            <a:prstGeom prst="ellipse">
              <a:avLst/>
            </a:prstGeom>
            <a:solidFill>
              <a:schemeClr val="bg1"/>
            </a:solidFill>
            <a:ln w="3175">
              <a:solidFill>
                <a:srgbClr val="006699"/>
              </a:solidFill>
              <a:round/>
              <a:headEnd/>
              <a:tailEnd/>
            </a:ln>
          </p:spPr>
          <p:txBody>
            <a:bodyPr wrap="none" anchor="ctr"/>
            <a:lstStyle/>
            <a:p>
              <a:pPr algn="ctr"/>
              <a:r>
                <a:rPr lang="en-US" sz="1600" b="1"/>
                <a:t>2</a:t>
              </a:r>
            </a:p>
          </p:txBody>
        </p:sp>
      </p:grpSp>
      <p:grpSp>
        <p:nvGrpSpPr>
          <p:cNvPr id="4" name="Group 9"/>
          <p:cNvGrpSpPr>
            <a:grpSpLocks/>
          </p:cNvGrpSpPr>
          <p:nvPr/>
        </p:nvGrpSpPr>
        <p:grpSpPr bwMode="auto">
          <a:xfrm>
            <a:off x="1493838" y="2190750"/>
            <a:ext cx="966787" cy="1725613"/>
            <a:chOff x="581" y="2045"/>
            <a:chExt cx="403" cy="1037"/>
          </a:xfrm>
        </p:grpSpPr>
        <p:sp>
          <p:nvSpPr>
            <p:cNvPr id="48152" name="Freeform 10"/>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53" name="Oval 11"/>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p>
              <a:pPr algn="ctr"/>
              <a:r>
                <a:rPr lang="en-US" sz="1600" b="1"/>
                <a:t>3</a:t>
              </a:r>
            </a:p>
          </p:txBody>
        </p:sp>
      </p:grpSp>
      <p:grpSp>
        <p:nvGrpSpPr>
          <p:cNvPr id="5" name="Group 12"/>
          <p:cNvGrpSpPr>
            <a:grpSpLocks/>
          </p:cNvGrpSpPr>
          <p:nvPr/>
        </p:nvGrpSpPr>
        <p:grpSpPr bwMode="auto">
          <a:xfrm>
            <a:off x="1493838" y="2833688"/>
            <a:ext cx="966787" cy="1725612"/>
            <a:chOff x="581" y="2045"/>
            <a:chExt cx="403" cy="1037"/>
          </a:xfrm>
        </p:grpSpPr>
        <p:sp>
          <p:nvSpPr>
            <p:cNvPr id="48150" name="Freeform 13"/>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51" name="Oval 14"/>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p>
              <a:pPr algn="ctr"/>
              <a:r>
                <a:rPr lang="en-US" sz="1600" b="1"/>
                <a:t>4</a:t>
              </a:r>
            </a:p>
          </p:txBody>
        </p:sp>
      </p:grpSp>
      <p:grpSp>
        <p:nvGrpSpPr>
          <p:cNvPr id="6" name="Group 15"/>
          <p:cNvGrpSpPr>
            <a:grpSpLocks/>
          </p:cNvGrpSpPr>
          <p:nvPr/>
        </p:nvGrpSpPr>
        <p:grpSpPr bwMode="auto">
          <a:xfrm>
            <a:off x="1493838" y="3441700"/>
            <a:ext cx="966787" cy="1725613"/>
            <a:chOff x="581" y="2045"/>
            <a:chExt cx="403" cy="1037"/>
          </a:xfrm>
        </p:grpSpPr>
        <p:sp>
          <p:nvSpPr>
            <p:cNvPr id="48148" name="Freeform 16"/>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49" name="Oval 17"/>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p>
              <a:pPr algn="ctr"/>
              <a:r>
                <a:rPr lang="en-US" sz="1600" b="1"/>
                <a:t>5</a:t>
              </a:r>
            </a:p>
          </p:txBody>
        </p:sp>
      </p:grpSp>
      <p:sp>
        <p:nvSpPr>
          <p:cNvPr id="2798610" name="AutoShape 18" descr="bluefill01"/>
          <p:cNvSpPr>
            <a:spLocks noChangeArrowheads="1"/>
          </p:cNvSpPr>
          <p:nvPr/>
        </p:nvSpPr>
        <p:spPr bwMode="auto">
          <a:xfrm>
            <a:off x="1098550" y="1417638"/>
            <a:ext cx="5759450" cy="498475"/>
          </a:xfrm>
          <a:prstGeom prst="roundRect">
            <a:avLst>
              <a:gd name="adj" fmla="val 16667"/>
            </a:avLst>
          </a:prstGeom>
          <a:blipFill dpi="0" rotWithShape="1">
            <a:blip r:embed="rId3" cstate="print"/>
            <a:srcRect/>
            <a:stretch>
              <a:fillRect/>
            </a:stretch>
          </a:blipFill>
          <a:ln w="57150" algn="ctr">
            <a:solidFill>
              <a:srgbClr val="7DC1FF"/>
            </a:solidFill>
            <a:round/>
            <a:headEnd/>
            <a:tailEnd/>
          </a:ln>
        </p:spPr>
        <p:txBody>
          <a:bodyPr lIns="0" tIns="0" rIns="0" bIns="0" anchor="ctr" anchorCtr="1"/>
          <a:lstStyle/>
          <a:p>
            <a:pPr algn="ctr"/>
            <a:r>
              <a:rPr lang="en-US" sz="2400">
                <a:latin typeface="Franklin Gothic Medium" pitchFamily="34" charset="0"/>
              </a:rPr>
              <a:t>Guidelines for the Termination Interview</a:t>
            </a:r>
          </a:p>
        </p:txBody>
      </p:sp>
      <p:sp>
        <p:nvSpPr>
          <p:cNvPr id="2798611" name="Rectangle 19"/>
          <p:cNvSpPr>
            <a:spLocks noChangeArrowheads="1"/>
          </p:cNvSpPr>
          <p:nvPr/>
        </p:nvSpPr>
        <p:spPr bwMode="blackWhite">
          <a:xfrm>
            <a:off x="2478088" y="2921000"/>
            <a:ext cx="5111750" cy="428625"/>
          </a:xfrm>
          <a:prstGeom prst="rect">
            <a:avLst/>
          </a:prstGeom>
          <a:noFill/>
          <a:ln w="3175" algn="ctr">
            <a:noFill/>
            <a:miter lim="800000"/>
            <a:headEnd/>
            <a:tailEnd/>
          </a:ln>
        </p:spPr>
        <p:txBody>
          <a:bodyPr anchor="ctr"/>
          <a:lstStyle/>
          <a:p>
            <a:pPr>
              <a:spcBef>
                <a:spcPct val="50000"/>
              </a:spcBef>
            </a:pPr>
            <a:r>
              <a:rPr lang="en-US" sz="2000"/>
              <a:t>Get to the point.</a:t>
            </a:r>
          </a:p>
        </p:txBody>
      </p:sp>
      <p:sp>
        <p:nvSpPr>
          <p:cNvPr id="2798612" name="Rectangle 20"/>
          <p:cNvSpPr>
            <a:spLocks noChangeArrowheads="1"/>
          </p:cNvSpPr>
          <p:nvPr/>
        </p:nvSpPr>
        <p:spPr bwMode="blackWhite">
          <a:xfrm>
            <a:off x="2478088" y="2273300"/>
            <a:ext cx="5111750" cy="385763"/>
          </a:xfrm>
          <a:prstGeom prst="rect">
            <a:avLst/>
          </a:prstGeom>
          <a:noFill/>
          <a:ln w="3175" algn="ctr">
            <a:noFill/>
            <a:miter lim="800000"/>
            <a:headEnd/>
            <a:tailEnd/>
          </a:ln>
        </p:spPr>
        <p:txBody>
          <a:bodyPr anchor="ctr"/>
          <a:lstStyle/>
          <a:p>
            <a:pPr>
              <a:spcBef>
                <a:spcPct val="50000"/>
              </a:spcBef>
            </a:pPr>
            <a:r>
              <a:rPr lang="en-US" sz="2000"/>
              <a:t>Plan the interview carefully.</a:t>
            </a:r>
          </a:p>
        </p:txBody>
      </p:sp>
      <p:sp>
        <p:nvSpPr>
          <p:cNvPr id="2798613" name="Rectangle 21"/>
          <p:cNvSpPr>
            <a:spLocks noChangeArrowheads="1"/>
          </p:cNvSpPr>
          <p:nvPr/>
        </p:nvSpPr>
        <p:spPr bwMode="blackWhite">
          <a:xfrm>
            <a:off x="2478088" y="3562350"/>
            <a:ext cx="5111750" cy="427038"/>
          </a:xfrm>
          <a:prstGeom prst="rect">
            <a:avLst/>
          </a:prstGeom>
          <a:noFill/>
          <a:ln w="3175" algn="ctr">
            <a:noFill/>
            <a:miter lim="800000"/>
            <a:headEnd/>
            <a:tailEnd/>
          </a:ln>
        </p:spPr>
        <p:txBody>
          <a:bodyPr anchor="ctr"/>
          <a:lstStyle/>
          <a:p>
            <a:pPr>
              <a:spcBef>
                <a:spcPct val="50000"/>
              </a:spcBef>
            </a:pPr>
            <a:r>
              <a:rPr lang="en-US" sz="2000"/>
              <a:t>Describe the situation.</a:t>
            </a:r>
          </a:p>
        </p:txBody>
      </p:sp>
      <p:sp>
        <p:nvSpPr>
          <p:cNvPr id="2798614" name="Rectangle 22"/>
          <p:cNvSpPr>
            <a:spLocks noChangeArrowheads="1"/>
          </p:cNvSpPr>
          <p:nvPr/>
        </p:nvSpPr>
        <p:spPr bwMode="blackWhite">
          <a:xfrm>
            <a:off x="2473325" y="4202113"/>
            <a:ext cx="5111750" cy="427037"/>
          </a:xfrm>
          <a:prstGeom prst="rect">
            <a:avLst/>
          </a:prstGeom>
          <a:noFill/>
          <a:ln w="3175" algn="ctr">
            <a:noFill/>
            <a:miter lim="800000"/>
            <a:headEnd/>
            <a:tailEnd/>
          </a:ln>
        </p:spPr>
        <p:txBody>
          <a:bodyPr anchor="ctr"/>
          <a:lstStyle/>
          <a:p>
            <a:pPr>
              <a:spcBef>
                <a:spcPct val="50000"/>
              </a:spcBef>
            </a:pPr>
            <a:r>
              <a:rPr lang="en-US" sz="2000"/>
              <a:t>Listen.</a:t>
            </a:r>
          </a:p>
        </p:txBody>
      </p:sp>
      <p:sp>
        <p:nvSpPr>
          <p:cNvPr id="2798615" name="Rectangle 23"/>
          <p:cNvSpPr>
            <a:spLocks noChangeArrowheads="1"/>
          </p:cNvSpPr>
          <p:nvPr/>
        </p:nvSpPr>
        <p:spPr bwMode="blackWhite">
          <a:xfrm>
            <a:off x="2470150" y="4816475"/>
            <a:ext cx="5667375" cy="427038"/>
          </a:xfrm>
          <a:prstGeom prst="rect">
            <a:avLst/>
          </a:prstGeom>
          <a:noFill/>
          <a:ln w="3175" algn="ctr">
            <a:noFill/>
            <a:miter lim="800000"/>
            <a:headEnd/>
            <a:tailEnd/>
          </a:ln>
        </p:spPr>
        <p:txBody>
          <a:bodyPr anchor="ctr"/>
          <a:lstStyle/>
          <a:p>
            <a:pPr>
              <a:spcBef>
                <a:spcPct val="50000"/>
              </a:spcBef>
            </a:pPr>
            <a:r>
              <a:rPr lang="en-US" sz="2000"/>
              <a:t>Review all elements of the severance package.</a:t>
            </a:r>
          </a:p>
        </p:txBody>
      </p:sp>
      <p:grpSp>
        <p:nvGrpSpPr>
          <p:cNvPr id="7" name="Group 24"/>
          <p:cNvGrpSpPr>
            <a:grpSpLocks/>
          </p:cNvGrpSpPr>
          <p:nvPr/>
        </p:nvGrpSpPr>
        <p:grpSpPr bwMode="auto">
          <a:xfrm>
            <a:off x="1493838" y="4030663"/>
            <a:ext cx="966787" cy="1725612"/>
            <a:chOff x="581" y="2045"/>
            <a:chExt cx="403" cy="1037"/>
          </a:xfrm>
        </p:grpSpPr>
        <p:sp>
          <p:nvSpPr>
            <p:cNvPr id="48146" name="Freeform 25"/>
            <p:cNvSpPr>
              <a:spLocks/>
            </p:cNvSpPr>
            <p:nvPr/>
          </p:nvSpPr>
          <p:spPr bwMode="blackWhite">
            <a:xfrm>
              <a:off x="581" y="2045"/>
              <a:ext cx="403" cy="952"/>
            </a:xfrm>
            <a:custGeom>
              <a:avLst/>
              <a:gdLst>
                <a:gd name="T0" fmla="*/ 0 w 480"/>
                <a:gd name="T1" fmla="*/ 0 h 528"/>
                <a:gd name="T2" fmla="*/ 0 w 480"/>
                <a:gd name="T3" fmla="*/ 1716 h 528"/>
                <a:gd name="T4" fmla="*/ 338 w 480"/>
                <a:gd name="T5" fmla="*/ 1716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lg" len="lg"/>
            </a:ln>
          </p:spPr>
          <p:txBody>
            <a:bodyPr wrap="none" anchor="ctr"/>
            <a:lstStyle/>
            <a:p>
              <a:endParaRPr lang="ar-SA"/>
            </a:p>
          </p:txBody>
        </p:sp>
        <p:sp>
          <p:nvSpPr>
            <p:cNvPr id="48147" name="Oval 26"/>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p>
              <a:pPr algn="ctr"/>
              <a:r>
                <a:rPr lang="en-US" sz="1600" b="1"/>
                <a:t>6</a:t>
              </a:r>
            </a:p>
          </p:txBody>
        </p:sp>
      </p:grpSp>
      <p:sp>
        <p:nvSpPr>
          <p:cNvPr id="2798619" name="Rectangle 27"/>
          <p:cNvSpPr>
            <a:spLocks noChangeArrowheads="1"/>
          </p:cNvSpPr>
          <p:nvPr/>
        </p:nvSpPr>
        <p:spPr bwMode="blackWhite">
          <a:xfrm>
            <a:off x="2468563" y="5405438"/>
            <a:ext cx="6007100" cy="427037"/>
          </a:xfrm>
          <a:prstGeom prst="rect">
            <a:avLst/>
          </a:prstGeom>
          <a:noFill/>
          <a:ln w="3175" algn="ctr">
            <a:noFill/>
            <a:miter lim="800000"/>
            <a:headEnd/>
            <a:tailEnd/>
          </a:ln>
        </p:spPr>
        <p:txBody>
          <a:bodyPr anchor="ctr"/>
          <a:lstStyle/>
          <a:p>
            <a:pPr>
              <a:spcBef>
                <a:spcPct val="50000"/>
              </a:spcBef>
            </a:pPr>
            <a:r>
              <a:rPr lang="en-US" sz="2000"/>
              <a:t>Identify the next step.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8610"/>
                                        </p:tgtEl>
                                        <p:attrNameLst>
                                          <p:attrName>style.visibility</p:attrName>
                                        </p:attrNameLst>
                                      </p:cBhvr>
                                      <p:to>
                                        <p:strVal val="visible"/>
                                      </p:to>
                                    </p:set>
                                    <p:animEffect transition="in" filter="wipe(left)">
                                      <p:cBhvr>
                                        <p:cTn id="7" dur="500"/>
                                        <p:tgtEl>
                                          <p:spTgt spid="2798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98612"/>
                                        </p:tgtEl>
                                        <p:attrNameLst>
                                          <p:attrName>style.visibility</p:attrName>
                                        </p:attrNameLst>
                                      </p:cBhvr>
                                      <p:to>
                                        <p:strVal val="visible"/>
                                      </p:to>
                                    </p:set>
                                    <p:animEffect transition="in" filter="wipe(left)">
                                      <p:cBhvr>
                                        <p:cTn id="16" dur="500"/>
                                        <p:tgtEl>
                                          <p:spTgt spid="27986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98611"/>
                                        </p:tgtEl>
                                        <p:attrNameLst>
                                          <p:attrName>style.visibility</p:attrName>
                                        </p:attrNameLst>
                                      </p:cBhvr>
                                      <p:to>
                                        <p:strVal val="visible"/>
                                      </p:to>
                                    </p:set>
                                    <p:animEffect transition="in" filter="wipe(left)">
                                      <p:cBhvr>
                                        <p:cTn id="25" dur="1000"/>
                                        <p:tgtEl>
                                          <p:spTgt spid="27986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98613"/>
                                        </p:tgtEl>
                                        <p:attrNameLst>
                                          <p:attrName>style.visibility</p:attrName>
                                        </p:attrNameLst>
                                      </p:cBhvr>
                                      <p:to>
                                        <p:strVal val="visible"/>
                                      </p:to>
                                    </p:set>
                                    <p:animEffect transition="in" filter="wipe(left)">
                                      <p:cBhvr>
                                        <p:cTn id="34" dur="1000"/>
                                        <p:tgtEl>
                                          <p:spTgt spid="27986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798614"/>
                                        </p:tgtEl>
                                        <p:attrNameLst>
                                          <p:attrName>style.visibility</p:attrName>
                                        </p:attrNameLst>
                                      </p:cBhvr>
                                      <p:to>
                                        <p:strVal val="visible"/>
                                      </p:to>
                                    </p:set>
                                    <p:animEffect transition="in" filter="wipe(left)">
                                      <p:cBhvr>
                                        <p:cTn id="43" dur="1000"/>
                                        <p:tgtEl>
                                          <p:spTgt spid="27986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Right)">
                                      <p:cBhvr>
                                        <p:cTn id="48" dur="1000"/>
                                        <p:tgtEl>
                                          <p:spTgt spid="6"/>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798615"/>
                                        </p:tgtEl>
                                        <p:attrNameLst>
                                          <p:attrName>style.visibility</p:attrName>
                                        </p:attrNameLst>
                                      </p:cBhvr>
                                      <p:to>
                                        <p:strVal val="visible"/>
                                      </p:to>
                                    </p:set>
                                    <p:animEffect transition="in" filter="wipe(left)">
                                      <p:cBhvr>
                                        <p:cTn id="52" dur="1000"/>
                                        <p:tgtEl>
                                          <p:spTgt spid="27986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downRight)">
                                      <p:cBhvr>
                                        <p:cTn id="57" dur="1000"/>
                                        <p:tgtEl>
                                          <p:spTgt spid="7"/>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798619"/>
                                        </p:tgtEl>
                                        <p:attrNameLst>
                                          <p:attrName>style.visibility</p:attrName>
                                        </p:attrNameLst>
                                      </p:cBhvr>
                                      <p:to>
                                        <p:strVal val="visible"/>
                                      </p:to>
                                    </p:set>
                                    <p:animEffect transition="in" filter="wipe(left)">
                                      <p:cBhvr>
                                        <p:cTn id="61" dur="1000"/>
                                        <p:tgtEl>
                                          <p:spTgt spid="279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8610" grpId="0" animBg="1" autoUpdateAnimBg="0"/>
      <p:bldP spid="2798611" grpId="0"/>
      <p:bldP spid="2798612" grpId="0"/>
      <p:bldP spid="2798613" grpId="0"/>
      <p:bldP spid="2798614" grpId="0"/>
      <p:bldP spid="2798615" grpId="0"/>
      <p:bldP spid="27986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49155" name="Slide Number Placeholder 4"/>
          <p:cNvSpPr>
            <a:spLocks noGrp="1"/>
          </p:cNvSpPr>
          <p:nvPr>
            <p:ph type="sldNum" sz="quarter" idx="11"/>
          </p:nvPr>
        </p:nvSpPr>
        <p:spPr>
          <a:noFill/>
        </p:spPr>
        <p:txBody>
          <a:bodyPr/>
          <a:lstStyle/>
          <a:p>
            <a:r>
              <a:rPr lang="en-US" smtClean="0">
                <a:latin typeface="Arial" pitchFamily="34" charset="0"/>
              </a:rPr>
              <a:t>14–</a:t>
            </a:r>
            <a:fld id="{C6272A12-1326-4989-8A04-7CDDDE7FD317}" type="slidenum">
              <a:rPr lang="en-US" smtClean="0">
                <a:latin typeface="Arial" pitchFamily="34" charset="0"/>
              </a:rPr>
              <a:pPr/>
              <a:t>46</a:t>
            </a:fld>
            <a:endParaRPr lang="en-US" smtClean="0">
              <a:latin typeface="Arial" pitchFamily="34" charset="0"/>
            </a:endParaRPr>
          </a:p>
        </p:txBody>
      </p:sp>
      <p:sp>
        <p:nvSpPr>
          <p:cNvPr id="2800646" name="Rectangle 6"/>
          <p:cNvSpPr>
            <a:spLocks noGrp="1" noChangeArrowheads="1"/>
          </p:cNvSpPr>
          <p:nvPr>
            <p:ph type="title"/>
          </p:nvPr>
        </p:nvSpPr>
        <p:spPr/>
        <p:txBody>
          <a:bodyPr/>
          <a:lstStyle/>
          <a:p>
            <a:pPr eaLnBrk="1" hangingPunct="1">
              <a:defRPr/>
            </a:pPr>
            <a:r>
              <a:rPr lang="en-US" dirty="0" smtClean="0"/>
              <a:t>Termination Assistance</a:t>
            </a:r>
          </a:p>
        </p:txBody>
      </p:sp>
      <p:sp>
        <p:nvSpPr>
          <p:cNvPr id="2800647" name="Rectangle 7"/>
          <p:cNvSpPr>
            <a:spLocks noGrp="1" noChangeArrowheads="1"/>
          </p:cNvSpPr>
          <p:nvPr>
            <p:ph type="body" idx="1"/>
          </p:nvPr>
        </p:nvSpPr>
        <p:spPr>
          <a:xfrm>
            <a:off x="525463" y="1050925"/>
            <a:ext cx="8161337" cy="5211763"/>
          </a:xfrm>
        </p:spPr>
        <p:txBody>
          <a:bodyPr/>
          <a:lstStyle/>
          <a:p>
            <a:pPr eaLnBrk="1" hangingPunct="1">
              <a:defRPr/>
            </a:pPr>
            <a:r>
              <a:rPr lang="en-US" dirty="0" smtClean="0"/>
              <a:t>Outplacement Counseling</a:t>
            </a:r>
          </a:p>
          <a:p>
            <a:pPr lvl="1" eaLnBrk="1" hangingPunct="1">
              <a:defRPr/>
            </a:pPr>
            <a:r>
              <a:rPr lang="en-US" dirty="0" smtClean="0"/>
              <a:t>A systematic process by which a terminated employee is trained and counseled in the techniques of conducting a self-appraisal and securing a new job appropriate to his or her needs and talents.</a:t>
            </a:r>
          </a:p>
          <a:p>
            <a:pPr eaLnBrk="1" hangingPunct="1">
              <a:defRPr/>
            </a:pPr>
            <a:r>
              <a:rPr lang="en-US" dirty="0" smtClean="0"/>
              <a:t>An offer of outplacement assistance: </a:t>
            </a:r>
          </a:p>
          <a:p>
            <a:pPr lvl="1" eaLnBrk="1" hangingPunct="1">
              <a:defRPr/>
            </a:pPr>
            <a:r>
              <a:rPr lang="en-US" dirty="0" smtClean="0"/>
              <a:t>Does not imply that the employer takes responsibility </a:t>
            </a:r>
            <a:br>
              <a:rPr lang="en-US" dirty="0" smtClean="0"/>
            </a:br>
            <a:r>
              <a:rPr lang="en-US" dirty="0" smtClean="0"/>
              <a:t>for placing the person in a new job.</a:t>
            </a:r>
          </a:p>
          <a:p>
            <a:pPr lvl="1" eaLnBrk="1" hangingPunct="1">
              <a:defRPr/>
            </a:pPr>
            <a:r>
              <a:rPr lang="en-US" dirty="0" smtClean="0"/>
              <a:t>Is part of the terminated employee’s support or severance package and is often done by specialized outside firms.</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0179" name="Slide Number Placeholder 4"/>
          <p:cNvSpPr>
            <a:spLocks noGrp="1"/>
          </p:cNvSpPr>
          <p:nvPr>
            <p:ph type="sldNum" sz="quarter" idx="11"/>
          </p:nvPr>
        </p:nvSpPr>
        <p:spPr>
          <a:noFill/>
        </p:spPr>
        <p:txBody>
          <a:bodyPr/>
          <a:lstStyle/>
          <a:p>
            <a:r>
              <a:rPr lang="en-US" smtClean="0">
                <a:latin typeface="Arial" pitchFamily="34" charset="0"/>
              </a:rPr>
              <a:t>14–</a:t>
            </a:r>
            <a:fld id="{98BF4E20-269F-4BBE-9C06-25D789367FD5}" type="slidenum">
              <a:rPr lang="en-US" smtClean="0">
                <a:latin typeface="Arial" pitchFamily="34" charset="0"/>
              </a:rPr>
              <a:pPr/>
              <a:t>47</a:t>
            </a:fld>
            <a:endParaRPr lang="en-US" smtClean="0">
              <a:latin typeface="Arial" pitchFamily="34" charset="0"/>
            </a:endParaRPr>
          </a:p>
        </p:txBody>
      </p:sp>
      <p:sp>
        <p:nvSpPr>
          <p:cNvPr id="2802692" name="Rectangle 4"/>
          <p:cNvSpPr>
            <a:spLocks noGrp="1" noChangeArrowheads="1"/>
          </p:cNvSpPr>
          <p:nvPr>
            <p:ph type="title"/>
          </p:nvPr>
        </p:nvSpPr>
        <p:spPr/>
        <p:txBody>
          <a:bodyPr/>
          <a:lstStyle/>
          <a:p>
            <a:pPr eaLnBrk="1" hangingPunct="1">
              <a:defRPr/>
            </a:pPr>
            <a:r>
              <a:rPr lang="en-US" dirty="0" smtClean="0"/>
              <a:t>Termination Assistance (cont’d)</a:t>
            </a:r>
          </a:p>
        </p:txBody>
      </p:sp>
      <p:sp>
        <p:nvSpPr>
          <p:cNvPr id="2802693" name="Rectangle 5"/>
          <p:cNvSpPr>
            <a:spLocks noGrp="1" noChangeArrowheads="1"/>
          </p:cNvSpPr>
          <p:nvPr>
            <p:ph type="body" idx="1"/>
          </p:nvPr>
        </p:nvSpPr>
        <p:spPr/>
        <p:txBody>
          <a:bodyPr/>
          <a:lstStyle/>
          <a:p>
            <a:pPr eaLnBrk="1" hangingPunct="1">
              <a:spcBef>
                <a:spcPct val="50000"/>
              </a:spcBef>
              <a:defRPr/>
            </a:pPr>
            <a:r>
              <a:rPr lang="en-US" dirty="0" smtClean="0"/>
              <a:t>Outplacement Firms </a:t>
            </a:r>
          </a:p>
          <a:p>
            <a:pPr lvl="1" eaLnBrk="1" hangingPunct="1">
              <a:spcBef>
                <a:spcPct val="50000"/>
              </a:spcBef>
              <a:defRPr/>
            </a:pPr>
            <a:r>
              <a:rPr lang="en-US" dirty="0" smtClean="0"/>
              <a:t>Can help the employer devise its dismissal plan regarding:</a:t>
            </a:r>
          </a:p>
          <a:p>
            <a:pPr lvl="2" eaLnBrk="1" hangingPunct="1">
              <a:spcBef>
                <a:spcPct val="50000"/>
              </a:spcBef>
              <a:defRPr/>
            </a:pPr>
            <a:r>
              <a:rPr lang="en-US" dirty="0" smtClean="0"/>
              <a:t>How to break the news to dismissed employees.</a:t>
            </a:r>
          </a:p>
          <a:p>
            <a:pPr lvl="2" eaLnBrk="1" hangingPunct="1">
              <a:spcBef>
                <a:spcPct val="50000"/>
              </a:spcBef>
              <a:defRPr/>
            </a:pPr>
            <a:r>
              <a:rPr lang="en-US" dirty="0" smtClean="0"/>
              <a:t>Dealing with dismissed employees’ emotional reactions.</a:t>
            </a:r>
          </a:p>
          <a:p>
            <a:pPr lvl="2" eaLnBrk="1" hangingPunct="1">
              <a:spcBef>
                <a:spcPct val="50000"/>
              </a:spcBef>
              <a:defRPr/>
            </a:pPr>
            <a:r>
              <a:rPr lang="en-US" dirty="0" smtClean="0"/>
              <a:t>Instituting the appropriate severance pay and equal opportunity employment plans.</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1203" name="Slide Number Placeholder 4"/>
          <p:cNvSpPr>
            <a:spLocks noGrp="1"/>
          </p:cNvSpPr>
          <p:nvPr>
            <p:ph type="sldNum" sz="quarter" idx="11"/>
          </p:nvPr>
        </p:nvSpPr>
        <p:spPr>
          <a:noFill/>
        </p:spPr>
        <p:txBody>
          <a:bodyPr/>
          <a:lstStyle/>
          <a:p>
            <a:r>
              <a:rPr lang="en-US" smtClean="0">
                <a:latin typeface="Arial" pitchFamily="34" charset="0"/>
              </a:rPr>
              <a:t>14–</a:t>
            </a:r>
            <a:fld id="{A4E07382-2C97-49AF-973E-38FB8408EE97}" type="slidenum">
              <a:rPr lang="en-US" smtClean="0">
                <a:latin typeface="Arial" pitchFamily="34" charset="0"/>
              </a:rPr>
              <a:pPr/>
              <a:t>48</a:t>
            </a:fld>
            <a:endParaRPr lang="en-US" smtClean="0">
              <a:latin typeface="Arial" pitchFamily="34" charset="0"/>
            </a:endParaRPr>
          </a:p>
        </p:txBody>
      </p:sp>
      <p:sp>
        <p:nvSpPr>
          <p:cNvPr id="2804740" name="Rectangle 4"/>
          <p:cNvSpPr>
            <a:spLocks noGrp="1" noChangeArrowheads="1"/>
          </p:cNvSpPr>
          <p:nvPr>
            <p:ph type="title"/>
          </p:nvPr>
        </p:nvSpPr>
        <p:spPr/>
        <p:txBody>
          <a:bodyPr/>
          <a:lstStyle/>
          <a:p>
            <a:pPr eaLnBrk="1" hangingPunct="1">
              <a:defRPr/>
            </a:pPr>
            <a:r>
              <a:rPr lang="en-US" dirty="0" smtClean="0"/>
              <a:t>Interviewing Departing Employees</a:t>
            </a:r>
          </a:p>
        </p:txBody>
      </p:sp>
      <p:sp>
        <p:nvSpPr>
          <p:cNvPr id="2804741" name="Rectangle 5"/>
          <p:cNvSpPr>
            <a:spLocks noGrp="1" noChangeArrowheads="1"/>
          </p:cNvSpPr>
          <p:nvPr>
            <p:ph type="body" idx="1"/>
          </p:nvPr>
        </p:nvSpPr>
        <p:spPr>
          <a:xfrm>
            <a:off x="525463" y="1050925"/>
            <a:ext cx="8161337" cy="5211763"/>
          </a:xfrm>
        </p:spPr>
        <p:txBody>
          <a:bodyPr/>
          <a:lstStyle/>
          <a:p>
            <a:pPr eaLnBrk="1" hangingPunct="1">
              <a:spcBef>
                <a:spcPct val="40000"/>
              </a:spcBef>
              <a:defRPr/>
            </a:pPr>
            <a:r>
              <a:rPr lang="en-US" dirty="0" smtClean="0"/>
              <a:t>Exit Interview</a:t>
            </a:r>
          </a:p>
          <a:p>
            <a:pPr lvl="1" eaLnBrk="1" hangingPunct="1">
              <a:spcBef>
                <a:spcPct val="40000"/>
              </a:spcBef>
              <a:defRPr/>
            </a:pPr>
            <a:r>
              <a:rPr lang="en-US" dirty="0" smtClean="0"/>
              <a:t>Its aim is to elicit information about the job or related matters that might give the employer a better insight into what is right—or wrong—about the company. </a:t>
            </a:r>
          </a:p>
          <a:p>
            <a:pPr lvl="2" eaLnBrk="1" hangingPunct="1">
              <a:spcBef>
                <a:spcPct val="40000"/>
              </a:spcBef>
              <a:defRPr/>
            </a:pPr>
            <a:r>
              <a:rPr lang="en-US" dirty="0" smtClean="0"/>
              <a:t>The assumption is that because the employee is leaving, he or she will be candid.</a:t>
            </a:r>
          </a:p>
          <a:p>
            <a:pPr lvl="2" eaLnBrk="1" hangingPunct="1">
              <a:spcBef>
                <a:spcPct val="40000"/>
              </a:spcBef>
              <a:defRPr/>
            </a:pPr>
            <a:r>
              <a:rPr lang="en-US" dirty="0" smtClean="0"/>
              <a:t>The quality of information gained from exit interviews is questionable.</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52227" name="Slide Number Placeholder 2"/>
          <p:cNvSpPr>
            <a:spLocks noGrp="1"/>
          </p:cNvSpPr>
          <p:nvPr>
            <p:ph type="sldNum" sz="quarter" idx="11"/>
          </p:nvPr>
        </p:nvSpPr>
        <p:spPr>
          <a:noFill/>
        </p:spPr>
        <p:txBody>
          <a:bodyPr/>
          <a:lstStyle/>
          <a:p>
            <a:r>
              <a:rPr lang="en-US" smtClean="0">
                <a:latin typeface="Arial" pitchFamily="34" charset="0"/>
              </a:rPr>
              <a:t>14–</a:t>
            </a:r>
            <a:fld id="{24E8FC31-71DE-415F-86EE-D828591971B9}" type="slidenum">
              <a:rPr lang="en-US" smtClean="0">
                <a:latin typeface="Arial" pitchFamily="34" charset="0"/>
              </a:rPr>
              <a:pPr/>
              <a:t>49</a:t>
            </a:fld>
            <a:endParaRPr lang="en-US" smtClean="0">
              <a:latin typeface="Arial" pitchFamily="34" charset="0"/>
            </a:endParaRPr>
          </a:p>
        </p:txBody>
      </p:sp>
      <p:sp>
        <p:nvSpPr>
          <p:cNvPr id="52228" name="Line 2"/>
          <p:cNvSpPr>
            <a:spLocks noChangeShapeType="1"/>
          </p:cNvSpPr>
          <p:nvPr/>
        </p:nvSpPr>
        <p:spPr bwMode="auto">
          <a:xfrm>
            <a:off x="582613" y="1143000"/>
            <a:ext cx="2252662" cy="0"/>
          </a:xfrm>
          <a:prstGeom prst="line">
            <a:avLst/>
          </a:prstGeom>
          <a:noFill/>
          <a:ln w="28575">
            <a:solidFill>
              <a:srgbClr val="3366CC"/>
            </a:solidFill>
            <a:round/>
            <a:headEnd/>
            <a:tailEnd/>
          </a:ln>
        </p:spPr>
        <p:txBody>
          <a:bodyPr wrap="none"/>
          <a:lstStyle/>
          <a:p>
            <a:endParaRPr lang="ar-SA"/>
          </a:p>
        </p:txBody>
      </p:sp>
      <p:sp>
        <p:nvSpPr>
          <p:cNvPr id="52229" name="Text Box 3"/>
          <p:cNvSpPr txBox="1">
            <a:spLocks noChangeArrowheads="1"/>
          </p:cNvSpPr>
          <p:nvPr/>
        </p:nvSpPr>
        <p:spPr bwMode="auto">
          <a:xfrm>
            <a:off x="490538" y="315913"/>
            <a:ext cx="2344737" cy="825500"/>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14</a:t>
            </a:r>
            <a:r>
              <a:rPr lang="en-US" sz="1600" b="1">
                <a:solidFill>
                  <a:srgbClr val="3366CC"/>
                </a:solidFill>
                <a:cs typeface="Arial" pitchFamily="34" charset="0"/>
              </a:rPr>
              <a:t>–14</a:t>
            </a:r>
            <a:br>
              <a:rPr lang="en-US" sz="1600" b="1">
                <a:solidFill>
                  <a:srgbClr val="3366CC"/>
                </a:solidFill>
                <a:cs typeface="Arial" pitchFamily="34" charset="0"/>
              </a:rPr>
            </a:br>
            <a:r>
              <a:rPr lang="en-US" sz="1600">
                <a:cs typeface="Arial" pitchFamily="34" charset="0"/>
              </a:rPr>
              <a:t>Employee Exit </a:t>
            </a:r>
            <a:br>
              <a:rPr lang="en-US" sz="1600">
                <a:cs typeface="Arial" pitchFamily="34" charset="0"/>
              </a:rPr>
            </a:br>
            <a:r>
              <a:rPr lang="en-US" sz="1600">
                <a:cs typeface="Arial" pitchFamily="34" charset="0"/>
              </a:rPr>
              <a:t>Interview Questionnaire</a:t>
            </a:r>
          </a:p>
        </p:txBody>
      </p:sp>
      <p:pic>
        <p:nvPicPr>
          <p:cNvPr id="52230" name="Picture 4" descr="1414"/>
          <p:cNvPicPr>
            <a:picLocks noChangeAspect="1" noChangeArrowheads="1"/>
          </p:cNvPicPr>
          <p:nvPr/>
        </p:nvPicPr>
        <p:blipFill>
          <a:blip r:embed="rId3" cstate="print"/>
          <a:srcRect/>
          <a:stretch>
            <a:fillRect/>
          </a:stretch>
        </p:blipFill>
        <p:spPr bwMode="auto">
          <a:xfrm>
            <a:off x="3065463" y="320675"/>
            <a:ext cx="4554537" cy="61642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7171" name="Slide Number Placeholder 2"/>
          <p:cNvSpPr>
            <a:spLocks noGrp="1"/>
          </p:cNvSpPr>
          <p:nvPr>
            <p:ph type="sldNum" sz="quarter" idx="11"/>
          </p:nvPr>
        </p:nvSpPr>
        <p:spPr>
          <a:noFill/>
        </p:spPr>
        <p:txBody>
          <a:bodyPr/>
          <a:lstStyle/>
          <a:p>
            <a:r>
              <a:rPr lang="en-US" smtClean="0">
                <a:latin typeface="Arial" pitchFamily="34" charset="0"/>
              </a:rPr>
              <a:t>14–</a:t>
            </a:r>
            <a:fld id="{EA5342DB-A6D4-4B09-80A3-061686B9A372}" type="slidenum">
              <a:rPr lang="en-US" smtClean="0">
                <a:latin typeface="Arial" pitchFamily="34" charset="0"/>
              </a:rPr>
              <a:pPr/>
              <a:t>5</a:t>
            </a:fld>
            <a:endParaRPr lang="en-US" smtClean="0">
              <a:latin typeface="Arial" pitchFamily="34" charset="0"/>
            </a:endParaRPr>
          </a:p>
        </p:txBody>
      </p:sp>
      <p:sp>
        <p:nvSpPr>
          <p:cNvPr id="7172" name="Line 2"/>
          <p:cNvSpPr>
            <a:spLocks noChangeShapeType="1"/>
          </p:cNvSpPr>
          <p:nvPr/>
        </p:nvSpPr>
        <p:spPr bwMode="auto">
          <a:xfrm>
            <a:off x="582613" y="868363"/>
            <a:ext cx="1703387" cy="0"/>
          </a:xfrm>
          <a:prstGeom prst="line">
            <a:avLst/>
          </a:prstGeom>
          <a:noFill/>
          <a:ln w="28575">
            <a:solidFill>
              <a:srgbClr val="3366CC"/>
            </a:solidFill>
            <a:round/>
            <a:headEnd/>
            <a:tailEnd/>
          </a:ln>
        </p:spPr>
        <p:txBody>
          <a:bodyPr wrap="none"/>
          <a:lstStyle/>
          <a:p>
            <a:endParaRPr lang="ar-SA"/>
          </a:p>
        </p:txBody>
      </p:sp>
      <p:sp>
        <p:nvSpPr>
          <p:cNvPr id="7173" name="Text Box 3"/>
          <p:cNvSpPr txBox="1">
            <a:spLocks noChangeArrowheads="1"/>
          </p:cNvSpPr>
          <p:nvPr/>
        </p:nvSpPr>
        <p:spPr bwMode="auto">
          <a:xfrm>
            <a:off x="490538" y="315913"/>
            <a:ext cx="1978025" cy="581025"/>
          </a:xfrm>
          <a:prstGeom prst="rect">
            <a:avLst/>
          </a:prstGeom>
          <a:noFill/>
          <a:ln w="9525">
            <a:noFill/>
            <a:miter lim="800000"/>
            <a:headEnd/>
            <a:tailEnd/>
          </a:ln>
        </p:spPr>
        <p:txBody>
          <a:bodyPr>
            <a:spAutoFit/>
          </a:bodyPr>
          <a:lstStyle/>
          <a:p>
            <a:pPr>
              <a:spcBef>
                <a:spcPct val="50000"/>
              </a:spcBef>
            </a:pPr>
            <a:r>
              <a:rPr lang="en-US" sz="1600" b="1">
                <a:solidFill>
                  <a:srgbClr val="3366CC"/>
                </a:solidFill>
              </a:rPr>
              <a:t>FIGURE 14</a:t>
            </a:r>
            <a:r>
              <a:rPr lang="en-US" sz="1600" b="1">
                <a:solidFill>
                  <a:srgbClr val="3366CC"/>
                </a:solidFill>
                <a:cs typeface="Arial" pitchFamily="34" charset="0"/>
              </a:rPr>
              <a:t>–1</a:t>
            </a:r>
            <a:r>
              <a:rPr lang="en-US" sz="1600">
                <a:cs typeface="Arial" pitchFamily="34" charset="0"/>
              </a:rPr>
              <a:t/>
            </a:r>
            <a:br>
              <a:rPr lang="en-US" sz="1600">
                <a:cs typeface="Arial" pitchFamily="34" charset="0"/>
              </a:rPr>
            </a:br>
            <a:r>
              <a:rPr lang="en-US" sz="1600">
                <a:cs typeface="Arial" pitchFamily="34" charset="0"/>
              </a:rPr>
              <a:t>Online Ethics Quiz</a:t>
            </a:r>
          </a:p>
        </p:txBody>
      </p:sp>
      <p:pic>
        <p:nvPicPr>
          <p:cNvPr id="7174" name="Picture 6" descr="1401"/>
          <p:cNvPicPr>
            <a:picLocks noChangeAspect="1" noChangeArrowheads="1"/>
          </p:cNvPicPr>
          <p:nvPr/>
        </p:nvPicPr>
        <p:blipFill>
          <a:blip r:embed="rId3" cstate="print"/>
          <a:srcRect/>
          <a:stretch>
            <a:fillRect/>
          </a:stretch>
        </p:blipFill>
        <p:spPr bwMode="auto">
          <a:xfrm>
            <a:off x="2560638" y="411163"/>
            <a:ext cx="5472112" cy="60356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3251" name="Slide Number Placeholder 4"/>
          <p:cNvSpPr>
            <a:spLocks noGrp="1"/>
          </p:cNvSpPr>
          <p:nvPr>
            <p:ph type="sldNum" sz="quarter" idx="11"/>
          </p:nvPr>
        </p:nvSpPr>
        <p:spPr>
          <a:noFill/>
        </p:spPr>
        <p:txBody>
          <a:bodyPr/>
          <a:lstStyle/>
          <a:p>
            <a:r>
              <a:rPr lang="en-US" smtClean="0">
                <a:latin typeface="Arial" pitchFamily="34" charset="0"/>
              </a:rPr>
              <a:t>14–</a:t>
            </a:r>
            <a:fld id="{B59C6875-ED54-46A6-808C-CFA097A73FEE}" type="slidenum">
              <a:rPr lang="en-US" smtClean="0">
                <a:latin typeface="Arial" pitchFamily="34" charset="0"/>
              </a:rPr>
              <a:pPr/>
              <a:t>50</a:t>
            </a:fld>
            <a:endParaRPr lang="en-US" smtClean="0">
              <a:latin typeface="Arial" pitchFamily="34" charset="0"/>
            </a:endParaRPr>
          </a:p>
        </p:txBody>
      </p:sp>
      <p:sp>
        <p:nvSpPr>
          <p:cNvPr id="2810882" name="Rectangle 2"/>
          <p:cNvSpPr>
            <a:spLocks noGrp="1" noChangeArrowheads="1"/>
          </p:cNvSpPr>
          <p:nvPr>
            <p:ph type="title"/>
          </p:nvPr>
        </p:nvSpPr>
        <p:spPr/>
        <p:txBody>
          <a:bodyPr/>
          <a:lstStyle/>
          <a:p>
            <a:pPr eaLnBrk="1" hangingPunct="1">
              <a:defRPr/>
            </a:pPr>
            <a:r>
              <a:rPr lang="en-US" dirty="0" smtClean="0"/>
              <a:t>The Plant Closing Law</a:t>
            </a:r>
          </a:p>
        </p:txBody>
      </p:sp>
      <p:sp>
        <p:nvSpPr>
          <p:cNvPr id="2810883" name="Rectangle 3"/>
          <p:cNvSpPr>
            <a:spLocks noGrp="1" noChangeArrowheads="1"/>
          </p:cNvSpPr>
          <p:nvPr>
            <p:ph type="body" idx="1"/>
          </p:nvPr>
        </p:nvSpPr>
        <p:spPr>
          <a:xfrm>
            <a:off x="525463" y="1050925"/>
            <a:ext cx="7886700" cy="5211763"/>
          </a:xfrm>
        </p:spPr>
        <p:txBody>
          <a:bodyPr/>
          <a:lstStyle/>
          <a:p>
            <a:pPr eaLnBrk="1" hangingPunct="1">
              <a:spcBef>
                <a:spcPct val="50000"/>
              </a:spcBef>
              <a:defRPr/>
            </a:pPr>
            <a:r>
              <a:rPr lang="en-US" dirty="0" smtClean="0"/>
              <a:t>Worker Adjustment and Retraining Notification Act (1989)</a:t>
            </a:r>
          </a:p>
          <a:p>
            <a:pPr lvl="1" eaLnBrk="1" hangingPunct="1">
              <a:spcBef>
                <a:spcPct val="50000"/>
              </a:spcBef>
              <a:defRPr/>
            </a:pPr>
            <a:r>
              <a:rPr lang="en-US" dirty="0" smtClean="0"/>
              <a:t>Requires employers of 100 or more employees to give 60 days’ notice before closing a facility or starting a layoff of 50 people or more.</a:t>
            </a:r>
          </a:p>
          <a:p>
            <a:pPr lvl="1" eaLnBrk="1" hangingPunct="1">
              <a:spcBef>
                <a:spcPct val="50000"/>
              </a:spcBef>
              <a:defRPr/>
            </a:pPr>
            <a:r>
              <a:rPr lang="en-US" dirty="0" smtClean="0"/>
              <a:t>The law does not prevent the employer from closing down, </a:t>
            </a:r>
            <a:br>
              <a:rPr lang="en-US" dirty="0" smtClean="0"/>
            </a:br>
            <a:r>
              <a:rPr lang="en-US" dirty="0" smtClean="0"/>
              <a:t>nor does it require saving jobs.</a:t>
            </a:r>
          </a:p>
          <a:p>
            <a:pPr lvl="1" eaLnBrk="1" hangingPunct="1">
              <a:spcBef>
                <a:spcPct val="50000"/>
              </a:spcBef>
              <a:defRPr/>
            </a:pPr>
            <a:r>
              <a:rPr lang="en-US" dirty="0" smtClean="0"/>
              <a:t>The law is intended to give employees time to seek other work or retraining by giving them advance notice of the shutdown.</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4275" name="Slide Number Placeholder 4"/>
          <p:cNvSpPr>
            <a:spLocks noGrp="1"/>
          </p:cNvSpPr>
          <p:nvPr>
            <p:ph type="sldNum" sz="quarter" idx="11"/>
          </p:nvPr>
        </p:nvSpPr>
        <p:spPr>
          <a:noFill/>
        </p:spPr>
        <p:txBody>
          <a:bodyPr/>
          <a:lstStyle/>
          <a:p>
            <a:r>
              <a:rPr lang="en-US" smtClean="0">
                <a:latin typeface="Arial" pitchFamily="34" charset="0"/>
              </a:rPr>
              <a:t>14–</a:t>
            </a:r>
            <a:fld id="{AC165464-0857-4CD0-BD2F-DBAD81FD8976}" type="slidenum">
              <a:rPr lang="en-US" smtClean="0">
                <a:latin typeface="Arial" pitchFamily="34" charset="0"/>
              </a:rPr>
              <a:pPr/>
              <a:t>51</a:t>
            </a:fld>
            <a:endParaRPr lang="en-US" smtClean="0">
              <a:latin typeface="Arial" pitchFamily="34" charset="0"/>
            </a:endParaRPr>
          </a:p>
        </p:txBody>
      </p:sp>
      <p:sp>
        <p:nvSpPr>
          <p:cNvPr id="2817026" name="Rectangle 2"/>
          <p:cNvSpPr>
            <a:spLocks noGrp="1" noChangeArrowheads="1"/>
          </p:cNvSpPr>
          <p:nvPr>
            <p:ph type="title"/>
          </p:nvPr>
        </p:nvSpPr>
        <p:spPr/>
        <p:txBody>
          <a:bodyPr/>
          <a:lstStyle/>
          <a:p>
            <a:pPr eaLnBrk="1" hangingPunct="1">
              <a:defRPr/>
            </a:pPr>
            <a:r>
              <a:rPr lang="en-US" dirty="0" smtClean="0"/>
              <a:t>The Layoff Process</a:t>
            </a:r>
          </a:p>
        </p:txBody>
      </p:sp>
      <p:sp>
        <p:nvSpPr>
          <p:cNvPr id="2817027" name="Rectangle 3"/>
          <p:cNvSpPr>
            <a:spLocks noGrp="1" noChangeArrowheads="1"/>
          </p:cNvSpPr>
          <p:nvPr>
            <p:ph type="body" idx="1"/>
          </p:nvPr>
        </p:nvSpPr>
        <p:spPr/>
        <p:txBody>
          <a:bodyPr/>
          <a:lstStyle/>
          <a:p>
            <a:pPr eaLnBrk="1" hangingPunct="1">
              <a:spcBef>
                <a:spcPct val="40000"/>
              </a:spcBef>
              <a:defRPr/>
            </a:pPr>
            <a:r>
              <a:rPr lang="en-US" sz="2800" dirty="0" smtClean="0"/>
              <a:t>Layoff Steps</a:t>
            </a:r>
          </a:p>
          <a:p>
            <a:pPr lvl="1" eaLnBrk="1" hangingPunct="1">
              <a:spcBef>
                <a:spcPct val="40000"/>
              </a:spcBef>
              <a:defRPr/>
            </a:pPr>
            <a:r>
              <a:rPr lang="en-US" sz="2400" dirty="0" smtClean="0"/>
              <a:t>Identify objectives and constraints.</a:t>
            </a:r>
          </a:p>
          <a:p>
            <a:pPr lvl="1" eaLnBrk="1" hangingPunct="1">
              <a:spcBef>
                <a:spcPct val="40000"/>
              </a:spcBef>
              <a:defRPr/>
            </a:pPr>
            <a:r>
              <a:rPr lang="en-US" sz="2400" dirty="0" smtClean="0"/>
              <a:t>Form a downsizing team.</a:t>
            </a:r>
          </a:p>
          <a:p>
            <a:pPr lvl="1" eaLnBrk="1" hangingPunct="1">
              <a:spcBef>
                <a:spcPct val="40000"/>
              </a:spcBef>
              <a:defRPr/>
            </a:pPr>
            <a:r>
              <a:rPr lang="en-US" sz="2400" dirty="0" smtClean="0"/>
              <a:t>Address legal issues.</a:t>
            </a:r>
          </a:p>
          <a:p>
            <a:pPr lvl="1" eaLnBrk="1" hangingPunct="1">
              <a:spcBef>
                <a:spcPct val="40000"/>
              </a:spcBef>
              <a:defRPr/>
            </a:pPr>
            <a:r>
              <a:rPr lang="en-US" sz="2400" dirty="0" smtClean="0"/>
              <a:t>Plan post-implementation actions.</a:t>
            </a:r>
          </a:p>
          <a:p>
            <a:pPr lvl="1" eaLnBrk="1" hangingPunct="1">
              <a:spcBef>
                <a:spcPct val="40000"/>
              </a:spcBef>
              <a:defRPr/>
            </a:pPr>
            <a:r>
              <a:rPr lang="en-US" sz="2400" dirty="0" smtClean="0"/>
              <a:t>Address security concerns.</a:t>
            </a:r>
          </a:p>
          <a:p>
            <a:pPr lvl="1" eaLnBrk="1" hangingPunct="1">
              <a:spcBef>
                <a:spcPct val="40000"/>
              </a:spcBef>
              <a:defRPr/>
            </a:pPr>
            <a:r>
              <a:rPr lang="en-US" sz="2400" dirty="0" smtClean="0"/>
              <a:t>Try to remain informative.</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5299" name="Slide Number Placeholder 4"/>
          <p:cNvSpPr>
            <a:spLocks noGrp="1"/>
          </p:cNvSpPr>
          <p:nvPr>
            <p:ph type="sldNum" sz="quarter" idx="11"/>
          </p:nvPr>
        </p:nvSpPr>
        <p:spPr>
          <a:noFill/>
        </p:spPr>
        <p:txBody>
          <a:bodyPr/>
          <a:lstStyle/>
          <a:p>
            <a:r>
              <a:rPr lang="en-US" smtClean="0">
                <a:latin typeface="Arial" pitchFamily="34" charset="0"/>
              </a:rPr>
              <a:t>14–</a:t>
            </a:r>
            <a:fld id="{FBB1D10D-F631-470D-AC4D-E2B25D340AD2}" type="slidenum">
              <a:rPr lang="en-US" smtClean="0">
                <a:latin typeface="Arial" pitchFamily="34" charset="0"/>
              </a:rPr>
              <a:pPr/>
              <a:t>52</a:t>
            </a:fld>
            <a:endParaRPr lang="en-US" smtClean="0">
              <a:latin typeface="Arial" pitchFamily="34" charset="0"/>
            </a:endParaRPr>
          </a:p>
        </p:txBody>
      </p:sp>
      <p:sp>
        <p:nvSpPr>
          <p:cNvPr id="2812932" name="Rectangle 4"/>
          <p:cNvSpPr>
            <a:spLocks noGrp="1" noChangeArrowheads="1"/>
          </p:cNvSpPr>
          <p:nvPr>
            <p:ph type="title"/>
          </p:nvPr>
        </p:nvSpPr>
        <p:spPr/>
        <p:txBody>
          <a:bodyPr/>
          <a:lstStyle/>
          <a:p>
            <a:pPr eaLnBrk="1" hangingPunct="1">
              <a:defRPr/>
            </a:pPr>
            <a:r>
              <a:rPr lang="en-US" dirty="0" smtClean="0"/>
              <a:t>Layoffs and Downsizing</a:t>
            </a:r>
          </a:p>
        </p:txBody>
      </p:sp>
      <p:sp>
        <p:nvSpPr>
          <p:cNvPr id="2812933" name="Rectangle 5"/>
          <p:cNvSpPr>
            <a:spLocks noGrp="1" noChangeArrowheads="1"/>
          </p:cNvSpPr>
          <p:nvPr>
            <p:ph type="body" idx="1"/>
          </p:nvPr>
        </p:nvSpPr>
        <p:spPr>
          <a:xfrm>
            <a:off x="525463" y="1050925"/>
            <a:ext cx="7886700" cy="5211763"/>
          </a:xfrm>
        </p:spPr>
        <p:txBody>
          <a:bodyPr/>
          <a:lstStyle/>
          <a:p>
            <a:pPr eaLnBrk="1" hangingPunct="1">
              <a:spcBef>
                <a:spcPct val="50000"/>
              </a:spcBef>
              <a:defRPr/>
            </a:pPr>
            <a:r>
              <a:rPr lang="en-US" sz="2800" dirty="0" smtClean="0"/>
              <a:t>Bumping/Layoff Procedures</a:t>
            </a:r>
          </a:p>
          <a:p>
            <a:pPr lvl="1" eaLnBrk="1" hangingPunct="1">
              <a:spcBef>
                <a:spcPct val="50000"/>
              </a:spcBef>
              <a:defRPr/>
            </a:pPr>
            <a:r>
              <a:rPr lang="en-US" sz="2400" dirty="0" smtClean="0"/>
              <a:t>Seniority is usually the determinant of who will work.</a:t>
            </a:r>
          </a:p>
          <a:p>
            <a:pPr lvl="1" eaLnBrk="1" hangingPunct="1">
              <a:spcBef>
                <a:spcPct val="50000"/>
              </a:spcBef>
              <a:defRPr/>
            </a:pPr>
            <a:r>
              <a:rPr lang="en-US" sz="2400" dirty="0" smtClean="0"/>
              <a:t>Seniority can give way to merit or ability.</a:t>
            </a:r>
          </a:p>
          <a:p>
            <a:pPr lvl="1" eaLnBrk="1" hangingPunct="1">
              <a:spcBef>
                <a:spcPct val="50000"/>
              </a:spcBef>
              <a:defRPr/>
            </a:pPr>
            <a:r>
              <a:rPr lang="en-US" sz="2400" dirty="0" smtClean="0"/>
              <a:t>Seniority is usually based on the employee’s hiring date, not the date he or she took a particular job.</a:t>
            </a:r>
          </a:p>
          <a:p>
            <a:pPr lvl="1" eaLnBrk="1" hangingPunct="1">
              <a:spcBef>
                <a:spcPct val="50000"/>
              </a:spcBef>
              <a:defRPr/>
            </a:pPr>
            <a:r>
              <a:rPr lang="en-US" sz="2400" dirty="0" smtClean="0"/>
              <a:t>Company-wide seniority allows an employee in one job to bump or displace an employee in another job.</a:t>
            </a:r>
          </a:p>
          <a:p>
            <a:pPr eaLnBrk="1" hangingPunct="1">
              <a:spcBef>
                <a:spcPct val="50000"/>
              </a:spcBef>
              <a:defRPr/>
            </a:pPr>
            <a:endParaRPr lang="en-US" sz="2800" dirty="0" smtClean="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6323" name="Slide Number Placeholder 4"/>
          <p:cNvSpPr>
            <a:spLocks noGrp="1"/>
          </p:cNvSpPr>
          <p:nvPr>
            <p:ph type="sldNum" sz="quarter" idx="11"/>
          </p:nvPr>
        </p:nvSpPr>
        <p:spPr>
          <a:noFill/>
        </p:spPr>
        <p:txBody>
          <a:bodyPr/>
          <a:lstStyle/>
          <a:p>
            <a:r>
              <a:rPr lang="en-US" smtClean="0">
                <a:latin typeface="Arial" pitchFamily="34" charset="0"/>
              </a:rPr>
              <a:t>14–</a:t>
            </a:r>
            <a:fld id="{0A138C1F-531E-4154-B47B-69305F66C181}" type="slidenum">
              <a:rPr lang="en-US" smtClean="0">
                <a:latin typeface="Arial" pitchFamily="34" charset="0"/>
              </a:rPr>
              <a:pPr/>
              <a:t>53</a:t>
            </a:fld>
            <a:endParaRPr lang="en-US" smtClean="0">
              <a:latin typeface="Arial" pitchFamily="34" charset="0"/>
            </a:endParaRPr>
          </a:p>
        </p:txBody>
      </p:sp>
      <p:sp>
        <p:nvSpPr>
          <p:cNvPr id="2814980" name="Rectangle 4"/>
          <p:cNvSpPr>
            <a:spLocks noGrp="1" noChangeArrowheads="1"/>
          </p:cNvSpPr>
          <p:nvPr>
            <p:ph type="title"/>
          </p:nvPr>
        </p:nvSpPr>
        <p:spPr/>
        <p:txBody>
          <a:bodyPr/>
          <a:lstStyle/>
          <a:p>
            <a:pPr eaLnBrk="1" hangingPunct="1">
              <a:defRPr/>
            </a:pPr>
            <a:r>
              <a:rPr lang="en-US" dirty="0" smtClean="0"/>
              <a:t>Layoffs and Downsizing Alternatives</a:t>
            </a:r>
          </a:p>
        </p:txBody>
      </p:sp>
      <p:sp>
        <p:nvSpPr>
          <p:cNvPr id="2814981" name="Rectangle 5"/>
          <p:cNvSpPr>
            <a:spLocks noGrp="1" noChangeArrowheads="1"/>
          </p:cNvSpPr>
          <p:nvPr>
            <p:ph type="body" idx="1"/>
          </p:nvPr>
        </p:nvSpPr>
        <p:spPr/>
        <p:txBody>
          <a:bodyPr/>
          <a:lstStyle/>
          <a:p>
            <a:pPr eaLnBrk="1" hangingPunct="1">
              <a:spcBef>
                <a:spcPct val="50000"/>
              </a:spcBef>
              <a:defRPr/>
            </a:pPr>
            <a:r>
              <a:rPr lang="en-US" sz="2800" dirty="0" smtClean="0"/>
              <a:t>Voluntarily reducing employees’ pay</a:t>
            </a:r>
          </a:p>
          <a:p>
            <a:pPr eaLnBrk="1" hangingPunct="1">
              <a:spcBef>
                <a:spcPct val="50000"/>
              </a:spcBef>
              <a:defRPr/>
            </a:pPr>
            <a:r>
              <a:rPr lang="en-US" sz="2800" dirty="0" smtClean="0"/>
              <a:t>Concentrating employees’ vacations</a:t>
            </a:r>
          </a:p>
          <a:p>
            <a:pPr eaLnBrk="1" hangingPunct="1">
              <a:spcBef>
                <a:spcPct val="50000"/>
              </a:spcBef>
              <a:defRPr/>
            </a:pPr>
            <a:r>
              <a:rPr lang="en-US" sz="2800" dirty="0" smtClean="0"/>
              <a:t>Taking voluntary time off</a:t>
            </a:r>
          </a:p>
          <a:p>
            <a:pPr eaLnBrk="1" hangingPunct="1">
              <a:spcBef>
                <a:spcPct val="50000"/>
              </a:spcBef>
              <a:defRPr/>
            </a:pPr>
            <a:r>
              <a:rPr lang="en-US" sz="2800" dirty="0" smtClean="0"/>
              <a:t>Releasing temporary workers</a:t>
            </a:r>
          </a:p>
          <a:p>
            <a:pPr eaLnBrk="1" hangingPunct="1">
              <a:spcBef>
                <a:spcPct val="50000"/>
              </a:spcBef>
              <a:defRPr/>
            </a:pPr>
            <a:r>
              <a:rPr lang="en-US" sz="2800" dirty="0" smtClean="0"/>
              <a:t>Offering early retirement buyout packages</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a:latin typeface="Arial" pitchFamily="34" charset="0"/>
              </a:rPr>
              <a:t>Copyright © 2011 Pearson Education</a:t>
            </a:r>
          </a:p>
        </p:txBody>
      </p:sp>
      <p:sp>
        <p:nvSpPr>
          <p:cNvPr id="57347" name="Slide Number Placeholder 4"/>
          <p:cNvSpPr>
            <a:spLocks noGrp="1"/>
          </p:cNvSpPr>
          <p:nvPr>
            <p:ph type="sldNum" sz="quarter" idx="11"/>
          </p:nvPr>
        </p:nvSpPr>
        <p:spPr>
          <a:noFill/>
        </p:spPr>
        <p:txBody>
          <a:bodyPr/>
          <a:lstStyle/>
          <a:p>
            <a:r>
              <a:rPr lang="en-US" smtClean="0">
                <a:latin typeface="Arial" pitchFamily="34" charset="0"/>
              </a:rPr>
              <a:t>14–</a:t>
            </a:r>
            <a:fld id="{CC4D09CC-D7AA-4F9F-A14F-59703EAA1378}" type="slidenum">
              <a:rPr lang="en-US" smtClean="0">
                <a:latin typeface="Arial" pitchFamily="34" charset="0"/>
              </a:rPr>
              <a:pPr/>
              <a:t>54</a:t>
            </a:fld>
            <a:endParaRPr lang="en-US" smtClean="0">
              <a:latin typeface="Arial" pitchFamily="34" charset="0"/>
            </a:endParaRPr>
          </a:p>
        </p:txBody>
      </p:sp>
      <p:sp>
        <p:nvSpPr>
          <p:cNvPr id="2819076" name="Rectangle 4"/>
          <p:cNvSpPr>
            <a:spLocks noGrp="1" noChangeArrowheads="1"/>
          </p:cNvSpPr>
          <p:nvPr>
            <p:ph type="title"/>
          </p:nvPr>
        </p:nvSpPr>
        <p:spPr/>
        <p:txBody>
          <a:bodyPr/>
          <a:lstStyle/>
          <a:p>
            <a:pPr eaLnBrk="1" hangingPunct="1">
              <a:defRPr/>
            </a:pPr>
            <a:r>
              <a:rPr lang="en-US" dirty="0" smtClean="0"/>
              <a:t>Adjusting to Downsizings and Mergers</a:t>
            </a:r>
          </a:p>
        </p:txBody>
      </p:sp>
      <p:sp>
        <p:nvSpPr>
          <p:cNvPr id="2819077" name="Rectangle 5"/>
          <p:cNvSpPr>
            <a:spLocks noGrp="1" noChangeArrowheads="1"/>
          </p:cNvSpPr>
          <p:nvPr>
            <p:ph type="body" idx="1"/>
          </p:nvPr>
        </p:nvSpPr>
        <p:spPr/>
        <p:txBody>
          <a:bodyPr/>
          <a:lstStyle/>
          <a:p>
            <a:pPr eaLnBrk="1" hangingPunct="1">
              <a:spcBef>
                <a:spcPct val="40000"/>
              </a:spcBef>
              <a:defRPr/>
            </a:pPr>
            <a:r>
              <a:rPr lang="en-US" sz="2800" dirty="0" smtClean="0"/>
              <a:t>Guidelines for treatment of departing employees during a merger:</a:t>
            </a:r>
          </a:p>
          <a:p>
            <a:pPr lvl="1" eaLnBrk="1" hangingPunct="1">
              <a:spcBef>
                <a:spcPct val="40000"/>
              </a:spcBef>
              <a:defRPr/>
            </a:pPr>
            <a:r>
              <a:rPr lang="en-US" sz="2400" dirty="0" smtClean="0"/>
              <a:t>Avoid the appearance of power and domination.</a:t>
            </a:r>
          </a:p>
          <a:p>
            <a:pPr lvl="1" eaLnBrk="1" hangingPunct="1">
              <a:spcBef>
                <a:spcPct val="40000"/>
              </a:spcBef>
              <a:defRPr/>
            </a:pPr>
            <a:r>
              <a:rPr lang="en-US" sz="2400" dirty="0" smtClean="0"/>
              <a:t>Avoid win–lose behavior.</a:t>
            </a:r>
          </a:p>
          <a:p>
            <a:pPr lvl="1" eaLnBrk="1" hangingPunct="1">
              <a:spcBef>
                <a:spcPct val="40000"/>
              </a:spcBef>
              <a:defRPr/>
            </a:pPr>
            <a:r>
              <a:rPr lang="en-US" sz="2400" dirty="0" smtClean="0"/>
              <a:t>Remain businesslike and professional.</a:t>
            </a:r>
          </a:p>
          <a:p>
            <a:pPr lvl="1" eaLnBrk="1" hangingPunct="1">
              <a:spcBef>
                <a:spcPct val="40000"/>
              </a:spcBef>
              <a:defRPr/>
            </a:pPr>
            <a:r>
              <a:rPr lang="en-US" sz="2400" dirty="0" smtClean="0"/>
              <a:t>Maintain a positive feeling about the acquired company.</a:t>
            </a:r>
          </a:p>
          <a:p>
            <a:pPr lvl="1" eaLnBrk="1" hangingPunct="1">
              <a:spcBef>
                <a:spcPct val="40000"/>
              </a:spcBef>
              <a:defRPr/>
            </a:pPr>
            <a:r>
              <a:rPr lang="en-US" sz="2400" dirty="0" smtClean="0"/>
              <a:t>Remember that how the organization treats the acquired group will affect those who remain.</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58371" name="Slide Number Placeholder 2"/>
          <p:cNvSpPr>
            <a:spLocks noGrp="1"/>
          </p:cNvSpPr>
          <p:nvPr>
            <p:ph type="sldNum" sz="quarter" idx="11"/>
          </p:nvPr>
        </p:nvSpPr>
        <p:spPr>
          <a:noFill/>
        </p:spPr>
        <p:txBody>
          <a:bodyPr/>
          <a:lstStyle/>
          <a:p>
            <a:r>
              <a:rPr lang="en-US" smtClean="0">
                <a:latin typeface="Arial" pitchFamily="34" charset="0"/>
              </a:rPr>
              <a:t>14–</a:t>
            </a:r>
            <a:fld id="{5648F716-3B33-4C0B-A622-6CEEB6F64597}" type="slidenum">
              <a:rPr lang="en-US" smtClean="0">
                <a:latin typeface="Arial" pitchFamily="34" charset="0"/>
              </a:rPr>
              <a:pPr/>
              <a:t>55</a:t>
            </a:fld>
            <a:endParaRPr lang="en-US" smtClean="0">
              <a:latin typeface="Arial" pitchFamily="34" charset="0"/>
            </a:endParaRPr>
          </a:p>
        </p:txBody>
      </p:sp>
      <p:sp>
        <p:nvSpPr>
          <p:cNvPr id="58372" name="Text Box 4"/>
          <p:cNvSpPr txBox="1">
            <a:spLocks noChangeArrowheads="1"/>
          </p:cNvSpPr>
          <p:nvPr/>
        </p:nvSpPr>
        <p:spPr bwMode="auto">
          <a:xfrm>
            <a:off x="365125" y="411163"/>
            <a:ext cx="8321675" cy="519112"/>
          </a:xfrm>
          <a:prstGeom prst="rect">
            <a:avLst/>
          </a:prstGeom>
          <a:noFill/>
          <a:ln w="9525">
            <a:noFill/>
            <a:miter lim="800000"/>
            <a:headEnd/>
            <a:tailEnd/>
          </a:ln>
        </p:spPr>
        <p:txBody>
          <a:bodyPr>
            <a:spAutoFit/>
          </a:bodyPr>
          <a:lstStyle/>
          <a:p>
            <a:pPr>
              <a:spcBef>
                <a:spcPct val="50000"/>
              </a:spcBef>
            </a:pPr>
            <a:r>
              <a:rPr lang="en-US" sz="2800">
                <a:solidFill>
                  <a:schemeClr val="accent1"/>
                </a:solidFill>
                <a:latin typeface="Book Antiqua" pitchFamily="18" charset="0"/>
                <a:ea typeface="Arial Unicode MS" pitchFamily="34" charset="-128"/>
                <a:cs typeface="Arial Unicode MS" pitchFamily="34" charset="-128"/>
              </a:rPr>
              <a:t>K E Y  T E R M S</a:t>
            </a:r>
          </a:p>
        </p:txBody>
      </p:sp>
      <p:sp>
        <p:nvSpPr>
          <p:cNvPr id="58373" name="Line 5"/>
          <p:cNvSpPr>
            <a:spLocks noChangeShapeType="1"/>
          </p:cNvSpPr>
          <p:nvPr/>
        </p:nvSpPr>
        <p:spPr bwMode="auto">
          <a:xfrm>
            <a:off x="479425" y="868363"/>
            <a:ext cx="7956550" cy="0"/>
          </a:xfrm>
          <a:prstGeom prst="line">
            <a:avLst/>
          </a:prstGeom>
          <a:noFill/>
          <a:ln w="28575">
            <a:solidFill>
              <a:srgbClr val="39AD39"/>
            </a:solidFill>
            <a:round/>
            <a:headEnd/>
            <a:tailEnd/>
          </a:ln>
        </p:spPr>
        <p:txBody>
          <a:bodyPr wrap="none"/>
          <a:lstStyle/>
          <a:p>
            <a:endParaRPr lang="ar-SA"/>
          </a:p>
        </p:txBody>
      </p:sp>
      <p:sp>
        <p:nvSpPr>
          <p:cNvPr id="2493446" name="Text Box 6"/>
          <p:cNvSpPr txBox="1">
            <a:spLocks noChangeArrowheads="1"/>
          </p:cNvSpPr>
          <p:nvPr/>
        </p:nvSpPr>
        <p:spPr bwMode="auto">
          <a:xfrm>
            <a:off x="1371600" y="1127125"/>
            <a:ext cx="6378575" cy="5319713"/>
          </a:xfrm>
          <a:prstGeom prst="rect">
            <a:avLst/>
          </a:prstGeom>
          <a:noFill/>
          <a:ln w="9525">
            <a:noFill/>
            <a:miter lim="800000"/>
            <a:headEnd/>
            <a:tailEnd/>
          </a:ln>
        </p:spPr>
        <p:txBody>
          <a:bodyPr anchorCtr="1">
            <a:spAutoFit/>
          </a:bodyPr>
          <a:lstStyle/>
          <a:p>
            <a:pPr>
              <a:spcBef>
                <a:spcPct val="20000"/>
              </a:spcBef>
            </a:pPr>
            <a:r>
              <a:rPr lang="en-US" sz="1800"/>
              <a:t>ethics</a:t>
            </a:r>
          </a:p>
          <a:p>
            <a:pPr>
              <a:spcBef>
                <a:spcPct val="20000"/>
              </a:spcBef>
            </a:pPr>
            <a:r>
              <a:rPr lang="en-US" sz="1800"/>
              <a:t>distributive justice</a:t>
            </a:r>
          </a:p>
          <a:p>
            <a:pPr>
              <a:spcBef>
                <a:spcPct val="20000"/>
              </a:spcBef>
            </a:pPr>
            <a:r>
              <a:rPr lang="en-US" sz="1800"/>
              <a:t>procedural justice</a:t>
            </a:r>
          </a:p>
          <a:p>
            <a:pPr>
              <a:spcBef>
                <a:spcPct val="20000"/>
              </a:spcBef>
            </a:pPr>
            <a:r>
              <a:rPr lang="en-US" sz="1800"/>
              <a:t>organizational culture</a:t>
            </a:r>
          </a:p>
          <a:p>
            <a:pPr>
              <a:spcBef>
                <a:spcPct val="20000"/>
              </a:spcBef>
            </a:pPr>
            <a:r>
              <a:rPr lang="en-US" sz="1800"/>
              <a:t>ethics code</a:t>
            </a:r>
          </a:p>
          <a:p>
            <a:pPr>
              <a:spcBef>
                <a:spcPct val="20000"/>
              </a:spcBef>
            </a:pPr>
            <a:r>
              <a:rPr lang="en-US" sz="1800"/>
              <a:t>nonpunitive discipline</a:t>
            </a:r>
          </a:p>
          <a:p>
            <a:pPr>
              <a:spcBef>
                <a:spcPct val="20000"/>
              </a:spcBef>
            </a:pPr>
            <a:r>
              <a:rPr lang="en-US" sz="1800"/>
              <a:t>Electronic Communications Privacy Act (ECPA)</a:t>
            </a:r>
          </a:p>
          <a:p>
            <a:pPr>
              <a:spcBef>
                <a:spcPct val="20000"/>
              </a:spcBef>
            </a:pPr>
            <a:r>
              <a:rPr lang="en-US" sz="1800"/>
              <a:t>dismissal</a:t>
            </a:r>
          </a:p>
          <a:p>
            <a:pPr>
              <a:spcBef>
                <a:spcPct val="20000"/>
              </a:spcBef>
            </a:pPr>
            <a:r>
              <a:rPr lang="en-US" sz="1800"/>
              <a:t>termination at will</a:t>
            </a:r>
          </a:p>
          <a:p>
            <a:pPr>
              <a:spcBef>
                <a:spcPct val="20000"/>
              </a:spcBef>
            </a:pPr>
            <a:r>
              <a:rPr lang="en-US" sz="1800"/>
              <a:t>wrongful discharge</a:t>
            </a:r>
          </a:p>
          <a:p>
            <a:pPr>
              <a:spcBef>
                <a:spcPct val="20000"/>
              </a:spcBef>
            </a:pPr>
            <a:r>
              <a:rPr lang="en-US" sz="1800"/>
              <a:t>insubordination</a:t>
            </a:r>
          </a:p>
          <a:p>
            <a:pPr>
              <a:spcBef>
                <a:spcPct val="20000"/>
              </a:spcBef>
            </a:pPr>
            <a:r>
              <a:rPr lang="en-US" sz="1800"/>
              <a:t>termination interview</a:t>
            </a:r>
          </a:p>
          <a:p>
            <a:pPr>
              <a:spcBef>
                <a:spcPct val="20000"/>
              </a:spcBef>
            </a:pPr>
            <a:r>
              <a:rPr lang="en-US" sz="1800"/>
              <a:t>outplacement counseling</a:t>
            </a:r>
          </a:p>
          <a:p>
            <a:pPr>
              <a:spcBef>
                <a:spcPct val="20000"/>
              </a:spcBef>
            </a:pPr>
            <a:r>
              <a:rPr lang="en-US" sz="1800"/>
              <a:t>exit interviews</a:t>
            </a:r>
          </a:p>
          <a:p>
            <a:pPr>
              <a:spcBef>
                <a:spcPct val="20000"/>
              </a:spcBef>
            </a:pPr>
            <a:r>
              <a:rPr lang="en-US" sz="1800"/>
              <a:t>bumping/layoff procedures</a:t>
            </a:r>
          </a:p>
          <a:p>
            <a:pPr>
              <a:spcBef>
                <a:spcPct val="20000"/>
              </a:spcBef>
            </a:pPr>
            <a:r>
              <a:rPr lang="en-US" sz="1800"/>
              <a:t>downsizing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93446"/>
                                        </p:tgtEl>
                                        <p:attrNameLst>
                                          <p:attrName>style.visibility</p:attrName>
                                        </p:attrNameLst>
                                      </p:cBhvr>
                                      <p:to>
                                        <p:strVal val="visible"/>
                                      </p:to>
                                    </p:set>
                                    <p:animEffect transition="in" filter="wipe(up)">
                                      <p:cBhvr>
                                        <p:cTn id="7" dur="1000"/>
                                        <p:tgtEl>
                                          <p:spTgt spid="2493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59395" name="Slide Number Placeholder 2"/>
          <p:cNvSpPr>
            <a:spLocks noGrp="1"/>
          </p:cNvSpPr>
          <p:nvPr>
            <p:ph type="sldNum" sz="quarter" idx="11"/>
          </p:nvPr>
        </p:nvSpPr>
        <p:spPr>
          <a:noFill/>
        </p:spPr>
        <p:txBody>
          <a:bodyPr/>
          <a:lstStyle/>
          <a:p>
            <a:r>
              <a:rPr lang="en-US" smtClean="0">
                <a:latin typeface="Arial" pitchFamily="34" charset="0"/>
              </a:rPr>
              <a:t>14–</a:t>
            </a:r>
            <a:fld id="{65D7B38E-6497-4318-BDA8-2B0CE937700E}" type="slidenum">
              <a:rPr lang="en-US" smtClean="0">
                <a:latin typeface="Arial" pitchFamily="34" charset="0"/>
              </a:rPr>
              <a:pPr/>
              <a:t>56</a:t>
            </a:fld>
            <a:endParaRPr lang="en-US" smtClean="0">
              <a:latin typeface="Arial" pitchFamily="34" charset="0"/>
            </a:endParaRPr>
          </a:p>
        </p:txBody>
      </p:sp>
      <p:pic>
        <p:nvPicPr>
          <p:cNvPr id="59396" name="Picture 2" descr="3293795473_47524415"/>
          <p:cNvPicPr>
            <a:picLocks noChangeAspect="1" noChangeArrowheads="1"/>
          </p:cNvPicPr>
          <p:nvPr/>
        </p:nvPicPr>
        <p:blipFill>
          <a:blip r:embed="rId3" cstate="print"/>
          <a:srcRect/>
          <a:stretch>
            <a:fillRect/>
          </a:stretch>
        </p:blipFill>
        <p:spPr bwMode="auto">
          <a:xfrm>
            <a:off x="2011363" y="1439863"/>
            <a:ext cx="4756150" cy="1485900"/>
          </a:xfrm>
          <a:prstGeom prst="rect">
            <a:avLst/>
          </a:prstGeom>
          <a:noFill/>
          <a:ln w="9525">
            <a:noFill/>
            <a:miter lim="800000"/>
            <a:headEnd/>
            <a:tailEnd/>
          </a:ln>
        </p:spPr>
      </p:pic>
      <p:sp>
        <p:nvSpPr>
          <p:cNvPr id="59397" name="Text Box 3"/>
          <p:cNvSpPr txBox="1">
            <a:spLocks noChangeArrowheads="1"/>
          </p:cNvSpPr>
          <p:nvPr/>
        </p:nvSpPr>
        <p:spPr bwMode="auto">
          <a:xfrm>
            <a:off x="2416175" y="3429000"/>
            <a:ext cx="4297363" cy="854075"/>
          </a:xfrm>
          <a:prstGeom prst="rect">
            <a:avLst/>
          </a:prstGeom>
          <a:noFill/>
          <a:ln w="9525">
            <a:noFill/>
            <a:miter lim="800000"/>
            <a:headEnd/>
            <a:tailEnd/>
          </a:ln>
        </p:spPr>
        <p:txBody>
          <a:bodyPr>
            <a:spAutoFit/>
          </a:bodyPr>
          <a:lstStyle/>
          <a:p>
            <a:pPr algn="ctr">
              <a:spcBef>
                <a:spcPct val="50000"/>
              </a:spcBef>
            </a:pPr>
            <a:r>
              <a:rPr lang="en-US" b="1"/>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8195" name="Slide Number Placeholder 2"/>
          <p:cNvSpPr>
            <a:spLocks noGrp="1"/>
          </p:cNvSpPr>
          <p:nvPr>
            <p:ph type="sldNum" sz="quarter" idx="11"/>
          </p:nvPr>
        </p:nvSpPr>
        <p:spPr>
          <a:noFill/>
        </p:spPr>
        <p:txBody>
          <a:bodyPr/>
          <a:lstStyle/>
          <a:p>
            <a:r>
              <a:rPr lang="en-US" smtClean="0">
                <a:latin typeface="Arial" pitchFamily="34" charset="0"/>
              </a:rPr>
              <a:t>14–</a:t>
            </a:r>
            <a:fld id="{0BA889D8-9646-4117-AB25-A2DFA8705D18}" type="slidenum">
              <a:rPr lang="en-US" smtClean="0">
                <a:latin typeface="Arial" pitchFamily="34" charset="0"/>
              </a:rPr>
              <a:pPr/>
              <a:t>6</a:t>
            </a:fld>
            <a:endParaRPr lang="en-US" smtClean="0">
              <a:latin typeface="Arial" pitchFamily="34" charset="0"/>
            </a:endParaRPr>
          </a:p>
        </p:txBody>
      </p:sp>
      <p:sp>
        <p:nvSpPr>
          <p:cNvPr id="8196" name="Text Box 2" descr="Tabletopbar01"/>
          <p:cNvSpPr txBox="1">
            <a:spLocks noChangeArrowheads="1"/>
          </p:cNvSpPr>
          <p:nvPr/>
        </p:nvSpPr>
        <p:spPr bwMode="auto">
          <a:xfrm>
            <a:off x="490538" y="315913"/>
            <a:ext cx="8137525" cy="339725"/>
          </a:xfrm>
          <a:prstGeom prst="rect">
            <a:avLst/>
          </a:prstGeom>
          <a:blipFill dpi="0" rotWithShape="1">
            <a:blip r:embed="rId3" cstate="print"/>
            <a:srcRect/>
            <a:stretch>
              <a:fillRect/>
            </a:stretch>
          </a:blipFill>
          <a:ln w="3175">
            <a:solidFill>
              <a:srgbClr val="85D785"/>
            </a:solidFill>
            <a:miter lim="800000"/>
            <a:headEnd/>
            <a:tailEnd/>
          </a:ln>
        </p:spPr>
        <p:txBody>
          <a:bodyPr>
            <a:spAutoFit/>
          </a:bodyPr>
          <a:lstStyle/>
          <a:p>
            <a:pPr marL="1482725" indent="-1482725">
              <a:spcBef>
                <a:spcPct val="50000"/>
              </a:spcBef>
            </a:pPr>
            <a:r>
              <a:rPr lang="en-US" sz="1600" b="1">
                <a:solidFill>
                  <a:srgbClr val="3366CC"/>
                </a:solidFill>
              </a:rPr>
              <a:t>TABLE 14</a:t>
            </a:r>
            <a:r>
              <a:rPr lang="en-US" sz="1600" b="1">
                <a:solidFill>
                  <a:srgbClr val="3366CC"/>
                </a:solidFill>
                <a:cs typeface="Arial" pitchFamily="34" charset="0"/>
              </a:rPr>
              <a:t>–1</a:t>
            </a:r>
            <a:r>
              <a:rPr lang="en-US" sz="1600">
                <a:cs typeface="Arial" pitchFamily="34" charset="0"/>
              </a:rPr>
              <a:t>	Specific Observed Unethical Behaviors</a:t>
            </a:r>
          </a:p>
        </p:txBody>
      </p:sp>
      <p:sp>
        <p:nvSpPr>
          <p:cNvPr id="8197" name="Rectangle 3"/>
          <p:cNvSpPr>
            <a:spLocks noChangeArrowheads="1"/>
          </p:cNvSpPr>
          <p:nvPr/>
        </p:nvSpPr>
        <p:spPr bwMode="auto">
          <a:xfrm>
            <a:off x="549275" y="960438"/>
            <a:ext cx="8045450" cy="5099050"/>
          </a:xfrm>
          <a:prstGeom prst="rect">
            <a:avLst/>
          </a:prstGeom>
          <a:noFill/>
          <a:ln w="9525">
            <a:noFill/>
            <a:miter lim="800000"/>
            <a:headEnd/>
            <a:tailEnd/>
          </a:ln>
        </p:spPr>
        <p:txBody>
          <a:bodyPr>
            <a:spAutoFit/>
          </a:bodyPr>
          <a:lstStyle/>
          <a:p>
            <a:pPr>
              <a:spcBef>
                <a:spcPct val="30000"/>
              </a:spcBef>
              <a:tabLst>
                <a:tab pos="7483475" algn="r"/>
              </a:tabLst>
            </a:pPr>
            <a:r>
              <a:rPr lang="en-US" sz="1600"/>
              <a:t>Abusive or intimidating behavior toward employees 	21%</a:t>
            </a:r>
          </a:p>
          <a:p>
            <a:pPr>
              <a:spcBef>
                <a:spcPct val="30000"/>
              </a:spcBef>
              <a:tabLst>
                <a:tab pos="7483475" algn="r"/>
              </a:tabLst>
            </a:pPr>
            <a:r>
              <a:rPr lang="en-US" sz="1600"/>
              <a:t>Lying to employees, customers, vendors, or to the public 	19%</a:t>
            </a:r>
          </a:p>
          <a:p>
            <a:pPr>
              <a:spcBef>
                <a:spcPct val="30000"/>
              </a:spcBef>
              <a:tabLst>
                <a:tab pos="7483475" algn="r"/>
              </a:tabLst>
            </a:pPr>
            <a:r>
              <a:rPr lang="en-US" sz="1600"/>
              <a:t>A situation that places employee interests over organizational interests 	18%</a:t>
            </a:r>
          </a:p>
          <a:p>
            <a:pPr>
              <a:spcBef>
                <a:spcPct val="30000"/>
              </a:spcBef>
              <a:tabLst>
                <a:tab pos="7483475" algn="r"/>
              </a:tabLst>
            </a:pPr>
            <a:r>
              <a:rPr lang="en-US" sz="1600"/>
              <a:t>Violations of safety regulations 	16%</a:t>
            </a:r>
          </a:p>
          <a:p>
            <a:pPr>
              <a:spcBef>
                <a:spcPct val="30000"/>
              </a:spcBef>
              <a:tabLst>
                <a:tab pos="7483475" algn="r"/>
              </a:tabLst>
            </a:pPr>
            <a:r>
              <a:rPr lang="en-US" sz="1600"/>
              <a:t>Misreporting of actual time worked 	16%</a:t>
            </a:r>
          </a:p>
          <a:p>
            <a:pPr>
              <a:spcBef>
                <a:spcPct val="30000"/>
              </a:spcBef>
              <a:tabLst>
                <a:tab pos="7483475" algn="r"/>
              </a:tabLst>
            </a:pPr>
            <a:r>
              <a:rPr lang="en-US" sz="1600"/>
              <a:t>E-mail and Internet abuse 	13%</a:t>
            </a:r>
          </a:p>
          <a:p>
            <a:pPr>
              <a:spcBef>
                <a:spcPct val="30000"/>
              </a:spcBef>
              <a:tabLst>
                <a:tab pos="7483475" algn="r"/>
              </a:tabLst>
            </a:pPr>
            <a:r>
              <a:rPr lang="en-US" sz="1600"/>
              <a:t>Discrimination on the basis of race, color, gender, age, or similar categories 	12%</a:t>
            </a:r>
          </a:p>
          <a:p>
            <a:pPr>
              <a:spcBef>
                <a:spcPct val="30000"/>
              </a:spcBef>
              <a:tabLst>
                <a:tab pos="7483475" algn="r"/>
              </a:tabLst>
            </a:pPr>
            <a:r>
              <a:rPr lang="en-US" sz="1600"/>
              <a:t>Stealing or theft 	11%</a:t>
            </a:r>
          </a:p>
          <a:p>
            <a:pPr>
              <a:spcBef>
                <a:spcPct val="30000"/>
              </a:spcBef>
              <a:tabLst>
                <a:tab pos="7483475" algn="r"/>
              </a:tabLst>
            </a:pPr>
            <a:r>
              <a:rPr lang="en-US" sz="1600"/>
              <a:t>Sexual harassment 	9%</a:t>
            </a:r>
          </a:p>
          <a:p>
            <a:pPr>
              <a:spcBef>
                <a:spcPct val="30000"/>
              </a:spcBef>
              <a:tabLst>
                <a:tab pos="7483475" algn="r"/>
              </a:tabLst>
            </a:pPr>
            <a:r>
              <a:rPr lang="en-US" sz="1600"/>
              <a:t>Provision of goods or services that fail to meet specifications 	8%</a:t>
            </a:r>
          </a:p>
          <a:p>
            <a:pPr>
              <a:spcBef>
                <a:spcPct val="30000"/>
              </a:spcBef>
              <a:tabLst>
                <a:tab pos="7483475" algn="r"/>
              </a:tabLst>
            </a:pPr>
            <a:r>
              <a:rPr lang="en-US" sz="1600"/>
              <a:t>Misuse of confidential information 	7%</a:t>
            </a:r>
          </a:p>
          <a:p>
            <a:pPr>
              <a:spcBef>
                <a:spcPct val="30000"/>
              </a:spcBef>
              <a:tabLst>
                <a:tab pos="7483475" algn="r"/>
              </a:tabLst>
            </a:pPr>
            <a:r>
              <a:rPr lang="en-US" sz="1600"/>
              <a:t>Alteration of documents 	6%</a:t>
            </a:r>
          </a:p>
          <a:p>
            <a:pPr>
              <a:spcBef>
                <a:spcPct val="30000"/>
              </a:spcBef>
              <a:tabLst>
                <a:tab pos="7483475" algn="r"/>
              </a:tabLst>
            </a:pPr>
            <a:r>
              <a:rPr lang="en-US" sz="1600"/>
              <a:t>Falsification or misrepresentation of financial records or reports 	5%</a:t>
            </a:r>
          </a:p>
          <a:p>
            <a:pPr>
              <a:spcBef>
                <a:spcPct val="30000"/>
              </a:spcBef>
              <a:tabLst>
                <a:tab pos="7483475" algn="r"/>
              </a:tabLst>
            </a:pPr>
            <a:r>
              <a:rPr lang="en-US" sz="1600"/>
              <a:t>Improper use of competitors’ inside information 	4%</a:t>
            </a:r>
          </a:p>
          <a:p>
            <a:pPr>
              <a:spcBef>
                <a:spcPct val="30000"/>
              </a:spcBef>
              <a:tabLst>
                <a:tab pos="7483475" algn="r"/>
              </a:tabLst>
            </a:pPr>
            <a:r>
              <a:rPr lang="en-US" sz="1600"/>
              <a:t>Price fixing 	3%</a:t>
            </a:r>
          </a:p>
          <a:p>
            <a:pPr>
              <a:spcBef>
                <a:spcPct val="30000"/>
              </a:spcBef>
              <a:tabLst>
                <a:tab pos="7483475" algn="r"/>
              </a:tabLst>
            </a:pPr>
            <a:r>
              <a:rPr lang="en-US" sz="1600"/>
              <a:t>Giving or accepting bribes, kickbacks, or inappropriate gifts 	3%</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9219" name="Slide Number Placeholder 3"/>
          <p:cNvSpPr>
            <a:spLocks noGrp="1"/>
          </p:cNvSpPr>
          <p:nvPr>
            <p:ph type="sldNum" sz="quarter" idx="11"/>
          </p:nvPr>
        </p:nvSpPr>
        <p:spPr>
          <a:noFill/>
        </p:spPr>
        <p:txBody>
          <a:bodyPr/>
          <a:lstStyle/>
          <a:p>
            <a:r>
              <a:rPr lang="en-US" smtClean="0">
                <a:latin typeface="Arial" pitchFamily="34" charset="0"/>
              </a:rPr>
              <a:t>14–</a:t>
            </a:r>
            <a:fld id="{37E7F46A-000D-4B83-BD81-9B33FD20C64B}" type="slidenum">
              <a:rPr lang="en-US" smtClean="0">
                <a:latin typeface="Arial" pitchFamily="34" charset="0"/>
              </a:rPr>
              <a:pPr/>
              <a:t>7</a:t>
            </a:fld>
            <a:endParaRPr lang="en-US" smtClean="0">
              <a:latin typeface="Arial" pitchFamily="34" charset="0"/>
            </a:endParaRPr>
          </a:p>
        </p:txBody>
      </p:sp>
      <p:sp>
        <p:nvSpPr>
          <p:cNvPr id="2726914" name="Rectangle 2"/>
          <p:cNvSpPr>
            <a:spLocks noGrp="1" noChangeArrowheads="1"/>
          </p:cNvSpPr>
          <p:nvPr>
            <p:ph type="title"/>
          </p:nvPr>
        </p:nvSpPr>
        <p:spPr/>
        <p:txBody>
          <a:bodyPr/>
          <a:lstStyle/>
          <a:p>
            <a:pPr eaLnBrk="1" hangingPunct="1">
              <a:defRPr/>
            </a:pPr>
            <a:r>
              <a:rPr lang="en-US" dirty="0" smtClean="0"/>
              <a:t>Ethics and the Law</a:t>
            </a:r>
          </a:p>
        </p:txBody>
      </p:sp>
      <p:grpSp>
        <p:nvGrpSpPr>
          <p:cNvPr id="2" name="Group 13"/>
          <p:cNvGrpSpPr>
            <a:grpSpLocks/>
          </p:cNvGrpSpPr>
          <p:nvPr/>
        </p:nvGrpSpPr>
        <p:grpSpPr bwMode="auto">
          <a:xfrm>
            <a:off x="1096963" y="1782763"/>
            <a:ext cx="6767512" cy="3749675"/>
            <a:chOff x="691" y="1123"/>
            <a:chExt cx="4263" cy="2362"/>
          </a:xfrm>
        </p:grpSpPr>
        <p:sp>
          <p:nvSpPr>
            <p:cNvPr id="9222" name="AutoShape 4" descr="brownfill01"/>
            <p:cNvSpPr>
              <a:spLocks noChangeArrowheads="1"/>
            </p:cNvSpPr>
            <p:nvPr/>
          </p:nvSpPr>
          <p:spPr bwMode="auto">
            <a:xfrm>
              <a:off x="3226" y="1123"/>
              <a:ext cx="1728" cy="464"/>
            </a:xfrm>
            <a:prstGeom prst="roundRect">
              <a:avLst>
                <a:gd name="adj" fmla="val 16667"/>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A behavior may be legal </a:t>
              </a:r>
              <a:br>
                <a:rPr lang="en-US" sz="1800">
                  <a:latin typeface="Franklin Gothic Medium" pitchFamily="34" charset="0"/>
                </a:rPr>
              </a:br>
              <a:r>
                <a:rPr lang="en-US" sz="1800">
                  <a:latin typeface="Franklin Gothic Medium" pitchFamily="34" charset="0"/>
                </a:rPr>
                <a:t>but unethical.</a:t>
              </a:r>
            </a:p>
          </p:txBody>
        </p:sp>
        <p:sp>
          <p:nvSpPr>
            <p:cNvPr id="9223" name="AutoShape 5" descr="purplefill01"/>
            <p:cNvSpPr>
              <a:spLocks noChangeArrowheads="1"/>
            </p:cNvSpPr>
            <p:nvPr/>
          </p:nvSpPr>
          <p:spPr bwMode="auto">
            <a:xfrm>
              <a:off x="3226" y="1757"/>
              <a:ext cx="1728" cy="464"/>
            </a:xfrm>
            <a:prstGeom prst="roundRect">
              <a:avLst>
                <a:gd name="adj" fmla="val 16667"/>
              </a:avLst>
            </a:prstGeom>
            <a:blipFill dpi="0" rotWithShape="1">
              <a:blip r:embed="rId4" cstate="print"/>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A behavior may be illegal but ethical.</a:t>
              </a:r>
            </a:p>
          </p:txBody>
        </p:sp>
        <p:sp>
          <p:nvSpPr>
            <p:cNvPr id="9224" name="AutoShape 6" descr="greenfill01"/>
            <p:cNvSpPr>
              <a:spLocks noChangeArrowheads="1"/>
            </p:cNvSpPr>
            <p:nvPr/>
          </p:nvSpPr>
          <p:spPr bwMode="auto">
            <a:xfrm>
              <a:off x="3226" y="2388"/>
              <a:ext cx="1728" cy="463"/>
            </a:xfrm>
            <a:prstGeom prst="roundRect">
              <a:avLst>
                <a:gd name="adj" fmla="val 16667"/>
              </a:avLst>
            </a:prstGeom>
            <a:blipFill dpi="0" rotWithShape="1">
              <a:blip r:embed="rId5" cstate="print"/>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A behavior may be both legal and ethical.</a:t>
              </a:r>
            </a:p>
          </p:txBody>
        </p:sp>
        <p:sp>
          <p:nvSpPr>
            <p:cNvPr id="9225" name="AutoShape 7" descr="bluefill01"/>
            <p:cNvSpPr>
              <a:spLocks noChangeArrowheads="1"/>
            </p:cNvSpPr>
            <p:nvPr/>
          </p:nvSpPr>
          <p:spPr bwMode="auto">
            <a:xfrm>
              <a:off x="3226" y="3021"/>
              <a:ext cx="1728" cy="464"/>
            </a:xfrm>
            <a:prstGeom prst="roundRect">
              <a:avLst>
                <a:gd name="adj" fmla="val 16667"/>
              </a:avLst>
            </a:prstGeom>
            <a:blipFill dpi="0" rotWithShape="1">
              <a:blip r:embed="rId6" cstate="print"/>
              <a:srcRect/>
              <a:stretch>
                <a:fillRect/>
              </a:stretch>
            </a:blipFill>
            <a:ln w="57150" algn="ctr">
              <a:solidFill>
                <a:srgbClr val="7DC1FF"/>
              </a:solidFill>
              <a:round/>
              <a:headEnd/>
              <a:tailEnd/>
            </a:ln>
          </p:spPr>
          <p:txBody>
            <a:bodyPr lIns="0" tIns="0" rIns="0" bIns="0" anchor="ctr" anchorCtr="1"/>
            <a:lstStyle/>
            <a:p>
              <a:pPr algn="ctr">
                <a:spcBef>
                  <a:spcPct val="50000"/>
                </a:spcBef>
              </a:pPr>
              <a:r>
                <a:rPr lang="en-US" sz="1600" b="1"/>
                <a:t>A behavior may be both illegal and unethical.</a:t>
              </a:r>
            </a:p>
          </p:txBody>
        </p:sp>
        <p:cxnSp>
          <p:nvCxnSpPr>
            <p:cNvPr id="9226" name="AutoShape 8"/>
            <p:cNvCxnSpPr>
              <a:cxnSpLocks noChangeShapeType="1"/>
              <a:stCxn id="9230" idx="3"/>
              <a:endCxn id="9223" idx="1"/>
            </p:cNvCxnSpPr>
            <p:nvPr/>
          </p:nvCxnSpPr>
          <p:spPr bwMode="auto">
            <a:xfrm flipV="1">
              <a:off x="978" y="1989"/>
              <a:ext cx="2230" cy="612"/>
            </a:xfrm>
            <a:prstGeom prst="straightConnector1">
              <a:avLst/>
            </a:prstGeom>
            <a:noFill/>
            <a:ln w="31750">
              <a:solidFill>
                <a:schemeClr val="tx1"/>
              </a:solidFill>
              <a:round/>
              <a:headEnd/>
              <a:tailEnd type="stealth" w="lg" len="lg"/>
            </a:ln>
          </p:spPr>
        </p:cxnSp>
        <p:cxnSp>
          <p:nvCxnSpPr>
            <p:cNvPr id="9227" name="AutoShape 9"/>
            <p:cNvCxnSpPr>
              <a:cxnSpLocks noChangeShapeType="1"/>
              <a:stCxn id="9230" idx="1"/>
              <a:endCxn id="9224" idx="1"/>
            </p:cNvCxnSpPr>
            <p:nvPr/>
          </p:nvCxnSpPr>
          <p:spPr bwMode="auto">
            <a:xfrm>
              <a:off x="978" y="2016"/>
              <a:ext cx="2230" cy="604"/>
            </a:xfrm>
            <a:prstGeom prst="straightConnector1">
              <a:avLst/>
            </a:prstGeom>
            <a:noFill/>
            <a:ln w="31750">
              <a:solidFill>
                <a:schemeClr val="tx1"/>
              </a:solidFill>
              <a:round/>
              <a:headEnd/>
              <a:tailEnd type="stealth" w="lg" len="lg"/>
            </a:ln>
          </p:spPr>
        </p:cxnSp>
        <p:cxnSp>
          <p:nvCxnSpPr>
            <p:cNvPr id="9228" name="AutoShape 10"/>
            <p:cNvCxnSpPr>
              <a:cxnSpLocks noChangeShapeType="1"/>
              <a:stCxn id="9230" idx="3"/>
              <a:endCxn id="9222" idx="1"/>
            </p:cNvCxnSpPr>
            <p:nvPr/>
          </p:nvCxnSpPr>
          <p:spPr bwMode="auto">
            <a:xfrm flipV="1">
              <a:off x="978" y="1355"/>
              <a:ext cx="2230" cy="1246"/>
            </a:xfrm>
            <a:prstGeom prst="straightConnector1">
              <a:avLst/>
            </a:prstGeom>
            <a:noFill/>
            <a:ln w="31750">
              <a:solidFill>
                <a:schemeClr val="tx1"/>
              </a:solidFill>
              <a:round/>
              <a:headEnd/>
              <a:tailEnd type="stealth" w="lg" len="lg"/>
            </a:ln>
          </p:spPr>
        </p:cxnSp>
        <p:cxnSp>
          <p:nvCxnSpPr>
            <p:cNvPr id="9229" name="AutoShape 11"/>
            <p:cNvCxnSpPr>
              <a:cxnSpLocks noChangeShapeType="1"/>
              <a:stCxn id="9230" idx="1"/>
              <a:endCxn id="9225" idx="1"/>
            </p:cNvCxnSpPr>
            <p:nvPr/>
          </p:nvCxnSpPr>
          <p:spPr bwMode="auto">
            <a:xfrm>
              <a:off x="978" y="2016"/>
              <a:ext cx="2230" cy="1237"/>
            </a:xfrm>
            <a:prstGeom prst="straightConnector1">
              <a:avLst/>
            </a:prstGeom>
            <a:noFill/>
            <a:ln w="31750">
              <a:solidFill>
                <a:schemeClr val="tx1"/>
              </a:solidFill>
              <a:round/>
              <a:headEnd/>
              <a:tailEnd type="stealth" w="lg" len="lg"/>
            </a:ln>
          </p:spPr>
        </p:cxnSp>
        <p:sp>
          <p:nvSpPr>
            <p:cNvPr id="9230" name="Oval 12"/>
            <p:cNvSpPr>
              <a:spLocks noChangeArrowheads="1"/>
            </p:cNvSpPr>
            <p:nvPr/>
          </p:nvSpPr>
          <p:spPr bwMode="auto">
            <a:xfrm>
              <a:off x="691" y="1921"/>
              <a:ext cx="1958" cy="775"/>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Ethics and </a:t>
              </a:r>
              <a:br>
                <a:rPr lang="en-US" sz="2400">
                  <a:latin typeface="Franklin Gothic Medium" pitchFamily="34" charset="0"/>
                </a:rPr>
              </a:br>
              <a:r>
                <a:rPr lang="en-US" sz="2400">
                  <a:latin typeface="Franklin Gothic Medium" pitchFamily="34" charset="0"/>
                </a:rPr>
                <a:t>Behaviors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0"/>
          </p:nvPr>
        </p:nvSpPr>
        <p:spPr>
          <a:noFill/>
        </p:spPr>
        <p:txBody>
          <a:bodyPr/>
          <a:lstStyle/>
          <a:p>
            <a:r>
              <a:rPr lang="en-US">
                <a:latin typeface="Arial" pitchFamily="34" charset="0"/>
              </a:rPr>
              <a:t>Copyright © 2011 Pearson Education</a:t>
            </a:r>
          </a:p>
        </p:txBody>
      </p:sp>
      <p:sp>
        <p:nvSpPr>
          <p:cNvPr id="10243" name="Slide Number Placeholder 3"/>
          <p:cNvSpPr>
            <a:spLocks noGrp="1"/>
          </p:cNvSpPr>
          <p:nvPr>
            <p:ph type="sldNum" sz="quarter" idx="11"/>
          </p:nvPr>
        </p:nvSpPr>
        <p:spPr>
          <a:noFill/>
        </p:spPr>
        <p:txBody>
          <a:bodyPr/>
          <a:lstStyle/>
          <a:p>
            <a:r>
              <a:rPr lang="en-US" smtClean="0">
                <a:latin typeface="Arial" pitchFamily="34" charset="0"/>
              </a:rPr>
              <a:t>14–</a:t>
            </a:r>
            <a:fld id="{0CF4E9F9-E3C0-4DA1-B472-0372E9641774}" type="slidenum">
              <a:rPr lang="en-US" smtClean="0">
                <a:latin typeface="Arial" pitchFamily="34" charset="0"/>
              </a:rPr>
              <a:pPr/>
              <a:t>8</a:t>
            </a:fld>
            <a:endParaRPr lang="en-US" smtClean="0">
              <a:latin typeface="Arial" pitchFamily="34" charset="0"/>
            </a:endParaRPr>
          </a:p>
        </p:txBody>
      </p:sp>
      <p:sp>
        <p:nvSpPr>
          <p:cNvPr id="2728962" name="Rectangle 2"/>
          <p:cNvSpPr>
            <a:spLocks noGrp="1" noChangeArrowheads="1"/>
          </p:cNvSpPr>
          <p:nvPr>
            <p:ph type="title"/>
          </p:nvPr>
        </p:nvSpPr>
        <p:spPr>
          <a:xfrm>
            <a:off x="1208088" y="366713"/>
            <a:ext cx="6727825" cy="625475"/>
          </a:xfrm>
        </p:spPr>
        <p:txBody>
          <a:bodyPr/>
          <a:lstStyle/>
          <a:p>
            <a:pPr algn="ctr" eaLnBrk="1" hangingPunct="1">
              <a:defRPr/>
            </a:pPr>
            <a:r>
              <a:rPr lang="en-US" dirty="0" smtClean="0"/>
              <a:t>Ethics, Fair Treatment, and Justice</a:t>
            </a:r>
          </a:p>
        </p:txBody>
      </p:sp>
      <p:grpSp>
        <p:nvGrpSpPr>
          <p:cNvPr id="2" name="Group 20"/>
          <p:cNvGrpSpPr>
            <a:grpSpLocks/>
          </p:cNvGrpSpPr>
          <p:nvPr/>
        </p:nvGrpSpPr>
        <p:grpSpPr bwMode="auto">
          <a:xfrm>
            <a:off x="1824038" y="1911350"/>
            <a:ext cx="5495925" cy="2432050"/>
            <a:chOff x="1149" y="1204"/>
            <a:chExt cx="3462" cy="1532"/>
          </a:xfrm>
        </p:grpSpPr>
        <p:sp>
          <p:nvSpPr>
            <p:cNvPr id="10246" name="AutoShape 12" descr="brownfill01"/>
            <p:cNvSpPr>
              <a:spLocks noChangeArrowheads="1"/>
            </p:cNvSpPr>
            <p:nvPr/>
          </p:nvSpPr>
          <p:spPr bwMode="auto">
            <a:xfrm>
              <a:off x="1149" y="2168"/>
              <a:ext cx="1558" cy="568"/>
            </a:xfrm>
            <a:prstGeom prst="roundRect">
              <a:avLst>
                <a:gd name="adj" fmla="val 8361"/>
              </a:avLst>
            </a:prstGeom>
            <a:blipFill dpi="0" rotWithShape="1">
              <a:blip r:embed="rId3" cstate="print"/>
              <a:srcRect/>
              <a:stretch>
                <a:fillRect/>
              </a:stretch>
            </a:blipFill>
            <a:ln w="57150" algn="ctr">
              <a:solidFill>
                <a:srgbClr val="EB9F39"/>
              </a:solidFill>
              <a:round/>
              <a:headEnd/>
              <a:tailEnd/>
            </a:ln>
          </p:spPr>
          <p:txBody>
            <a:bodyPr lIns="0" tIns="0" rIns="0" bIns="0" anchor="ctr" anchorCtr="1"/>
            <a:lstStyle/>
            <a:p>
              <a:pPr algn="ctr"/>
              <a:r>
                <a:rPr lang="en-US" sz="2000">
                  <a:latin typeface="Franklin Gothic Medium" pitchFamily="34" charset="0"/>
                </a:rPr>
                <a:t>Distributive justice</a:t>
              </a:r>
            </a:p>
          </p:txBody>
        </p:sp>
        <p:cxnSp>
          <p:nvCxnSpPr>
            <p:cNvPr id="10247" name="AutoShape 14"/>
            <p:cNvCxnSpPr>
              <a:cxnSpLocks noChangeShapeType="1"/>
              <a:stCxn id="10248" idx="2"/>
              <a:endCxn id="10246" idx="0"/>
            </p:cNvCxnSpPr>
            <p:nvPr/>
          </p:nvCxnSpPr>
          <p:spPr bwMode="auto">
            <a:xfrm rot="5400000">
              <a:off x="2156" y="1429"/>
              <a:ext cx="493" cy="949"/>
            </a:xfrm>
            <a:prstGeom prst="bentConnector3">
              <a:avLst>
                <a:gd name="adj1" fmla="val 49898"/>
              </a:avLst>
            </a:prstGeom>
            <a:noFill/>
            <a:ln w="31750">
              <a:solidFill>
                <a:schemeClr val="tx1"/>
              </a:solidFill>
              <a:miter lim="800000"/>
              <a:headEnd/>
              <a:tailEnd type="stealth" w="lg" len="lg"/>
            </a:ln>
          </p:spPr>
        </p:cxnSp>
        <p:sp>
          <p:nvSpPr>
            <p:cNvPr id="10248" name="AutoShape 15"/>
            <p:cNvSpPr>
              <a:spLocks noChangeArrowheads="1"/>
            </p:cNvSpPr>
            <p:nvPr/>
          </p:nvSpPr>
          <p:spPr bwMode="auto">
            <a:xfrm>
              <a:off x="1149" y="1204"/>
              <a:ext cx="3456" cy="435"/>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2400">
                  <a:latin typeface="Franklin Gothic Medium" pitchFamily="34" charset="0"/>
                </a:rPr>
                <a:t>Components of Organizational Justice</a:t>
              </a:r>
            </a:p>
          </p:txBody>
        </p:sp>
        <p:sp>
          <p:nvSpPr>
            <p:cNvPr id="10249" name="AutoShape 17" descr="bluefill01"/>
            <p:cNvSpPr>
              <a:spLocks noChangeArrowheads="1"/>
            </p:cNvSpPr>
            <p:nvPr/>
          </p:nvSpPr>
          <p:spPr bwMode="auto">
            <a:xfrm>
              <a:off x="3053" y="2168"/>
              <a:ext cx="1558" cy="567"/>
            </a:xfrm>
            <a:prstGeom prst="roundRect">
              <a:avLst>
                <a:gd name="adj" fmla="val 7120"/>
              </a:avLst>
            </a:prstGeom>
            <a:blipFill dpi="0" rotWithShape="1">
              <a:blip r:embed="rId4" cstate="print"/>
              <a:srcRect/>
              <a:stretch>
                <a:fillRect/>
              </a:stretch>
            </a:blipFill>
            <a:ln w="57150" algn="ctr">
              <a:solidFill>
                <a:srgbClr val="7DC1FF"/>
              </a:solidFill>
              <a:round/>
              <a:headEnd/>
              <a:tailEnd/>
            </a:ln>
          </p:spPr>
          <p:txBody>
            <a:bodyPr lIns="0" tIns="0" rIns="0" bIns="0" anchor="ctr" anchorCtr="1"/>
            <a:lstStyle/>
            <a:p>
              <a:pPr algn="ctr"/>
              <a:r>
                <a:rPr lang="en-US" sz="2000">
                  <a:latin typeface="Franklin Gothic Medium" pitchFamily="34" charset="0"/>
                </a:rPr>
                <a:t>Procedural justice</a:t>
              </a:r>
            </a:p>
          </p:txBody>
        </p:sp>
        <p:cxnSp>
          <p:nvCxnSpPr>
            <p:cNvPr id="10250" name="AutoShape 18"/>
            <p:cNvCxnSpPr>
              <a:cxnSpLocks noChangeShapeType="1"/>
              <a:stCxn id="10248" idx="2"/>
              <a:endCxn id="10249" idx="0"/>
            </p:cNvCxnSpPr>
            <p:nvPr/>
          </p:nvCxnSpPr>
          <p:spPr bwMode="auto">
            <a:xfrm rot="16200000" flipH="1">
              <a:off x="3108" y="1426"/>
              <a:ext cx="493" cy="955"/>
            </a:xfrm>
            <a:prstGeom prst="bentConnector3">
              <a:avLst>
                <a:gd name="adj1" fmla="val 49898"/>
              </a:avLst>
            </a:prstGeom>
            <a:noFill/>
            <a:ln w="31750">
              <a:solidFill>
                <a:schemeClr val="tx1"/>
              </a:solidFill>
              <a:miter lim="800000"/>
              <a:headEnd/>
              <a:tailEnd type="stealth" w="lg" len="lg"/>
            </a:ln>
          </p:spPr>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0"/>
          </p:nvPr>
        </p:nvSpPr>
        <p:spPr>
          <a:noFill/>
        </p:spPr>
        <p:txBody>
          <a:bodyPr/>
          <a:lstStyle/>
          <a:p>
            <a:r>
              <a:rPr lang="en-US">
                <a:latin typeface="Arial" pitchFamily="34" charset="0"/>
              </a:rPr>
              <a:t>Copyright © 2011 Pearson Education</a:t>
            </a:r>
          </a:p>
        </p:txBody>
      </p:sp>
      <p:sp>
        <p:nvSpPr>
          <p:cNvPr id="11267" name="Slide Number Placeholder 2"/>
          <p:cNvSpPr>
            <a:spLocks noGrp="1"/>
          </p:cNvSpPr>
          <p:nvPr>
            <p:ph type="sldNum" sz="quarter" idx="11"/>
          </p:nvPr>
        </p:nvSpPr>
        <p:spPr>
          <a:noFill/>
        </p:spPr>
        <p:txBody>
          <a:bodyPr/>
          <a:lstStyle/>
          <a:p>
            <a:r>
              <a:rPr lang="en-US" smtClean="0">
                <a:latin typeface="Arial" pitchFamily="34" charset="0"/>
              </a:rPr>
              <a:t>14–</a:t>
            </a:r>
            <a:fld id="{F6C209B5-BF7C-451B-A6D1-0362A0A644DA}" type="slidenum">
              <a:rPr lang="en-US" smtClean="0">
                <a:latin typeface="Arial" pitchFamily="34" charset="0"/>
              </a:rPr>
              <a:pPr/>
              <a:t>9</a:t>
            </a:fld>
            <a:endParaRPr lang="en-US" smtClean="0">
              <a:latin typeface="Arial" pitchFamily="34" charset="0"/>
            </a:endParaRPr>
          </a:p>
        </p:txBody>
      </p:sp>
      <p:sp>
        <p:nvSpPr>
          <p:cNvPr id="11268" name="Line 2"/>
          <p:cNvSpPr>
            <a:spLocks noChangeShapeType="1"/>
          </p:cNvSpPr>
          <p:nvPr/>
        </p:nvSpPr>
        <p:spPr bwMode="auto">
          <a:xfrm>
            <a:off x="582613" y="685800"/>
            <a:ext cx="7954962" cy="0"/>
          </a:xfrm>
          <a:prstGeom prst="line">
            <a:avLst/>
          </a:prstGeom>
          <a:noFill/>
          <a:ln w="28575">
            <a:solidFill>
              <a:srgbClr val="3366CC"/>
            </a:solidFill>
            <a:round/>
            <a:headEnd/>
            <a:tailEnd/>
          </a:ln>
        </p:spPr>
        <p:txBody>
          <a:bodyPr wrap="none"/>
          <a:lstStyle/>
          <a:p>
            <a:endParaRPr lang="ar-SA"/>
          </a:p>
        </p:txBody>
      </p:sp>
      <p:sp>
        <p:nvSpPr>
          <p:cNvPr id="11269" name="Text Box 3"/>
          <p:cNvSpPr txBox="1">
            <a:spLocks noChangeArrowheads="1"/>
          </p:cNvSpPr>
          <p:nvPr/>
        </p:nvSpPr>
        <p:spPr bwMode="auto">
          <a:xfrm>
            <a:off x="490538" y="315913"/>
            <a:ext cx="8137525" cy="336550"/>
          </a:xfrm>
          <a:prstGeom prst="rect">
            <a:avLst/>
          </a:prstGeom>
          <a:noFill/>
          <a:ln w="9525">
            <a:noFill/>
            <a:miter lim="800000"/>
            <a:headEnd/>
            <a:tailEnd/>
          </a:ln>
        </p:spPr>
        <p:txBody>
          <a:bodyPr>
            <a:spAutoFit/>
          </a:bodyPr>
          <a:lstStyle/>
          <a:p>
            <a:pPr marL="1482725" indent="-1482725">
              <a:spcBef>
                <a:spcPct val="50000"/>
              </a:spcBef>
            </a:pPr>
            <a:r>
              <a:rPr lang="en-US" sz="1600" b="1">
                <a:solidFill>
                  <a:srgbClr val="3366CC"/>
                </a:solidFill>
              </a:rPr>
              <a:t>FIGURE 14</a:t>
            </a:r>
            <a:r>
              <a:rPr lang="en-US" sz="1600" b="1">
                <a:solidFill>
                  <a:srgbClr val="3366CC"/>
                </a:solidFill>
                <a:cs typeface="Arial" pitchFamily="34" charset="0"/>
              </a:rPr>
              <a:t>–2</a:t>
            </a:r>
            <a:r>
              <a:rPr lang="en-US" sz="1600">
                <a:cs typeface="Arial" pitchFamily="34" charset="0"/>
              </a:rPr>
              <a:t>	Perceptions of Fair Interpersonal Treatment Scale</a:t>
            </a:r>
          </a:p>
        </p:txBody>
      </p:sp>
      <p:graphicFrame>
        <p:nvGraphicFramePr>
          <p:cNvPr id="2823640" name="Group 472"/>
          <p:cNvGraphicFramePr>
            <a:graphicFrameLocks noGrp="1"/>
          </p:cNvGraphicFramePr>
          <p:nvPr/>
        </p:nvGraphicFramePr>
        <p:xfrm>
          <a:off x="1096963" y="1406525"/>
          <a:ext cx="6316662" cy="4400550"/>
        </p:xfrm>
        <a:graphic>
          <a:graphicData uri="http://schemas.openxmlformats.org/drawingml/2006/table">
            <a:tbl>
              <a:tblPr/>
              <a:tblGrid>
                <a:gridCol w="4897437"/>
                <a:gridCol w="539750"/>
                <a:gridCol w="331788"/>
                <a:gridCol w="547687"/>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 Employees are praised for good work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cap="fla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 Supervisors yell at employees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 Supervisors play favorites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 Employees are trusted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 Employees’ complaints are dealt with effectively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6. Employees are treated like children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7. Employees are treated with respect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 Employees’ questions and problems are responded to quickly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 Employees are lied to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 Employees’ suggestions are ignored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 Supervisors swear at employees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 Employees’ hard work is appreciated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 Supervisors threaten to fire or lay off employees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14. Employees are treated fairly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 Coworkers help each other out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16. Coworkers argue with each other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17. Coworkers put each other down (R)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18. Coworkers treat each other with respect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Yes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 </a:t>
                      </a:r>
                      <a:endParaRPr kumimoji="0" lang="en-US" sz="1200" b="1" i="0" u="none" strike="noStrike" cap="none" normalizeH="0" baseline="0" dirty="0" smtClean="0">
                        <a:ln>
                          <a:noFill/>
                        </a:ln>
                        <a:solidFill>
                          <a:schemeClr val="tx1"/>
                        </a:solidFill>
                        <a:effectLst/>
                        <a:latin typeface="Arial" charset="0"/>
                        <a:cs typeface="Tahoma" pitchFamily="34" charset="0"/>
                      </a:endParaRPr>
                    </a:p>
                  </a:txBody>
                  <a:tcPr marB="0" anchor="b" horzOverflow="overflow">
                    <a:lnL>
                      <a:noFill/>
                    </a:lnL>
                    <a:lnR cap="flat">
                      <a:noFill/>
                    </a:lnR>
                    <a:lnT>
                      <a:noFill/>
                    </a:lnT>
                    <a:lnB cap="flat">
                      <a:noFill/>
                    </a:lnB>
                    <a:lnTlToBr>
                      <a:noFill/>
                    </a:lnTlToBr>
                    <a:lnBlToTr>
                      <a:noFill/>
                    </a:lnBlToTr>
                    <a:noFill/>
                  </a:tcPr>
                </a:tc>
              </a:tr>
            </a:tbl>
          </a:graphicData>
        </a:graphic>
      </p:graphicFrame>
      <p:sp>
        <p:nvSpPr>
          <p:cNvPr id="11343" name="Rectangle 469"/>
          <p:cNvSpPr>
            <a:spLocks noChangeArrowheads="1"/>
          </p:cNvSpPr>
          <p:nvPr/>
        </p:nvSpPr>
        <p:spPr bwMode="auto">
          <a:xfrm>
            <a:off x="581025" y="777875"/>
            <a:ext cx="7923213" cy="695325"/>
          </a:xfrm>
          <a:prstGeom prst="rect">
            <a:avLst/>
          </a:prstGeom>
          <a:noFill/>
          <a:ln w="9525">
            <a:noFill/>
            <a:miter lim="800000"/>
            <a:headEnd/>
            <a:tailEnd/>
          </a:ln>
        </p:spPr>
        <p:txBody>
          <a:bodyPr>
            <a:spAutoFit/>
          </a:bodyPr>
          <a:lstStyle/>
          <a:p>
            <a:pPr>
              <a:spcBef>
                <a:spcPct val="30000"/>
              </a:spcBef>
            </a:pPr>
            <a:r>
              <a:rPr lang="en-US" sz="1200" b="1"/>
              <a:t>What is your organization like most of the time? Circle Yes if the item describes your organization, </a:t>
            </a:r>
            <a:br>
              <a:rPr lang="en-US" sz="1200" b="1"/>
            </a:br>
            <a:r>
              <a:rPr lang="en-US" sz="1200" b="1"/>
              <a:t>No if it does not describe your organization, and ? if you cannot decide.</a:t>
            </a:r>
          </a:p>
          <a:p>
            <a:pPr>
              <a:spcBef>
                <a:spcPct val="30000"/>
              </a:spcBef>
            </a:pPr>
            <a:r>
              <a:rPr lang="en-US" sz="1200" b="1"/>
              <a:t>   IN THIS ORGANIZATION:</a:t>
            </a:r>
          </a:p>
        </p:txBody>
      </p:sp>
      <p:sp>
        <p:nvSpPr>
          <p:cNvPr id="11344" name="Rectangle 470"/>
          <p:cNvSpPr>
            <a:spLocks noChangeArrowheads="1"/>
          </p:cNvSpPr>
          <p:nvPr/>
        </p:nvSpPr>
        <p:spPr bwMode="auto">
          <a:xfrm>
            <a:off x="639763" y="5897563"/>
            <a:ext cx="2819400" cy="274637"/>
          </a:xfrm>
          <a:prstGeom prst="rect">
            <a:avLst/>
          </a:prstGeom>
          <a:noFill/>
          <a:ln w="9525">
            <a:noFill/>
            <a:miter lim="800000"/>
            <a:headEnd/>
            <a:tailEnd/>
          </a:ln>
        </p:spPr>
        <p:txBody>
          <a:bodyPr wrap="none">
            <a:spAutoFit/>
          </a:bodyPr>
          <a:lstStyle/>
          <a:p>
            <a:r>
              <a:rPr lang="en-US" sz="1200" b="1" i="1"/>
              <a:t>Note: </a:t>
            </a:r>
            <a:r>
              <a:rPr lang="en-US" sz="1200" b="1"/>
              <a:t>R = the item is reverse scored.</a:t>
            </a: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0/28/2009 9:25:11 PM&quot;&gt;&lt;Slide id=&quot;655&quot; dur=&quot;1.984375&quot;/&gt;&lt;/Timings&gt;&lt;/WMTools&gt;"/>
</p:tagLst>
</file>

<file path=ppt/theme/theme1.xml><?xml version="1.0" encoding="utf-8"?>
<a:theme xmlns:a="http://schemas.openxmlformats.org/drawingml/2006/main" name="Human Resource Management 12e">
  <a:themeElements>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2e">
      <a:majorFont>
        <a:latin typeface="Book Antiqua"/>
        <a:ea typeface="Arial Unicode MS"/>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2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2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2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9850</TotalTime>
  <Words>5071</Words>
  <Application>Microsoft Office PowerPoint</Application>
  <PresentationFormat>عرض على الشاشة (3:4)‏</PresentationFormat>
  <Paragraphs>893</Paragraphs>
  <Slides>56</Slides>
  <Notes>56</Notes>
  <HiddenSlides>0</HiddenSlides>
  <MMClips>0</MMClips>
  <ScaleCrop>false</ScaleCrop>
  <HeadingPairs>
    <vt:vector size="6" baseType="variant">
      <vt:variant>
        <vt:lpstr>الخطوط المستخدمة</vt:lpstr>
      </vt:variant>
      <vt:variant>
        <vt:i4>9</vt:i4>
      </vt:variant>
      <vt:variant>
        <vt:lpstr>سمة</vt:lpstr>
      </vt:variant>
      <vt:variant>
        <vt:i4>1</vt:i4>
      </vt:variant>
      <vt:variant>
        <vt:lpstr>عناوين الشرائح</vt:lpstr>
      </vt:variant>
      <vt:variant>
        <vt:i4>56</vt:i4>
      </vt:variant>
    </vt:vector>
  </HeadingPairs>
  <TitlesOfParts>
    <vt:vector size="66" baseType="lpstr">
      <vt:lpstr>Arial</vt:lpstr>
      <vt:lpstr>Tahoma</vt:lpstr>
      <vt:lpstr>Book Antiqua</vt:lpstr>
      <vt:lpstr>Arial Unicode MS</vt:lpstr>
      <vt:lpstr>Wingdings</vt:lpstr>
      <vt:lpstr>Times New Roman</vt:lpstr>
      <vt:lpstr>Calibri</vt:lpstr>
      <vt:lpstr>Verdana</vt:lpstr>
      <vt:lpstr>Franklin Gothic Medium</vt:lpstr>
      <vt:lpstr>Human Resource Management 12e</vt:lpstr>
      <vt:lpstr>الشريحة 1</vt:lpstr>
      <vt:lpstr>الشريحة 2</vt:lpstr>
      <vt:lpstr>الشريحة 3</vt:lpstr>
      <vt:lpstr>Ethics and Fair Treatment at Work</vt:lpstr>
      <vt:lpstr>الشريحة 5</vt:lpstr>
      <vt:lpstr>الشريحة 6</vt:lpstr>
      <vt:lpstr>Ethics and the Law</vt:lpstr>
      <vt:lpstr>Ethics, Fair Treatment, and Justice</vt:lpstr>
      <vt:lpstr>الشريحة 9</vt:lpstr>
      <vt:lpstr>الشريحة 10</vt:lpstr>
      <vt:lpstr>What Influences Ethical Behavior At Work?</vt:lpstr>
      <vt:lpstr>What Determines Ethical Behavior at Work?</vt:lpstr>
      <vt:lpstr>الشريحة 13</vt:lpstr>
      <vt:lpstr>الشريحة 14</vt:lpstr>
      <vt:lpstr>What Is Organizational Culture?</vt:lpstr>
      <vt:lpstr>The Boss’s Influence on Ethical Behavior</vt:lpstr>
      <vt:lpstr>الشريحة 17</vt:lpstr>
      <vt:lpstr>Fostering Ethical Work Behaviors</vt:lpstr>
      <vt:lpstr>Employees and Ethical Dilemmas</vt:lpstr>
      <vt:lpstr>How Managers Use Personnel Methods To Promote Ethics and Fair Treatment</vt:lpstr>
      <vt:lpstr>HRM-Related Ethics Activities</vt:lpstr>
      <vt:lpstr>HRM-Related Ethics Activities (cont’d)</vt:lpstr>
      <vt:lpstr>HRM-Related Ethics Activities (cont’d)</vt:lpstr>
      <vt:lpstr>Fostering Employees’  Perceptions of Fairness</vt:lpstr>
      <vt:lpstr>Managing Employee Discipline</vt:lpstr>
      <vt:lpstr>الشريحة 26</vt:lpstr>
      <vt:lpstr>الشريحة 27</vt:lpstr>
      <vt:lpstr>Formal Disciplinary Appeals Processes</vt:lpstr>
      <vt:lpstr>Discipline Without Punishment  (Nonpunitive Discipline)</vt:lpstr>
      <vt:lpstr>الشريحة 30</vt:lpstr>
      <vt:lpstr>Employee Privacy</vt:lpstr>
      <vt:lpstr>Employee Monitoring</vt:lpstr>
      <vt:lpstr>Restrictions on Workplace Monitoring</vt:lpstr>
      <vt:lpstr>الشريحة 34</vt:lpstr>
      <vt:lpstr>Managing Dismissals</vt:lpstr>
      <vt:lpstr>Managing Dismissals (cont’d)</vt:lpstr>
      <vt:lpstr>Grounds for Dismissal</vt:lpstr>
      <vt:lpstr>Insubordination</vt:lpstr>
      <vt:lpstr>الشريحة 39</vt:lpstr>
      <vt:lpstr>Managing Dismissals (cont’d)</vt:lpstr>
      <vt:lpstr>الشريحة 41</vt:lpstr>
      <vt:lpstr>Avoiding Wrongful Discharge Suits</vt:lpstr>
      <vt:lpstr>الشريحة 43</vt:lpstr>
      <vt:lpstr>Personal Supervisory Liability</vt:lpstr>
      <vt:lpstr>The Termination Interview</vt:lpstr>
      <vt:lpstr>Termination Assistance</vt:lpstr>
      <vt:lpstr>Termination Assistance (cont’d)</vt:lpstr>
      <vt:lpstr>Interviewing Departing Employees</vt:lpstr>
      <vt:lpstr>الشريحة 49</vt:lpstr>
      <vt:lpstr>The Plant Closing Law</vt:lpstr>
      <vt:lpstr>The Layoff Process</vt:lpstr>
      <vt:lpstr>Layoffs and Downsizing</vt:lpstr>
      <vt:lpstr>Layoffs and Downsizing Alternatives</vt:lpstr>
      <vt:lpstr>Adjusting to Downsizings and Mergers</vt:lpstr>
      <vt:lpstr>الشريحة 55</vt:lpstr>
      <vt:lpstr>الشريحة 56</vt:lpstr>
    </vt:vector>
  </TitlesOfParts>
  <Manager>Melissa Gill</Manager>
  <Company>Pearson-Prentice Hall,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12e</dc:title>
  <dc:subject>Chapter 14</dc:subject>
  <dc:creator>Charlie Cook, The University of West Alabama</dc:creator>
  <cp:lastModifiedBy>Owner</cp:lastModifiedBy>
  <cp:revision>569</cp:revision>
  <dcterms:created xsi:type="dcterms:W3CDTF">2003-02-17T02:06:55Z</dcterms:created>
  <dcterms:modified xsi:type="dcterms:W3CDTF">2015-08-24T15:35:17Z</dcterms:modified>
</cp:coreProperties>
</file>