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85" r:id="rId2"/>
    <p:sldId id="286" r:id="rId3"/>
    <p:sldId id="287" r:id="rId4"/>
    <p:sldId id="288" r:id="rId5"/>
    <p:sldId id="289" r:id="rId6"/>
    <p:sldId id="290" r:id="rId7"/>
    <p:sldId id="292" r:id="rId8"/>
    <p:sldId id="293" r:id="rId9"/>
    <p:sldId id="294" r:id="rId10"/>
    <p:sldId id="295" r:id="rId11"/>
    <p:sldId id="296" r:id="rId12"/>
    <p:sldId id="301" r:id="rId13"/>
    <p:sldId id="297" r:id="rId14"/>
    <p:sldId id="299" r:id="rId15"/>
    <p:sldId id="300" r:id="rId16"/>
    <p:sldId id="298" r:id="rId17"/>
    <p:sldId id="302" r:id="rId18"/>
    <p:sldId id="303" r:id="rId19"/>
    <p:sldId id="304" r:id="rId2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1392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1392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13926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ar-SA"/>
          </a:p>
        </p:txBody>
      </p:sp>
      <p:sp>
        <p:nvSpPr>
          <p:cNvPr id="139269" name="Rectangle 5"/>
          <p:cNvSpPr>
            <a:spLocks noGrp="1" noChangeArrowheads="1"/>
          </p:cNvSpPr>
          <p:nvPr>
            <p:ph type="ftr" sz="quarter" idx="3"/>
          </p:nvPr>
        </p:nvSpPr>
        <p:spPr/>
        <p:txBody>
          <a:bodyPr/>
          <a:lstStyle>
            <a:lvl1pPr>
              <a:defRPr/>
            </a:lvl1pPr>
          </a:lstStyle>
          <a:p>
            <a:endParaRPr lang="en-GB"/>
          </a:p>
        </p:txBody>
      </p:sp>
      <p:sp>
        <p:nvSpPr>
          <p:cNvPr id="139270" name="Rectangle 6"/>
          <p:cNvSpPr>
            <a:spLocks noGrp="1" noChangeArrowheads="1"/>
          </p:cNvSpPr>
          <p:nvPr>
            <p:ph type="sldNum" sz="quarter" idx="4"/>
          </p:nvPr>
        </p:nvSpPr>
        <p:spPr/>
        <p:txBody>
          <a:bodyPr/>
          <a:lstStyle>
            <a:lvl1pPr>
              <a:defRPr/>
            </a:lvl1pPr>
          </a:lstStyle>
          <a:p>
            <a:fld id="{94A0305B-CEAD-44B5-A455-F01665646B4C}" type="slidenum">
              <a:rPr lang="en-GB"/>
              <a:pPr/>
              <a:t>‹#›</a:t>
            </a:fld>
            <a:endParaRPr lang="en-GB"/>
          </a:p>
        </p:txBody>
      </p:sp>
      <p:sp>
        <p:nvSpPr>
          <p:cNvPr id="139271" name="Rectangle 7"/>
          <p:cNvSpPr>
            <a:spLocks noGrp="1" noChangeArrowheads="1"/>
          </p:cNvSpPr>
          <p:nvPr>
            <p:ph type="dt" sz="quarter" idx="2"/>
          </p:nvPr>
        </p:nvSpPr>
        <p:spPr/>
        <p:txBody>
          <a:bodyPr/>
          <a:lstStyle>
            <a:lvl1pPr>
              <a:defRPr/>
            </a:lvl1pPr>
          </a:lstStyle>
          <a:p>
            <a:endParaRPr lang="en-GB"/>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768" decel="100000"/>
                                        <p:tgtEl>
                                          <p:spTgt spid="139266"/>
                                        </p:tgtEl>
                                      </p:cBhvr>
                                    </p:animEffect>
                                    <p:animScale>
                                      <p:cBhvr>
                                        <p:cTn id="8" dur="768" decel="100000"/>
                                        <p:tgtEl>
                                          <p:spTgt spid="139266"/>
                                        </p:tgtEl>
                                      </p:cBhvr>
                                      <p:from x="10000" y="10000"/>
                                      <p:to x="200000" y="450000"/>
                                    </p:animScale>
                                    <p:animScale>
                                      <p:cBhvr>
                                        <p:cTn id="9" dur="1230" accel="100000" fill="hold">
                                          <p:stCondLst>
                                            <p:cond delay="768"/>
                                          </p:stCondLst>
                                        </p:cTn>
                                        <p:tgtEl>
                                          <p:spTgt spid="139266"/>
                                        </p:tgtEl>
                                      </p:cBhvr>
                                      <p:from x="200000" y="450000"/>
                                      <p:to x="100000" y="100000"/>
                                    </p:animScale>
                                    <p:set>
                                      <p:cBhvr>
                                        <p:cTn id="10" dur="768" fill="hold"/>
                                        <p:tgtEl>
                                          <p:spTgt spid="139266"/>
                                        </p:tgtEl>
                                        <p:attrNameLst>
                                          <p:attrName>ppt_x</p:attrName>
                                        </p:attrNameLst>
                                      </p:cBhvr>
                                      <p:to>
                                        <p:strVal val="(0.5)"/>
                                      </p:to>
                                    </p:set>
                                    <p:anim from="(0.5)" to="(#ppt_x)" calcmode="lin" valueType="num">
                                      <p:cBhvr>
                                        <p:cTn id="11" dur="1230" accel="100000" fill="hold">
                                          <p:stCondLst>
                                            <p:cond delay="768"/>
                                          </p:stCondLst>
                                        </p:cTn>
                                        <p:tgtEl>
                                          <p:spTgt spid="139266"/>
                                        </p:tgtEl>
                                        <p:attrNameLst>
                                          <p:attrName>ppt_x</p:attrName>
                                        </p:attrNameLst>
                                      </p:cBhvr>
                                    </p:anim>
                                    <p:set>
                                      <p:cBhvr>
                                        <p:cTn id="12" dur="768" fill="hold"/>
                                        <p:tgtEl>
                                          <p:spTgt spid="139266"/>
                                        </p:tgtEl>
                                        <p:attrNameLst>
                                          <p:attrName>ppt_y</p:attrName>
                                        </p:attrNameLst>
                                      </p:cBhvr>
                                      <p:to>
                                        <p:strVal val="(#ppt_y+0.4)"/>
                                      </p:to>
                                    </p:set>
                                    <p:anim from="(#ppt_y+0.4)" to="(#ppt_y)" calcmode="lin" valueType="num">
                                      <p:cBhvr>
                                        <p:cTn id="13" dur="1230" accel="100000" fill="hold">
                                          <p:stCondLst>
                                            <p:cond delay="768"/>
                                          </p:stCondLst>
                                        </p:cTn>
                                        <p:tgtEl>
                                          <p:spTgt spid="13926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9267">
                                            <p:txEl>
                                              <p:pRg st="0" end="0"/>
                                            </p:txEl>
                                          </p:spTgt>
                                        </p:tgtEl>
                                        <p:attrNameLst>
                                          <p:attrName>style.visibility</p:attrName>
                                        </p:attrNameLst>
                                      </p:cBhvr>
                                      <p:to>
                                        <p:strVal val="visible"/>
                                      </p:to>
                                    </p:set>
                                    <p:anim calcmode="lin" valueType="num">
                                      <p:cBhvr>
                                        <p:cTn id="18" dur="500" fill="hold"/>
                                        <p:tgtEl>
                                          <p:spTgt spid="13926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926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9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tmplLst>
          <p:tmpl lvl="1">
            <p:tnLst>
              <p:par>
                <p:cTn presetID="53" presetClass="entr" presetSubtype="0" fill="hold" nodeType="clickEffect">
                  <p:stCondLst>
                    <p:cond delay="0"/>
                  </p:stCondLst>
                  <p:childTnLst>
                    <p:set>
                      <p:cBhvr>
                        <p:cTn dur="1" fill="hold">
                          <p:stCondLst>
                            <p:cond delay="0"/>
                          </p:stCondLst>
                        </p:cTn>
                        <p:tgtEl>
                          <p:spTgt spid="139267"/>
                        </p:tgtEl>
                        <p:attrNameLst>
                          <p:attrName>style.visibility</p:attrName>
                        </p:attrNameLst>
                      </p:cBhvr>
                      <p:to>
                        <p:strVal val="visible"/>
                      </p:to>
                    </p:set>
                    <p:anim calcmode="lin" valueType="num">
                      <p:cBhvr>
                        <p:cTn dur="500" fill="hold"/>
                        <p:tgtEl>
                          <p:spTgt spid="139267"/>
                        </p:tgtEl>
                        <p:attrNameLst>
                          <p:attrName>ppt_w</p:attrName>
                        </p:attrNameLst>
                      </p:cBhvr>
                      <p:tavLst>
                        <p:tav tm="0">
                          <p:val>
                            <p:fltVal val="0"/>
                          </p:val>
                        </p:tav>
                        <p:tav tm="100000">
                          <p:val>
                            <p:strVal val="#ppt_w"/>
                          </p:val>
                        </p:tav>
                      </p:tavLst>
                    </p:anim>
                    <p:anim calcmode="lin" valueType="num">
                      <p:cBhvr>
                        <p:cTn dur="500" fill="hold"/>
                        <p:tgtEl>
                          <p:spTgt spid="139267"/>
                        </p:tgtEl>
                        <p:attrNameLst>
                          <p:attrName>ppt_h</p:attrName>
                        </p:attrNameLst>
                      </p:cBhvr>
                      <p:tavLst>
                        <p:tav tm="0">
                          <p:val>
                            <p:fltVal val="0"/>
                          </p:val>
                        </p:tav>
                        <p:tav tm="100000">
                          <p:val>
                            <p:strVal val="#ppt_h"/>
                          </p:val>
                        </p:tav>
                      </p:tavLst>
                    </p:anim>
                    <p:animEffect transition="in" filter="fade">
                      <p:cBhvr>
                        <p:cTn dur="500"/>
                        <p:tgtEl>
                          <p:spTgt spid="13926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0C981CB-F8DE-40C1-838C-408944E0009C}" type="slidenum">
              <a:rPr lang="en-GB"/>
              <a:pPr/>
              <a:t>‹#›</a:t>
            </a:fld>
            <a:endParaRPr lang="en-GB"/>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1CFD701-3A85-40B4-9457-97330387A65A}" type="slidenum">
              <a:rPr lang="en-GB"/>
              <a:pPr/>
              <a:t>‹#›</a:t>
            </a:fld>
            <a:endParaRPr lang="en-GB"/>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0CB0512-DCBA-4672-BF03-8A4E2D827F3D}" type="slidenum">
              <a:rPr lang="en-GB"/>
              <a:pPr/>
              <a:t>‹#›</a:t>
            </a:fld>
            <a:endParaRPr lang="en-GB"/>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F285EE3-4A75-4B35-B83B-0343A4CE954D}" type="slidenum">
              <a:rPr lang="en-GB"/>
              <a:pPr/>
              <a:t>‹#›</a:t>
            </a:fld>
            <a:endParaRPr lang="en-GB"/>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BF04023-6A87-4890-AABD-DF50D43D43B8}" type="slidenum">
              <a:rPr lang="en-GB"/>
              <a:pPr/>
              <a:t>‹#›</a:t>
            </a:fld>
            <a:endParaRPr lang="en-GB"/>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D7DB632-9ECF-4168-AB40-ADA8373144A5}" type="slidenum">
              <a:rPr lang="en-GB"/>
              <a:pPr/>
              <a:t>‹#›</a:t>
            </a:fld>
            <a:endParaRPr lang="en-GB"/>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DD468721-2539-49AD-B6AD-C10A6F623562}" type="slidenum">
              <a:rPr lang="en-GB"/>
              <a:pPr/>
              <a:t>‹#›</a:t>
            </a:fld>
            <a:endParaRPr lang="en-GB"/>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E6A7224-4DDA-4976-B73F-3E4CC3715358}" type="slidenum">
              <a:rPr lang="en-GB"/>
              <a:pPr/>
              <a:t>‹#›</a:t>
            </a:fld>
            <a:endParaRPr lang="en-GB"/>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E9E00AB-0607-4A69-BA8B-84785DA1DC65}" type="slidenum">
              <a:rPr lang="en-GB"/>
              <a:pPr/>
              <a:t>‹#›</a:t>
            </a:fld>
            <a:endParaRPr lang="en-GB"/>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DE9366D-1556-4ADC-9256-B94494EDA6BA}" type="slidenum">
              <a:rPr lang="en-GB"/>
              <a:pPr/>
              <a:t>‹#›</a:t>
            </a:fld>
            <a:endParaRPr lang="en-GB"/>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824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8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itchFamily="34" charset="0"/>
              </a:defRPr>
            </a:lvl1pPr>
          </a:lstStyle>
          <a:p>
            <a:endParaRPr lang="en-GB"/>
          </a:p>
        </p:txBody>
      </p:sp>
      <p:sp>
        <p:nvSpPr>
          <p:cNvPr id="138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itchFamily="34" charset="0"/>
              </a:defRPr>
            </a:lvl1pPr>
          </a:lstStyle>
          <a:p>
            <a:endParaRPr lang="en-GB"/>
          </a:p>
        </p:txBody>
      </p:sp>
      <p:sp>
        <p:nvSpPr>
          <p:cNvPr id="138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itchFamily="34" charset="0"/>
              </a:defRPr>
            </a:lvl1pPr>
          </a:lstStyle>
          <a:p>
            <a:fld id="{187598FC-78AC-43AD-85BD-032163828A33}"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8242"/>
                                        </p:tgtEl>
                                        <p:attrNameLst>
                                          <p:attrName>style.visibility</p:attrName>
                                        </p:attrNameLst>
                                      </p:cBhvr>
                                      <p:to>
                                        <p:strVal val="visible"/>
                                      </p:to>
                                    </p:set>
                                    <p:animEffect transition="in" filter="fade">
                                      <p:cBhvr>
                                        <p:cTn id="7" dur="768" decel="100000"/>
                                        <p:tgtEl>
                                          <p:spTgt spid="138242"/>
                                        </p:tgtEl>
                                      </p:cBhvr>
                                    </p:animEffect>
                                    <p:animScale>
                                      <p:cBhvr>
                                        <p:cTn id="8" dur="768" decel="100000"/>
                                        <p:tgtEl>
                                          <p:spTgt spid="138242"/>
                                        </p:tgtEl>
                                      </p:cBhvr>
                                      <p:from x="10000" y="10000"/>
                                      <p:to x="200000" y="450000"/>
                                    </p:animScale>
                                    <p:animScale>
                                      <p:cBhvr>
                                        <p:cTn id="9" dur="1230" accel="100000" fill="hold">
                                          <p:stCondLst>
                                            <p:cond delay="768"/>
                                          </p:stCondLst>
                                        </p:cTn>
                                        <p:tgtEl>
                                          <p:spTgt spid="138242"/>
                                        </p:tgtEl>
                                      </p:cBhvr>
                                      <p:from x="200000" y="450000"/>
                                      <p:to x="100000" y="100000"/>
                                    </p:animScale>
                                    <p:set>
                                      <p:cBhvr>
                                        <p:cTn id="10" dur="768" fill="hold"/>
                                        <p:tgtEl>
                                          <p:spTgt spid="138242"/>
                                        </p:tgtEl>
                                        <p:attrNameLst>
                                          <p:attrName>ppt_x</p:attrName>
                                        </p:attrNameLst>
                                      </p:cBhvr>
                                      <p:to>
                                        <p:strVal val="(0.5)"/>
                                      </p:to>
                                    </p:set>
                                    <p:anim from="(0.5)" to="(#ppt_x)" calcmode="lin" valueType="num">
                                      <p:cBhvr>
                                        <p:cTn id="11" dur="1230" accel="100000" fill="hold">
                                          <p:stCondLst>
                                            <p:cond delay="768"/>
                                          </p:stCondLst>
                                        </p:cTn>
                                        <p:tgtEl>
                                          <p:spTgt spid="138242"/>
                                        </p:tgtEl>
                                        <p:attrNameLst>
                                          <p:attrName>ppt_x</p:attrName>
                                        </p:attrNameLst>
                                      </p:cBhvr>
                                    </p:anim>
                                    <p:set>
                                      <p:cBhvr>
                                        <p:cTn id="12" dur="768" fill="hold"/>
                                        <p:tgtEl>
                                          <p:spTgt spid="138242"/>
                                        </p:tgtEl>
                                        <p:attrNameLst>
                                          <p:attrName>ppt_y</p:attrName>
                                        </p:attrNameLst>
                                      </p:cBhvr>
                                      <p:to>
                                        <p:strVal val="(#ppt_y+0.4)"/>
                                      </p:to>
                                    </p:set>
                                    <p:anim from="(#ppt_y+0.4)" to="(#ppt_y)" calcmode="lin" valueType="num">
                                      <p:cBhvr>
                                        <p:cTn id="13" dur="1230" accel="100000" fill="hold">
                                          <p:stCondLst>
                                            <p:cond delay="768"/>
                                          </p:stCondLst>
                                        </p:cTn>
                                        <p:tgtEl>
                                          <p:spTgt spid="13824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8243">
                                            <p:txEl>
                                              <p:pRg st="0" end="0"/>
                                            </p:txEl>
                                          </p:spTgt>
                                        </p:tgtEl>
                                        <p:attrNameLst>
                                          <p:attrName>style.visibility</p:attrName>
                                        </p:attrNameLst>
                                      </p:cBhvr>
                                      <p:to>
                                        <p:strVal val="visible"/>
                                      </p:to>
                                    </p:set>
                                    <p:anim calcmode="lin" valueType="num">
                                      <p:cBhvr>
                                        <p:cTn id="18" dur="500" fill="hold"/>
                                        <p:tgtEl>
                                          <p:spTgt spid="13824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3824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38243">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38243">
                                            <p:txEl>
                                              <p:pRg st="1" end="1"/>
                                            </p:txEl>
                                          </p:spTgt>
                                        </p:tgtEl>
                                        <p:attrNameLst>
                                          <p:attrName>style.visibility</p:attrName>
                                        </p:attrNameLst>
                                      </p:cBhvr>
                                      <p:to>
                                        <p:strVal val="visible"/>
                                      </p:to>
                                    </p:set>
                                    <p:anim calcmode="lin" valueType="num">
                                      <p:cBhvr>
                                        <p:cTn id="23" dur="500" fill="hold"/>
                                        <p:tgtEl>
                                          <p:spTgt spid="13824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3824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38243">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38243">
                                            <p:txEl>
                                              <p:pRg st="2" end="2"/>
                                            </p:txEl>
                                          </p:spTgt>
                                        </p:tgtEl>
                                        <p:attrNameLst>
                                          <p:attrName>style.visibility</p:attrName>
                                        </p:attrNameLst>
                                      </p:cBhvr>
                                      <p:to>
                                        <p:strVal val="visible"/>
                                      </p:to>
                                    </p:set>
                                    <p:anim calcmode="lin" valueType="num">
                                      <p:cBhvr>
                                        <p:cTn id="28" dur="500" fill="hold"/>
                                        <p:tgtEl>
                                          <p:spTgt spid="13824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3824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38243">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38243">
                                            <p:txEl>
                                              <p:pRg st="3" end="3"/>
                                            </p:txEl>
                                          </p:spTgt>
                                        </p:tgtEl>
                                        <p:attrNameLst>
                                          <p:attrName>style.visibility</p:attrName>
                                        </p:attrNameLst>
                                      </p:cBhvr>
                                      <p:to>
                                        <p:strVal val="visible"/>
                                      </p:to>
                                    </p:set>
                                    <p:anim calcmode="lin" valueType="num">
                                      <p:cBhvr>
                                        <p:cTn id="33" dur="500" fill="hold"/>
                                        <p:tgtEl>
                                          <p:spTgt spid="13824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3824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38243">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38243">
                                            <p:txEl>
                                              <p:pRg st="4" end="4"/>
                                            </p:txEl>
                                          </p:spTgt>
                                        </p:tgtEl>
                                        <p:attrNameLst>
                                          <p:attrName>style.visibility</p:attrName>
                                        </p:attrNameLst>
                                      </p:cBhvr>
                                      <p:to>
                                        <p:strVal val="visible"/>
                                      </p:to>
                                    </p:set>
                                    <p:anim calcmode="lin" valueType="num">
                                      <p:cBhvr>
                                        <p:cTn id="38" dur="500" fill="hold"/>
                                        <p:tgtEl>
                                          <p:spTgt spid="13824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3824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3" grpId="0" build="p">
        <p:tmplLst>
          <p:tmpl lvl="1">
            <p:tnLst>
              <p:par>
                <p:cTn presetID="53" presetClass="entr" presetSubtype="0" fill="hold" nodeType="click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38243"/>
                        </p:tgtEl>
                        <p:attrNameLst>
                          <p:attrName>style.visibility</p:attrName>
                        </p:attrNameLst>
                      </p:cBhvr>
                      <p:to>
                        <p:strVal val="visible"/>
                      </p:to>
                    </p:set>
                    <p:anim calcmode="lin" valueType="num">
                      <p:cBhvr>
                        <p:cTn dur="500" fill="hold"/>
                        <p:tgtEl>
                          <p:spTgt spid="138243"/>
                        </p:tgtEl>
                        <p:attrNameLst>
                          <p:attrName>ppt_w</p:attrName>
                        </p:attrNameLst>
                      </p:cBhvr>
                      <p:tavLst>
                        <p:tav tm="0">
                          <p:val>
                            <p:fltVal val="0"/>
                          </p:val>
                        </p:tav>
                        <p:tav tm="100000">
                          <p:val>
                            <p:strVal val="#ppt_w"/>
                          </p:val>
                        </p:tav>
                      </p:tavLst>
                    </p:anim>
                    <p:anim calcmode="lin" valueType="num">
                      <p:cBhvr>
                        <p:cTn dur="500" fill="hold"/>
                        <p:tgtEl>
                          <p:spTgt spid="138243"/>
                        </p:tgtEl>
                        <p:attrNameLst>
                          <p:attrName>ppt_h</p:attrName>
                        </p:attrNameLst>
                      </p:cBhvr>
                      <p:tavLst>
                        <p:tav tm="0">
                          <p:val>
                            <p:fltVal val="0"/>
                          </p:val>
                        </p:tav>
                        <p:tav tm="100000">
                          <p:val>
                            <p:strVal val="#ppt_h"/>
                          </p:val>
                        </p:tav>
                      </p:tavLst>
                    </p:anim>
                    <p:animEffect transition="in" filter="fade">
                      <p:cBhvr>
                        <p:cTn dur="500"/>
                        <p:tgtEl>
                          <p:spTgt spid="138243"/>
                        </p:tgtEl>
                      </p:cBhvr>
                    </p:animEffect>
                  </p:childTnLst>
                </p:cTn>
              </p:par>
            </p:tnLst>
          </p:tmpl>
        </p:tmplLst>
      </p:bldP>
    </p:bld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endParaRPr lang="ar-SA"/>
          </a:p>
        </p:txBody>
      </p:sp>
      <p:sp>
        <p:nvSpPr>
          <p:cNvPr id="140291" name="Rectangle 3"/>
          <p:cNvSpPr>
            <a:spLocks noGrp="1" noChangeArrowheads="1"/>
          </p:cNvSpPr>
          <p:nvPr>
            <p:ph type="body" idx="1"/>
          </p:nvPr>
        </p:nvSpPr>
        <p:spPr/>
        <p:txBody>
          <a:bodyPr/>
          <a:lstStyle/>
          <a:p>
            <a:pPr>
              <a:lnSpc>
                <a:spcPct val="90000"/>
              </a:lnSpc>
            </a:pPr>
            <a:r>
              <a:rPr lang="en-US" sz="2400"/>
              <a:t>1.	</a:t>
            </a:r>
            <a:r>
              <a:rPr lang="en-US" sz="2400" u="sng"/>
              <a:t>Organic dusts</a:t>
            </a:r>
            <a:endParaRPr lang="en-US" sz="2400"/>
          </a:p>
          <a:p>
            <a:pPr>
              <a:lnSpc>
                <a:spcPct val="90000"/>
              </a:lnSpc>
            </a:pPr>
            <a:r>
              <a:rPr lang="en-US" sz="2400"/>
              <a:t>Examples:	Cotton, flax and soft hemp dusts	Byssinosis</a:t>
            </a:r>
          </a:p>
          <a:p>
            <a:pPr>
              <a:lnSpc>
                <a:spcPct val="90000"/>
              </a:lnSpc>
            </a:pPr>
            <a:r>
              <a:rPr lang="en-US" sz="2400"/>
              <a:t>		Sugar cane dusts			Bagassosis</a:t>
            </a:r>
          </a:p>
          <a:p>
            <a:pPr>
              <a:lnSpc>
                <a:spcPct val="90000"/>
              </a:lnSpc>
            </a:pPr>
            <a:r>
              <a:rPr lang="en-US" sz="2400"/>
              <a:t>		Hay moulds				Farmer’s lung</a:t>
            </a:r>
          </a:p>
          <a:p>
            <a:pPr>
              <a:lnSpc>
                <a:spcPct val="90000"/>
              </a:lnSpc>
            </a:pPr>
            <a:r>
              <a:rPr lang="en-US" sz="2400"/>
              <a:t>		Feathers, wool, furs  	:</a:t>
            </a:r>
          </a:p>
          <a:p>
            <a:pPr>
              <a:lnSpc>
                <a:spcPct val="90000"/>
              </a:lnSpc>
            </a:pPr>
            <a:r>
              <a:rPr lang="en-US" sz="2400"/>
              <a:t>Occupational asthma</a:t>
            </a:r>
          </a:p>
          <a:p>
            <a:pPr>
              <a:lnSpc>
                <a:spcPct val="90000"/>
              </a:lnSpc>
            </a:pPr>
            <a:r>
              <a:rPr lang="en-US" sz="2400"/>
              <a:t>		Wheat grains, gum		:</a:t>
            </a:r>
          </a:p>
          <a:p>
            <a:pPr>
              <a:lnSpc>
                <a:spcPct val="90000"/>
              </a:lnSpc>
            </a:pPr>
            <a:r>
              <a:rPr lang="en-US" sz="2400"/>
              <a:t>		Acacia, red cedar		:	</a:t>
            </a:r>
          </a:p>
          <a:p>
            <a:pPr>
              <a:lnSpc>
                <a:spcPct val="90000"/>
              </a:lnSpc>
            </a:pPr>
            <a:r>
              <a:rPr lang="en-US" sz="2400"/>
              <a:t>		Wood, piperazine		:</a:t>
            </a:r>
            <a:endParaRPr lang="en-GB" sz="240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GB"/>
              <a:t>Sources of exposure to silica</a:t>
            </a:r>
          </a:p>
        </p:txBody>
      </p:sp>
      <p:sp>
        <p:nvSpPr>
          <p:cNvPr id="150531" name="Rectangle 3"/>
          <p:cNvSpPr>
            <a:spLocks noGrp="1" noChangeArrowheads="1"/>
          </p:cNvSpPr>
          <p:nvPr>
            <p:ph type="body" idx="1"/>
          </p:nvPr>
        </p:nvSpPr>
        <p:spPr/>
        <p:txBody>
          <a:bodyPr/>
          <a:lstStyle/>
          <a:p>
            <a:pPr>
              <a:buFontTx/>
              <a:buNone/>
            </a:pPr>
            <a:r>
              <a:rPr lang="en-US"/>
              <a:t>	Exposure is encountered in metal mining, quarries tunnel construction, building, shaping and blasting, granite crushing, drilling, pottery and clay manufacturing.  Glass and ceramic industries, foundries, manufacture of brick, road construction, and reclamation of land in the desert …etc.</a:t>
            </a:r>
            <a:endParaRPr lang="en-GB"/>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z="4000" u="sng"/>
              <a:t>Factors important in the development of silicosis</a:t>
            </a:r>
            <a:endParaRPr lang="en-GB" sz="4000" u="sng"/>
          </a:p>
        </p:txBody>
      </p:sp>
      <p:sp>
        <p:nvSpPr>
          <p:cNvPr id="151555" name="Rectangle 3"/>
          <p:cNvSpPr>
            <a:spLocks noGrp="1" noChangeArrowheads="1"/>
          </p:cNvSpPr>
          <p:nvPr>
            <p:ph type="body" idx="1"/>
          </p:nvPr>
        </p:nvSpPr>
        <p:spPr/>
        <p:txBody>
          <a:bodyPr/>
          <a:lstStyle/>
          <a:p>
            <a:pPr>
              <a:lnSpc>
                <a:spcPct val="80000"/>
              </a:lnSpc>
            </a:pPr>
            <a:endParaRPr lang="en-US" sz="1800"/>
          </a:p>
          <a:p>
            <a:pPr>
              <a:lnSpc>
                <a:spcPct val="80000"/>
              </a:lnSpc>
            </a:pPr>
            <a:r>
              <a:rPr lang="en-US" sz="1800"/>
              <a:t>1.-	Concentration of dust in the breathing air.</a:t>
            </a:r>
          </a:p>
          <a:p>
            <a:pPr>
              <a:lnSpc>
                <a:spcPct val="80000"/>
              </a:lnSpc>
            </a:pPr>
            <a:r>
              <a:rPr lang="en-US" sz="1800"/>
              <a:t>2.-	Concentration of silica in the dust.</a:t>
            </a:r>
          </a:p>
          <a:p>
            <a:pPr>
              <a:lnSpc>
                <a:spcPct val="80000"/>
              </a:lnSpc>
            </a:pPr>
            <a:r>
              <a:rPr lang="en-US" sz="1800"/>
              <a:t>3.-	Duration of exposure by using the formulae particle years or M.P.P.C.F./year.  (million particle per cubic feet/year).</a:t>
            </a:r>
          </a:p>
          <a:p>
            <a:pPr>
              <a:lnSpc>
                <a:spcPct val="80000"/>
              </a:lnSpc>
            </a:pPr>
            <a:r>
              <a:rPr lang="en-US" sz="1800"/>
              <a:t>4.-	</a:t>
            </a:r>
            <a:r>
              <a:rPr lang="en-US" sz="1800" u="sng"/>
              <a:t>Particle size</a:t>
            </a:r>
            <a:endParaRPr lang="en-US" sz="1800"/>
          </a:p>
          <a:p>
            <a:pPr>
              <a:lnSpc>
                <a:spcPct val="80000"/>
              </a:lnSpc>
            </a:pPr>
            <a:r>
              <a:rPr lang="en-US" sz="1800"/>
              <a:t>Larger than 10 microns retained in the nose and fall to the ground readily.</a:t>
            </a:r>
          </a:p>
          <a:p>
            <a:pPr>
              <a:lnSpc>
                <a:spcPct val="80000"/>
              </a:lnSpc>
            </a:pPr>
            <a:r>
              <a:rPr lang="en-US" sz="1800"/>
              <a:t>5-10 microns retained in the upper respiratory tract and expelled by cough.</a:t>
            </a:r>
          </a:p>
          <a:p>
            <a:pPr>
              <a:lnSpc>
                <a:spcPct val="80000"/>
              </a:lnSpc>
            </a:pPr>
            <a:r>
              <a:rPr lang="en-US" sz="1800"/>
              <a:t>3-5 microns retained in bronchi and large non-respiratory bronchioles and expelled by cough.</a:t>
            </a:r>
          </a:p>
          <a:p>
            <a:pPr>
              <a:lnSpc>
                <a:spcPct val="80000"/>
              </a:lnSpc>
            </a:pPr>
            <a:r>
              <a:rPr lang="en-US" sz="1800"/>
              <a:t>Less than 3 microns pass to respiratory alveoli and causes fibrosis.  It is the dangerous particle size.</a:t>
            </a:r>
          </a:p>
          <a:p>
            <a:pPr>
              <a:lnSpc>
                <a:spcPct val="80000"/>
              </a:lnSpc>
            </a:pPr>
            <a:r>
              <a:rPr lang="en-US" sz="1800"/>
              <a:t>5.-	Presence of pre-existing disease e.g.: TB</a:t>
            </a:r>
          </a:p>
          <a:p>
            <a:pPr>
              <a:lnSpc>
                <a:spcPct val="80000"/>
              </a:lnSpc>
            </a:pPr>
            <a:r>
              <a:rPr lang="en-US" sz="1800"/>
              <a:t>6.-	Individual susceptibility.</a:t>
            </a:r>
            <a:endParaRPr lang="en-GB" sz="180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endParaRPr lang="ar-SA"/>
          </a:p>
        </p:txBody>
      </p:sp>
      <p:sp>
        <p:nvSpPr>
          <p:cNvPr id="156675" name="Rectangle 3"/>
          <p:cNvSpPr>
            <a:spLocks noGrp="1" noChangeArrowheads="1"/>
          </p:cNvSpPr>
          <p:nvPr>
            <p:ph type="body" idx="1"/>
          </p:nvPr>
        </p:nvSpPr>
        <p:spPr/>
        <p:txBody>
          <a:bodyPr/>
          <a:lstStyle/>
          <a:p>
            <a:endParaRPr lang="ar-SA"/>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4000" u="sng"/>
              <a:t>Signs and Symptoms</a:t>
            </a:r>
            <a:r>
              <a:rPr lang="en-US" sz="4000"/>
              <a:t/>
            </a:r>
            <a:br>
              <a:rPr lang="en-US" sz="4000"/>
            </a:br>
            <a:endParaRPr lang="en-GB" sz="4000"/>
          </a:p>
        </p:txBody>
      </p:sp>
      <p:sp>
        <p:nvSpPr>
          <p:cNvPr id="152579" name="Rectangle 3"/>
          <p:cNvSpPr>
            <a:spLocks noGrp="1" noChangeArrowheads="1"/>
          </p:cNvSpPr>
          <p:nvPr>
            <p:ph type="body" idx="1"/>
          </p:nvPr>
        </p:nvSpPr>
        <p:spPr/>
        <p:txBody>
          <a:bodyPr/>
          <a:lstStyle/>
          <a:p>
            <a:r>
              <a:rPr lang="en-US" sz="2800"/>
              <a:t>The earliest cardinal symptom is dyspnea on severe exertion.  This becomes more and more apparent on slight effort as the disease advances.  Cough is short, irritating unproductive and more troublesome at bedtime or in the morning.  When sputum occurs it is usually tough, viscid and little in quantity.  There is usually no haemoptysis unless tuberculosis is present.</a:t>
            </a:r>
            <a:endParaRPr lang="en-US" sz="2800" u="sng"/>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GB"/>
              <a:t>                Diagnosis</a:t>
            </a:r>
          </a:p>
        </p:txBody>
      </p:sp>
      <p:sp>
        <p:nvSpPr>
          <p:cNvPr id="154627" name="Rectangle 3"/>
          <p:cNvSpPr>
            <a:spLocks noGrp="1" noChangeArrowheads="1"/>
          </p:cNvSpPr>
          <p:nvPr>
            <p:ph type="body" idx="1"/>
          </p:nvPr>
        </p:nvSpPr>
        <p:spPr/>
        <p:txBody>
          <a:bodyPr/>
          <a:lstStyle/>
          <a:p>
            <a:pPr>
              <a:lnSpc>
                <a:spcPct val="90000"/>
              </a:lnSpc>
            </a:pPr>
            <a:r>
              <a:rPr lang="en-US" sz="2400"/>
              <a:t>1.-	History of occupational exposure to silica dust.</a:t>
            </a:r>
          </a:p>
          <a:p>
            <a:pPr>
              <a:lnSpc>
                <a:spcPct val="90000"/>
              </a:lnSpc>
            </a:pPr>
            <a:r>
              <a:rPr lang="en-US" sz="2400"/>
              <a:t>2.-	Clinical examination of the workers.</a:t>
            </a:r>
          </a:p>
          <a:p>
            <a:pPr>
              <a:lnSpc>
                <a:spcPct val="90000"/>
              </a:lnSpc>
            </a:pPr>
            <a:r>
              <a:rPr lang="en-US" sz="2400"/>
              <a:t>3.-	</a:t>
            </a:r>
            <a:r>
              <a:rPr lang="en-US" sz="2400" u="sng"/>
              <a:t>Pulmonary</a:t>
            </a:r>
            <a:r>
              <a:rPr lang="en-US" sz="2400"/>
              <a:t> 	</a:t>
            </a:r>
            <a:r>
              <a:rPr lang="en-US" sz="2400" u="sng"/>
              <a:t>function </a:t>
            </a:r>
            <a:r>
              <a:rPr lang="en-US" sz="2400"/>
              <a:t>	</a:t>
            </a:r>
            <a:r>
              <a:rPr lang="en-US" sz="2400" u="sng"/>
              <a:t>tests</a:t>
            </a:r>
            <a:endParaRPr lang="en-US" sz="2400"/>
          </a:p>
          <a:p>
            <a:pPr>
              <a:lnSpc>
                <a:spcPct val="90000"/>
              </a:lnSpc>
            </a:pPr>
            <a:r>
              <a:rPr lang="en-US" sz="2400"/>
              <a:t>They are important for the detection of early changes.  Decrease in vital capacity, maximum breathing capacity and exercise oxygen uptake.</a:t>
            </a:r>
          </a:p>
          <a:p>
            <a:pPr>
              <a:lnSpc>
                <a:spcPct val="90000"/>
              </a:lnSpc>
            </a:pPr>
            <a:r>
              <a:rPr lang="en-US" sz="2400"/>
              <a:t>4.-	</a:t>
            </a:r>
            <a:r>
              <a:rPr lang="en-US" sz="2400" u="sng"/>
              <a:t>Chest  X-Ray  Film</a:t>
            </a:r>
            <a:endParaRPr lang="en-US" sz="2400"/>
          </a:p>
          <a:p>
            <a:pPr>
              <a:lnSpc>
                <a:spcPct val="90000"/>
              </a:lnSpc>
            </a:pPr>
            <a:r>
              <a:rPr lang="en-US" sz="2400"/>
              <a:t>	The most important tool for diagnosis of silicosis should be differentiated from more than 100 different disorders cause military shadows in chest X-ray </a:t>
            </a:r>
            <a:endParaRPr lang="en-GB" sz="2400"/>
          </a:p>
          <a:p>
            <a:pPr>
              <a:lnSpc>
                <a:spcPct val="90000"/>
              </a:lnSpc>
              <a:buFontTx/>
              <a:buNone/>
            </a:pPr>
            <a:endParaRPr lang="en-GB" sz="240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GB"/>
              <a:t>Sources of exposure to asbestos</a:t>
            </a:r>
          </a:p>
        </p:txBody>
      </p:sp>
      <p:sp>
        <p:nvSpPr>
          <p:cNvPr id="155651" name="Rectangle 3"/>
          <p:cNvSpPr>
            <a:spLocks noGrp="1" noChangeArrowheads="1"/>
          </p:cNvSpPr>
          <p:nvPr>
            <p:ph type="body" idx="1"/>
          </p:nvPr>
        </p:nvSpPr>
        <p:spPr/>
        <p:txBody>
          <a:bodyPr/>
          <a:lstStyle/>
          <a:p>
            <a:pPr marL="609600" indent="-609600">
              <a:lnSpc>
                <a:spcPct val="80000"/>
              </a:lnSpc>
            </a:pPr>
            <a:r>
              <a:rPr lang="en-US" sz="2800"/>
              <a:t>Textile industry to manufacture cloth rope, theatre curtains.</a:t>
            </a:r>
          </a:p>
          <a:p>
            <a:pPr marL="609600" indent="-609600">
              <a:lnSpc>
                <a:spcPct val="80000"/>
              </a:lnSpc>
            </a:pPr>
            <a:r>
              <a:rPr lang="en-US" sz="2800"/>
              <a:t>Paper, cardboard, covering agents, cements</a:t>
            </a:r>
          </a:p>
          <a:p>
            <a:pPr marL="609600" indent="-609600">
              <a:lnSpc>
                <a:spcPct val="80000"/>
              </a:lnSpc>
            </a:pPr>
            <a:r>
              <a:rPr lang="en-US" sz="2800"/>
              <a:t>Brakes for the cars.</a:t>
            </a:r>
          </a:p>
          <a:p>
            <a:pPr marL="609600" indent="-609600">
              <a:lnSpc>
                <a:spcPct val="80000"/>
              </a:lnSpc>
            </a:pPr>
            <a:r>
              <a:rPr lang="en-US" sz="2800"/>
              <a:t>Electric insulators.</a:t>
            </a:r>
          </a:p>
          <a:p>
            <a:pPr marL="609600" indent="-609600">
              <a:lnSpc>
                <a:spcPct val="80000"/>
              </a:lnSpc>
            </a:pPr>
            <a:r>
              <a:rPr lang="en-US" sz="2800"/>
              <a:t>Insulate pipes transmitting superheated steam.</a:t>
            </a:r>
          </a:p>
          <a:p>
            <a:pPr marL="609600" indent="-609600">
              <a:lnSpc>
                <a:spcPct val="80000"/>
              </a:lnSpc>
            </a:pPr>
            <a:r>
              <a:rPr lang="en-US" sz="2800"/>
              <a:t>  Cover electric wiring, to make insulating gloves, firemen’s clothes.</a:t>
            </a:r>
          </a:p>
          <a:p>
            <a:pPr marL="609600" indent="-609600">
              <a:lnSpc>
                <a:spcPct val="80000"/>
              </a:lnSpc>
            </a:pPr>
            <a:r>
              <a:rPr lang="en-US" sz="2800"/>
              <a:t>Mining, sorting, extracting, carding, spinning and weaving of asbestos</a:t>
            </a:r>
            <a:r>
              <a:rPr lang="en-GB" sz="2800"/>
              <a:t> </a:t>
            </a: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sz="4000"/>
              <a:t>          Signs and Symptoms</a:t>
            </a:r>
            <a:br>
              <a:rPr lang="en-US" sz="4000"/>
            </a:br>
            <a:endParaRPr lang="en-GB" sz="4000"/>
          </a:p>
        </p:txBody>
      </p:sp>
      <p:sp>
        <p:nvSpPr>
          <p:cNvPr id="153603" name="Rectangle 3"/>
          <p:cNvSpPr>
            <a:spLocks noGrp="1" noChangeArrowheads="1"/>
          </p:cNvSpPr>
          <p:nvPr>
            <p:ph type="body" idx="1"/>
          </p:nvPr>
        </p:nvSpPr>
        <p:spPr/>
        <p:txBody>
          <a:bodyPr/>
          <a:lstStyle/>
          <a:p>
            <a:pPr>
              <a:lnSpc>
                <a:spcPct val="90000"/>
              </a:lnSpc>
            </a:pPr>
            <a:r>
              <a:rPr lang="en-US" sz="2400"/>
              <a:t>	Breathlessness on effort is the most important first symptom, slight at first and then increasing in severity.  Cough is a late symptom usually dry sometimes distressing.  </a:t>
            </a:r>
            <a:r>
              <a:rPr lang="en-US" sz="2400" u="sng"/>
              <a:t>Clubbing of fingers</a:t>
            </a:r>
            <a:r>
              <a:rPr lang="en-US" sz="2400"/>
              <a:t> and toes may occur in 75% of cases.  </a:t>
            </a:r>
            <a:r>
              <a:rPr lang="en-US" sz="2400" u="sng"/>
              <a:t>Warts and corns</a:t>
            </a:r>
            <a:r>
              <a:rPr lang="en-US" sz="2400"/>
              <a:t> may be present on the skin of the dorsal and palmar surfaces of the hands and forearms of asbestos workers.  Fine intra pulmonary adventitious sounds and crepitations may be heard on the base of the lungs.</a:t>
            </a:r>
          </a:p>
          <a:p>
            <a:pPr>
              <a:lnSpc>
                <a:spcPct val="90000"/>
              </a:lnSpc>
            </a:pPr>
            <a:r>
              <a:rPr lang="en-US" sz="2400"/>
              <a:t>In advanced cases or when carcinoma supervenes; lassitude, haemoptysis, chest pain and loss of weight are important signs and symptoms.</a:t>
            </a:r>
            <a:endParaRPr lang="en-GB" sz="240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Diagnosis:</a:t>
            </a:r>
            <a:endParaRPr lang="en-GB"/>
          </a:p>
        </p:txBody>
      </p:sp>
      <p:sp>
        <p:nvSpPr>
          <p:cNvPr id="157699" name="Rectangle 3"/>
          <p:cNvSpPr>
            <a:spLocks noGrp="1" noChangeArrowheads="1"/>
          </p:cNvSpPr>
          <p:nvPr>
            <p:ph type="body" idx="1"/>
          </p:nvPr>
        </p:nvSpPr>
        <p:spPr/>
        <p:txBody>
          <a:bodyPr/>
          <a:lstStyle/>
          <a:p>
            <a:pPr>
              <a:lnSpc>
                <a:spcPct val="80000"/>
              </a:lnSpc>
              <a:buFontTx/>
              <a:buNone/>
            </a:pPr>
            <a:r>
              <a:rPr lang="en-US" sz="2400" u="sng"/>
              <a:t>History of exposure</a:t>
            </a:r>
            <a:endParaRPr lang="en-US" sz="2400"/>
          </a:p>
          <a:p>
            <a:pPr>
              <a:lnSpc>
                <a:spcPct val="80000"/>
              </a:lnSpc>
            </a:pPr>
            <a:r>
              <a:rPr lang="en-US" sz="2400"/>
              <a:t>	Type, length, size of fibres and duration of exposure are all important factors.  Amosite may not be as fibrogenic as chrysotile.  Fibres of one or less microns in width and up to 10-15 U in length were the most pathogenic.  Minimal exposures among wives dusting their husbands miners cloths were reported to lead to asbestosis and even lung cancer.  However, generally speaking exposure time is usually many years before the production of manifested clinical changes.</a:t>
            </a:r>
          </a:p>
          <a:p>
            <a:pPr>
              <a:lnSpc>
                <a:spcPct val="80000"/>
              </a:lnSpc>
            </a:pPr>
            <a:r>
              <a:rPr lang="en-US" sz="2400"/>
              <a:t>2.</a:t>
            </a:r>
            <a:r>
              <a:rPr lang="en-US" sz="2400" u="sng"/>
              <a:t>Peculiar clinical signs and Symptoms</a:t>
            </a:r>
            <a:endParaRPr lang="en-US" sz="2400"/>
          </a:p>
          <a:p>
            <a:pPr>
              <a:lnSpc>
                <a:spcPct val="80000"/>
              </a:lnSpc>
            </a:pPr>
            <a:r>
              <a:rPr lang="en-US" sz="2400"/>
              <a:t>	Specially clubbing of fingers, skin corns, lung crepitations …etc</a:t>
            </a:r>
            <a:r>
              <a:rPr lang="en-GB" sz="2400"/>
              <a:t> </a:t>
            </a:r>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           Investigations</a:t>
            </a:r>
            <a:endParaRPr lang="en-GB"/>
          </a:p>
        </p:txBody>
      </p:sp>
      <p:sp>
        <p:nvSpPr>
          <p:cNvPr id="158723" name="Rectangle 3"/>
          <p:cNvSpPr>
            <a:spLocks noGrp="1" noChangeArrowheads="1"/>
          </p:cNvSpPr>
          <p:nvPr>
            <p:ph type="body" idx="1"/>
          </p:nvPr>
        </p:nvSpPr>
        <p:spPr/>
        <p:txBody>
          <a:bodyPr/>
          <a:lstStyle/>
          <a:p>
            <a:pPr>
              <a:lnSpc>
                <a:spcPct val="80000"/>
              </a:lnSpc>
            </a:pPr>
            <a:r>
              <a:rPr lang="en-US" sz="1600"/>
              <a:t>	</a:t>
            </a:r>
          </a:p>
          <a:p>
            <a:pPr>
              <a:lnSpc>
                <a:spcPct val="80000"/>
              </a:lnSpc>
            </a:pPr>
            <a:r>
              <a:rPr lang="en-US" sz="1600"/>
              <a:t>	a)	</a:t>
            </a:r>
            <a:r>
              <a:rPr lang="en-US" sz="1600" u="sng"/>
              <a:t>Sputum</a:t>
            </a:r>
            <a:r>
              <a:rPr lang="en-US" sz="1600"/>
              <a:t>:	asbestos bodies</a:t>
            </a:r>
          </a:p>
          <a:p>
            <a:pPr>
              <a:lnSpc>
                <a:spcPct val="80000"/>
              </a:lnSpc>
            </a:pPr>
            <a:r>
              <a:rPr lang="en-US" sz="1600"/>
              <a:t>	b)	</a:t>
            </a:r>
            <a:r>
              <a:rPr lang="en-US" sz="1600" u="sng"/>
              <a:t>E.S. Rate</a:t>
            </a:r>
            <a:r>
              <a:rPr lang="en-US" sz="1600"/>
              <a:t>:	raised especially in advanced cases.</a:t>
            </a:r>
          </a:p>
          <a:p>
            <a:pPr>
              <a:lnSpc>
                <a:spcPct val="80000"/>
              </a:lnSpc>
            </a:pPr>
            <a:r>
              <a:rPr lang="en-US" sz="1600"/>
              <a:t>	c)	Serology:	in 25% of cases presence of positive rheumatoid factor.</a:t>
            </a:r>
          </a:p>
          <a:p>
            <a:pPr>
              <a:lnSpc>
                <a:spcPct val="80000"/>
              </a:lnSpc>
            </a:pPr>
            <a:r>
              <a:rPr lang="en-US" sz="1600"/>
              <a:t>	d)	</a:t>
            </a:r>
            <a:r>
              <a:rPr lang="en-US" sz="1600" u="sng"/>
              <a:t>Lung function</a:t>
            </a:r>
          </a:p>
          <a:p>
            <a:pPr>
              <a:lnSpc>
                <a:spcPct val="80000"/>
              </a:lnSpc>
            </a:pPr>
            <a:r>
              <a:rPr lang="en-US" sz="1600" u="sng"/>
              <a:t>Vital capacity</a:t>
            </a:r>
            <a:r>
              <a:rPr lang="en-US" sz="1600"/>
              <a:t>:  the most sensitive test in early detection of asbestosis as well in follow up of progression of the disease.  It may be impaired some 10 to 15 years before moderate or advanced fibrosis is apparent radiographically.</a:t>
            </a:r>
          </a:p>
          <a:p>
            <a:pPr>
              <a:lnSpc>
                <a:spcPct val="80000"/>
              </a:lnSpc>
            </a:pPr>
            <a:r>
              <a:rPr lang="en-US" sz="1600"/>
              <a:t>Diminish gas transfer.</a:t>
            </a:r>
          </a:p>
          <a:p>
            <a:pPr>
              <a:lnSpc>
                <a:spcPct val="80000"/>
              </a:lnSpc>
            </a:pPr>
            <a:r>
              <a:rPr lang="en-US" sz="1600"/>
              <a:t>Diminish compliance.</a:t>
            </a:r>
          </a:p>
          <a:p>
            <a:pPr>
              <a:lnSpc>
                <a:spcPct val="80000"/>
              </a:lnSpc>
            </a:pPr>
            <a:r>
              <a:rPr lang="en-US" sz="1600"/>
              <a:t>	e)	</a:t>
            </a:r>
            <a:r>
              <a:rPr lang="en-US" sz="1600" u="sng"/>
              <a:t>X-ray chest</a:t>
            </a:r>
            <a:r>
              <a:rPr lang="en-US" sz="1600"/>
              <a:t>:</a:t>
            </a:r>
          </a:p>
          <a:p>
            <a:pPr>
              <a:lnSpc>
                <a:spcPct val="80000"/>
              </a:lnSpc>
            </a:pPr>
            <a:r>
              <a:rPr lang="en-US" sz="1600"/>
              <a:t>			It shows one or more of the three manifestations</a:t>
            </a:r>
          </a:p>
          <a:p>
            <a:pPr>
              <a:lnSpc>
                <a:spcPct val="80000"/>
              </a:lnSpc>
            </a:pPr>
            <a:r>
              <a:rPr lang="en-US" sz="1600"/>
              <a:t>Pulmonary interstitial fibrosis.</a:t>
            </a:r>
          </a:p>
          <a:p>
            <a:pPr>
              <a:lnSpc>
                <a:spcPct val="80000"/>
              </a:lnSpc>
            </a:pPr>
            <a:r>
              <a:rPr lang="en-US" sz="1600"/>
              <a:t>Pleural fibrosis and plaques.</a:t>
            </a:r>
          </a:p>
          <a:p>
            <a:pPr>
              <a:lnSpc>
                <a:spcPct val="80000"/>
              </a:lnSpc>
            </a:pPr>
            <a:r>
              <a:rPr lang="en-US" sz="1600"/>
              <a:t>Pleural effusion.</a:t>
            </a:r>
            <a:endParaRPr lang="en-GB" sz="160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GB"/>
              <a:t>Prevention and control</a:t>
            </a:r>
          </a:p>
        </p:txBody>
      </p:sp>
      <p:sp>
        <p:nvSpPr>
          <p:cNvPr id="159747" name="Rectangle 3"/>
          <p:cNvSpPr>
            <a:spLocks noGrp="1" noChangeArrowheads="1"/>
          </p:cNvSpPr>
          <p:nvPr>
            <p:ph type="body" idx="1"/>
          </p:nvPr>
        </p:nvSpPr>
        <p:spPr/>
        <p:txBody>
          <a:bodyPr/>
          <a:lstStyle/>
          <a:p>
            <a:pPr>
              <a:buFontTx/>
              <a:buNone/>
            </a:pPr>
            <a:r>
              <a:rPr lang="en-US" sz="2800"/>
              <a:t>	Substitution is the only wholly satisfactory solution to the problem. Asbestos is now mostly replaced by glass wool and other harmless substances.  Other control measures will be listed as discussed before.  Regression of fibrosis was not observed after the beginning of fibrosis.  It is therefore, agreed that medical controls are only palliative and emphasis should be given to control of dust.</a:t>
            </a:r>
            <a:endParaRPr lang="en-GB" sz="280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GB"/>
              <a:t>             Byssinossis</a:t>
            </a:r>
          </a:p>
        </p:txBody>
      </p:sp>
      <p:sp>
        <p:nvSpPr>
          <p:cNvPr id="141315" name="Rectangle 3"/>
          <p:cNvSpPr>
            <a:spLocks noGrp="1" noChangeArrowheads="1"/>
          </p:cNvSpPr>
          <p:nvPr>
            <p:ph type="body" idx="1"/>
          </p:nvPr>
        </p:nvSpPr>
        <p:spPr/>
        <p:txBody>
          <a:bodyPr/>
          <a:lstStyle/>
          <a:p>
            <a:pPr>
              <a:lnSpc>
                <a:spcPct val="80000"/>
              </a:lnSpc>
            </a:pPr>
            <a:r>
              <a:rPr lang="en-US" sz="2000"/>
              <a:t> characterized by tightness or heaviness in the chest on the first day back at work after holiday in cotton workers after many years of exposure in the average 3-10 years.  This tightness or heaviness occurs some hours after starting work on the first day back at work after holiday and later on the other days of the week.  The susceptible worker notices a tightness of his chest and shortness of breath one to six hours after beginning of work on Saturday.  This is one point differentiating the condition from bronchial asthma as the asthmatic usually develops his attack immediately he comes in contact with the allergen.  Tightness commonly increases in degree until worker leaves the mill.</a:t>
            </a:r>
          </a:p>
          <a:p>
            <a:pPr>
              <a:lnSpc>
                <a:spcPct val="80000"/>
              </a:lnSpc>
            </a:pPr>
            <a:r>
              <a:rPr lang="en-US" sz="2000"/>
              <a:t>In the final stage of the disease, the continued strain on the right side of the heart lead ultimately to heart failure.</a:t>
            </a:r>
            <a:endParaRPr lang="en-GB" sz="200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GB"/>
              <a:t>            Investigation</a:t>
            </a:r>
          </a:p>
        </p:txBody>
      </p:sp>
      <p:sp>
        <p:nvSpPr>
          <p:cNvPr id="142339" name="Rectangle 3"/>
          <p:cNvSpPr>
            <a:spLocks noGrp="1" noChangeArrowheads="1"/>
          </p:cNvSpPr>
          <p:nvPr>
            <p:ph type="body" idx="1"/>
          </p:nvPr>
        </p:nvSpPr>
        <p:spPr/>
        <p:txBody>
          <a:bodyPr/>
          <a:lstStyle/>
          <a:p>
            <a:pPr>
              <a:lnSpc>
                <a:spcPct val="80000"/>
              </a:lnSpc>
              <a:buFontTx/>
              <a:buNone/>
            </a:pPr>
            <a:endParaRPr lang="en-US" sz="2000"/>
          </a:p>
          <a:p>
            <a:pPr>
              <a:lnSpc>
                <a:spcPct val="80000"/>
              </a:lnSpc>
            </a:pPr>
            <a:r>
              <a:rPr lang="en-US" sz="2000"/>
              <a:t>1.	</a:t>
            </a:r>
            <a:r>
              <a:rPr lang="en-US" sz="2000" u="sng"/>
              <a:t>Lung functions</a:t>
            </a:r>
            <a:endParaRPr lang="en-US" sz="2000"/>
          </a:p>
          <a:p>
            <a:pPr>
              <a:lnSpc>
                <a:spcPct val="80000"/>
              </a:lnSpc>
            </a:pPr>
            <a:r>
              <a:rPr lang="en-US" sz="2000"/>
              <a:t>	Forced expiratory volume in the first second (F.E.V.I.O) remains the most informative and practical test for the assessment of exposed workers.  After about 6 hours of exposure to cotton dust a significant fall in F.E.V 1.0 occurs in most individuals who have permanent as well as those with transient respiratory disability (all grades)</a:t>
            </a:r>
          </a:p>
          <a:p>
            <a:pPr>
              <a:lnSpc>
                <a:spcPct val="80000"/>
              </a:lnSpc>
            </a:pPr>
            <a:r>
              <a:rPr lang="en-US" sz="2000"/>
              <a:t>2)	</a:t>
            </a:r>
            <a:r>
              <a:rPr lang="en-US" sz="2000" u="sng"/>
              <a:t>X – ray</a:t>
            </a:r>
            <a:r>
              <a:rPr lang="en-US" sz="2000"/>
              <a:t>	 </a:t>
            </a:r>
            <a:r>
              <a:rPr lang="en-US" sz="2000" u="sng"/>
              <a:t>Lung:</a:t>
            </a:r>
            <a:endParaRPr lang="en-US" sz="2000"/>
          </a:p>
          <a:p>
            <a:pPr>
              <a:lnSpc>
                <a:spcPct val="80000"/>
              </a:lnSpc>
            </a:pPr>
            <a:r>
              <a:rPr lang="en-US" sz="2000"/>
              <a:t>	 No change</a:t>
            </a:r>
          </a:p>
          <a:p>
            <a:pPr>
              <a:lnSpc>
                <a:spcPct val="80000"/>
              </a:lnSpc>
            </a:pPr>
            <a:r>
              <a:rPr lang="en-US" sz="2000"/>
              <a:t>3)	</a:t>
            </a:r>
            <a:r>
              <a:rPr lang="en-US" sz="2000" u="sng"/>
              <a:t>Intradermal test</a:t>
            </a:r>
            <a:r>
              <a:rPr lang="en-US" sz="2000"/>
              <a:t>:</a:t>
            </a:r>
          </a:p>
          <a:p>
            <a:pPr>
              <a:lnSpc>
                <a:spcPct val="80000"/>
              </a:lnSpc>
            </a:pPr>
            <a:r>
              <a:rPr lang="en-US" sz="2000"/>
              <a:t>	Not helpful</a:t>
            </a:r>
            <a:endParaRPr lang="en-GB" sz="200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u="sng"/>
              <a:t>Farmer’s  Lung</a:t>
            </a:r>
            <a:endParaRPr lang="en-GB" u="sng"/>
          </a:p>
        </p:txBody>
      </p:sp>
      <p:sp>
        <p:nvSpPr>
          <p:cNvPr id="143363" name="Rectangle 3"/>
          <p:cNvSpPr>
            <a:spLocks noGrp="1" noChangeArrowheads="1"/>
          </p:cNvSpPr>
          <p:nvPr>
            <p:ph type="body" idx="1"/>
          </p:nvPr>
        </p:nvSpPr>
        <p:spPr/>
        <p:txBody>
          <a:bodyPr/>
          <a:lstStyle/>
          <a:p>
            <a:pPr>
              <a:lnSpc>
                <a:spcPct val="90000"/>
              </a:lnSpc>
            </a:pPr>
            <a:r>
              <a:rPr lang="en-US" sz="2400"/>
              <a:t>It occurs due to swallowing of moldy hay that contains the infected source of antigen (Micropolyspora Faeni and Thermoactinomyces vulgaris).  The disease takes two forms; acute and chronic.  Acute disease follows in a few hours after exposure to mouldy hay or grain dust.  It is potentially reversible with complete recovery.  Chronic disease may occur after repeated episodes of acute diseases that ultimately fail to resolve or it may develop insidiously after repeated exposure to small amount of antigen over a long period.  It is not reversible and usually progressive.</a:t>
            </a:r>
            <a:endParaRPr lang="en-GB" sz="240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u="sng"/>
              <a:t>Bagassosis</a:t>
            </a:r>
            <a:endParaRPr lang="en-GB" u="sng"/>
          </a:p>
        </p:txBody>
      </p:sp>
      <p:sp>
        <p:nvSpPr>
          <p:cNvPr id="144387" name="Rectangle 3"/>
          <p:cNvSpPr>
            <a:spLocks noGrp="1" noChangeArrowheads="1"/>
          </p:cNvSpPr>
          <p:nvPr>
            <p:ph type="body" idx="1"/>
          </p:nvPr>
        </p:nvSpPr>
        <p:spPr/>
        <p:txBody>
          <a:bodyPr/>
          <a:lstStyle/>
          <a:p>
            <a:pPr>
              <a:lnSpc>
                <a:spcPct val="90000"/>
              </a:lnSpc>
            </a:pPr>
            <a:endParaRPr lang="en-US" sz="2400"/>
          </a:p>
          <a:p>
            <a:pPr>
              <a:lnSpc>
                <a:spcPct val="90000"/>
              </a:lnSpc>
            </a:pPr>
            <a:r>
              <a:rPr lang="en-US" sz="2400"/>
              <a:t>	Bagasse is the fibrous cellulose residue of sugar cane stalk after it has been crushed and the juice extracted.  The symptoms, physical signs and radiological appearance of both acute and chronic disease are similar to those of farmer’s Lung.  As in the case of farmer’s lung the majority of cases with acute disease recover spontaneously in 4-12 weeks after being removed from exposure.  Corticosteroids in adequate doses hasten clinical recovery.</a:t>
            </a:r>
            <a:endParaRPr lang="en-US" sz="2400" u="sng"/>
          </a:p>
          <a:p>
            <a:pPr>
              <a:lnSpc>
                <a:spcPct val="90000"/>
              </a:lnSpc>
            </a:pPr>
            <a:r>
              <a:rPr lang="en-US" sz="2400"/>
              <a:t>	</a:t>
            </a:r>
            <a:endParaRPr lang="en-GB" sz="240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sz="4000" u="sng"/>
              <a:t>Bird Breeder’s (Fancier’s Lung</a:t>
            </a:r>
            <a:r>
              <a:rPr lang="en-US" sz="4000"/>
              <a:t/>
            </a:r>
            <a:br>
              <a:rPr lang="en-US" sz="4000"/>
            </a:br>
            <a:endParaRPr lang="en-GB" sz="4000"/>
          </a:p>
        </p:txBody>
      </p:sp>
      <p:sp>
        <p:nvSpPr>
          <p:cNvPr id="145411" name="Rectangle 3"/>
          <p:cNvSpPr>
            <a:spLocks noGrp="1" noChangeArrowheads="1"/>
          </p:cNvSpPr>
          <p:nvPr>
            <p:ph type="body" idx="1"/>
          </p:nvPr>
        </p:nvSpPr>
        <p:spPr/>
        <p:txBody>
          <a:bodyPr/>
          <a:lstStyle/>
          <a:p>
            <a:pPr>
              <a:lnSpc>
                <a:spcPct val="90000"/>
              </a:lnSpc>
            </a:pPr>
            <a:r>
              <a:rPr lang="en-US"/>
              <a:t>This extrinsic allergic alveolitis which is caused by avian protein antigens is similar to farmer’s lung in having acute and chronic forms with the same clinical, physiological, radiological and pathological features.  It is recognized to be related to exposure to the dust of the droppings of pigeons, parrots and hens.  It has been reported in children as well as in adults.</a:t>
            </a:r>
            <a:r>
              <a:rPr lang="en-GB"/>
              <a:t> </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sz="4000" b="1" u="sng"/>
              <a:t>1)Mineral Dusts</a:t>
            </a:r>
            <a:r>
              <a:rPr lang="en-US" sz="4000"/>
              <a:t/>
            </a:r>
            <a:br>
              <a:rPr lang="en-US" sz="4000"/>
            </a:br>
            <a:endParaRPr lang="en-GB" sz="4000"/>
          </a:p>
        </p:txBody>
      </p:sp>
      <p:sp>
        <p:nvSpPr>
          <p:cNvPr id="147459" name="Rectangle 3"/>
          <p:cNvSpPr>
            <a:spLocks noGrp="1" noChangeArrowheads="1"/>
          </p:cNvSpPr>
          <p:nvPr>
            <p:ph type="body" idx="1"/>
          </p:nvPr>
        </p:nvSpPr>
        <p:spPr/>
        <p:txBody>
          <a:bodyPr/>
          <a:lstStyle/>
          <a:p>
            <a:pPr marL="609600" indent="-609600"/>
            <a:r>
              <a:rPr lang="en-US"/>
              <a:t>	These types of dusts are further classified according to their effect on the body into: </a:t>
            </a:r>
          </a:p>
          <a:p>
            <a:pPr marL="609600" indent="-609600"/>
            <a:r>
              <a:rPr lang="en-US"/>
              <a:t> A:	Inert dusts 				</a:t>
            </a:r>
          </a:p>
          <a:p>
            <a:pPr marL="609600" indent="-609600"/>
            <a:r>
              <a:rPr lang="en-US"/>
              <a:t>B:     Fibrogenic dusts	 causes lung fibrosis.</a:t>
            </a:r>
          </a:p>
          <a:p>
            <a:pPr marL="609600" indent="-609600"/>
            <a:endParaRPr lang="en-GB"/>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GB"/>
              <a:t>Examples of pneumoconiosis</a:t>
            </a:r>
          </a:p>
        </p:txBody>
      </p:sp>
      <p:sp>
        <p:nvSpPr>
          <p:cNvPr id="148483" name="Rectangle 3"/>
          <p:cNvSpPr>
            <a:spLocks noGrp="1" noChangeArrowheads="1"/>
          </p:cNvSpPr>
          <p:nvPr>
            <p:ph type="body" idx="1"/>
          </p:nvPr>
        </p:nvSpPr>
        <p:spPr/>
        <p:txBody>
          <a:bodyPr/>
          <a:lstStyle/>
          <a:p>
            <a:endParaRPr lang="en-US"/>
          </a:p>
          <a:p>
            <a:r>
              <a:rPr lang="en-US"/>
              <a:t>Iron:  Siderosis</a:t>
            </a:r>
          </a:p>
          <a:p>
            <a:r>
              <a:rPr lang="en-US"/>
              <a:t>Tin:  Stannosis                        </a:t>
            </a:r>
          </a:p>
          <a:p>
            <a:r>
              <a:rPr lang="en-US"/>
              <a:t> Barium:Baritosis                              </a:t>
            </a:r>
          </a:p>
          <a:p>
            <a:r>
              <a:rPr lang="en-US"/>
              <a:t>Coal:Antheracosis:</a:t>
            </a:r>
          </a:p>
          <a:p>
            <a:r>
              <a:rPr lang="en-US"/>
              <a:t>Silica: silicoses</a:t>
            </a:r>
          </a:p>
          <a:p>
            <a:r>
              <a:rPr lang="en-US"/>
              <a:t>Asbestos: asbstoses</a:t>
            </a:r>
            <a:endParaRPr lang="en-GB"/>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b="1"/>
              <a:t>                  Silicosis</a:t>
            </a:r>
            <a:endParaRPr lang="en-GB" b="1"/>
          </a:p>
        </p:txBody>
      </p:sp>
      <p:sp>
        <p:nvSpPr>
          <p:cNvPr id="149507" name="Rectangle 3"/>
          <p:cNvSpPr>
            <a:spLocks noGrp="1" noChangeArrowheads="1"/>
          </p:cNvSpPr>
          <p:nvPr>
            <p:ph type="body" idx="1"/>
          </p:nvPr>
        </p:nvSpPr>
        <p:spPr/>
        <p:txBody>
          <a:bodyPr/>
          <a:lstStyle/>
          <a:p>
            <a:pPr>
              <a:lnSpc>
                <a:spcPct val="90000"/>
              </a:lnSpc>
              <a:buFontTx/>
              <a:buNone/>
            </a:pPr>
            <a:endParaRPr lang="en-US" sz="2400" u="sng"/>
          </a:p>
          <a:p>
            <a:pPr>
              <a:lnSpc>
                <a:spcPct val="90000"/>
              </a:lnSpc>
            </a:pPr>
            <a:r>
              <a:rPr lang="en-US" sz="2400" u="sng"/>
              <a:t>Definition</a:t>
            </a:r>
            <a:r>
              <a:rPr lang="en-US" sz="2400"/>
              <a:t>:</a:t>
            </a:r>
          </a:p>
          <a:p>
            <a:pPr>
              <a:lnSpc>
                <a:spcPct val="90000"/>
              </a:lnSpc>
              <a:buFontTx/>
              <a:buNone/>
            </a:pPr>
            <a:r>
              <a:rPr lang="en-US" sz="2400"/>
              <a:t>    Silicosis is a disease resulting due to breathing air containing silica characterized anatomically by generalized fibrotic changes and the development of military nodulation in both lungs, and clinically by shortness of breath, decreased chest expansion, lessened capacity for work, absence of fever, increased susceptibility to tuberculosis (some or all of these symptoms may be present) and by characteristic X-ray findings.</a:t>
            </a:r>
            <a:endParaRPr lang="en-GB" sz="2400"/>
          </a:p>
        </p:txBody>
      </p:sp>
    </p:spTree>
  </p:cSld>
  <p:clrMapOvr>
    <a:masterClrMapping/>
  </p:clrMapOvr>
  <p:transition>
    <p:wedge/>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228</TotalTime>
  <Words>582</Words>
  <Application>Microsoft Office PowerPoint</Application>
  <PresentationFormat>On-screen Show (4:3)</PresentationFormat>
  <Paragraphs>99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Tahoma</vt:lpstr>
      <vt:lpstr>Wingdings</vt:lpstr>
      <vt:lpstr>Ocean</vt:lpstr>
      <vt:lpstr>Slide 1</vt:lpstr>
      <vt:lpstr>             Byssinossis</vt:lpstr>
      <vt:lpstr>            Investigation</vt:lpstr>
      <vt:lpstr>Farmer’s  Lung</vt:lpstr>
      <vt:lpstr>Bagassosis</vt:lpstr>
      <vt:lpstr>Bird Breeder’s (Fancier’s Lung </vt:lpstr>
      <vt:lpstr>1)Mineral Dusts </vt:lpstr>
      <vt:lpstr>Examples of pneumoconiosis</vt:lpstr>
      <vt:lpstr>                  Silicosis</vt:lpstr>
      <vt:lpstr>Sources of exposure to silica</vt:lpstr>
      <vt:lpstr>Factors important in the development of silicosis</vt:lpstr>
      <vt:lpstr>Slide 12</vt:lpstr>
      <vt:lpstr>Signs and Symptoms </vt:lpstr>
      <vt:lpstr>                Diagnosis</vt:lpstr>
      <vt:lpstr>Sources of exposure to asbestos</vt:lpstr>
      <vt:lpstr>          Signs and Symptoms </vt:lpstr>
      <vt:lpstr>Diagnosis:</vt:lpstr>
      <vt:lpstr>           Investigations</vt:lpstr>
      <vt:lpstr>Prevention and control</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RHijazi</cp:lastModifiedBy>
  <cp:revision>12</cp:revision>
  <dcterms:created xsi:type="dcterms:W3CDTF">2005-10-25T17:25:45Z</dcterms:created>
  <dcterms:modified xsi:type="dcterms:W3CDTF">2008-11-21T20:15:38Z</dcterms:modified>
</cp:coreProperties>
</file>